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5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0160000" cy="7620000"/>
  <p:notesSz cx="6858000" cy="9144000"/>
  <p:embeddedFontLst>
    <p:embeddedFont>
      <p:font typeface="Century Gothic" panose="020B0502020202020204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2416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183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49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667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163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416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02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308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1339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743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40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2FDD4-C34C-49E8-A8B4-27A5D7BE9A3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26DB4-8BA4-4764-8006-8D48D0D501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834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G-22–25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Differences and Sorting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attributes of data and sort shapes according to self-created rules.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147–150</a:t>
            </a:r>
          </a:p>
        </p:txBody>
      </p:sp>
    </p:spTree>
    <p:extLst>
      <p:ext uri="{BB962C8B-B14F-4D97-AF65-F5344CB8AC3E}">
        <p14:creationId xmlns:p14="http://schemas.microsoft.com/office/powerpoint/2010/main" val="363636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does the rectangle have that the square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doesn't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2277116" y="3502293"/>
            <a:ext cx="1490969" cy="615415"/>
          </a:xfrm>
          <a:custGeom>
            <a:avLst/>
            <a:gdLst/>
            <a:ahLst/>
            <a:cxnLst/>
            <a:rect l="0" t="0" r="0" b="0"/>
            <a:pathLst>
              <a:path w="1490969" h="615415">
                <a:moveTo>
                  <a:pt x="0" y="0"/>
                </a:moveTo>
                <a:lnTo>
                  <a:pt x="1490968" y="0"/>
                </a:lnTo>
                <a:lnTo>
                  <a:pt x="1490968" y="615414"/>
                </a:lnTo>
                <a:lnTo>
                  <a:pt x="0" y="615414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5785243" y="2696976"/>
            <a:ext cx="2226050" cy="2226049"/>
          </a:xfrm>
          <a:custGeom>
            <a:avLst/>
            <a:gdLst/>
            <a:ahLst/>
            <a:cxnLst/>
            <a:rect l="0" t="0" r="0" b="0"/>
            <a:pathLst>
              <a:path w="2226050" h="2226049">
                <a:moveTo>
                  <a:pt x="0" y="0"/>
                </a:moveTo>
                <a:lnTo>
                  <a:pt x="2226049" y="0"/>
                </a:lnTo>
                <a:lnTo>
                  <a:pt x="2226049" y="2226048"/>
                </a:lnTo>
                <a:lnTo>
                  <a:pt x="0" y="2226048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95300" y="6946900"/>
            <a:ext cx="514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G-22 for details.</a:t>
            </a:r>
          </a:p>
        </p:txBody>
      </p:sp>
    </p:spTree>
    <p:extLst>
      <p:ext uri="{BB962C8B-B14F-4D97-AF65-F5344CB8AC3E}">
        <p14:creationId xmlns:p14="http://schemas.microsoft.com/office/powerpoint/2010/main" val="137631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785231" y="2696976"/>
            <a:ext cx="2226056" cy="2221581"/>
            <a:chOff x="5785231" y="2696976"/>
            <a:chExt cx="2226056" cy="2221581"/>
          </a:xfrm>
        </p:grpSpPr>
        <p:grpSp>
          <p:nvGrpSpPr>
            <p:cNvPr id="8" name="Group 7"/>
            <p:cNvGrpSpPr/>
            <p:nvPr/>
          </p:nvGrpSpPr>
          <p:grpSpPr>
            <a:xfrm>
              <a:off x="5786749" y="2696976"/>
              <a:ext cx="2221576" cy="2221581"/>
              <a:chOff x="5786749" y="2696976"/>
              <a:chExt cx="2221576" cy="2221581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786749" y="2696976"/>
                <a:ext cx="2221576" cy="2221581"/>
              </a:xfrm>
              <a:custGeom>
                <a:avLst/>
                <a:gdLst/>
                <a:ahLst/>
                <a:cxnLst/>
                <a:rect l="0" t="0" r="0" b="0"/>
                <a:pathLst>
                  <a:path w="2221576" h="2221581">
                    <a:moveTo>
                      <a:pt x="0" y="0"/>
                    </a:moveTo>
                    <a:lnTo>
                      <a:pt x="2221575" y="0"/>
                    </a:lnTo>
                    <a:lnTo>
                      <a:pt x="2221575" y="2221580"/>
                    </a:lnTo>
                    <a:lnTo>
                      <a:pt x="0" y="2221580"/>
                    </a:lnTo>
                    <a:close/>
                  </a:path>
                </a:pathLst>
              </a:custGeom>
              <a:solidFill>
                <a:srgbClr val="0000FF"/>
              </a:solidFill>
              <a:ln w="381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5790438" y="3117469"/>
                <a:ext cx="2201037" cy="1465834"/>
                <a:chOff x="5790438" y="3117469"/>
                <a:chExt cx="2201037" cy="1465834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5790438" y="3117469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5790438" y="3592830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5790438" y="4092067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5790438" y="4583303"/>
                  <a:ext cx="2201037" cy="0"/>
                </a:xfrm>
                <a:prstGeom prst="line">
                  <a:avLst/>
                </a:prstGeom>
                <a:ln w="1905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" name="Straight Connector 8"/>
            <p:cNvCxnSpPr/>
            <p:nvPr/>
          </p:nvCxnSpPr>
          <p:spPr>
            <a:xfrm>
              <a:off x="5785231" y="2781046"/>
              <a:ext cx="0" cy="1967103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8011287" y="2788920"/>
              <a:ext cx="0" cy="1967103"/>
            </a:xfrm>
            <a:prstGeom prst="line">
              <a:avLst/>
            </a:prstGeom>
            <a:ln w="38100" cap="flat" cmpd="sng" algn="ctr">
              <a:solidFill>
                <a:srgbClr val="0000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attribute changed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Freeform 12"/>
          <p:cNvSpPr/>
          <p:nvPr/>
        </p:nvSpPr>
        <p:spPr>
          <a:xfrm>
            <a:off x="2277116" y="3502293"/>
            <a:ext cx="1490969" cy="615415"/>
          </a:xfrm>
          <a:custGeom>
            <a:avLst/>
            <a:gdLst/>
            <a:ahLst/>
            <a:cxnLst/>
            <a:rect l="0" t="0" r="0" b="0"/>
            <a:pathLst>
              <a:path w="1490969" h="615415">
                <a:moveTo>
                  <a:pt x="0" y="0"/>
                </a:moveTo>
                <a:lnTo>
                  <a:pt x="1490968" y="0"/>
                </a:lnTo>
                <a:lnTo>
                  <a:pt x="1490968" y="615414"/>
                </a:lnTo>
                <a:lnTo>
                  <a:pt x="0" y="615414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58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does the triangle have that the rectangle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doesn't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5146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G-23 for details.</a:t>
            </a:r>
          </a:p>
        </p:txBody>
      </p:sp>
      <p:sp>
        <p:nvSpPr>
          <p:cNvPr id="4" name="Freeform 3"/>
          <p:cNvSpPr/>
          <p:nvPr/>
        </p:nvSpPr>
        <p:spPr>
          <a:xfrm>
            <a:off x="4880122" y="2921123"/>
            <a:ext cx="3816971" cy="1634557"/>
          </a:xfrm>
          <a:custGeom>
            <a:avLst/>
            <a:gdLst/>
            <a:ahLst/>
            <a:cxnLst/>
            <a:rect l="0" t="0" r="0" b="0"/>
            <a:pathLst>
              <a:path w="3816971" h="1634557">
                <a:moveTo>
                  <a:pt x="0" y="0"/>
                </a:moveTo>
                <a:lnTo>
                  <a:pt x="3816970" y="0"/>
                </a:lnTo>
                <a:lnTo>
                  <a:pt x="3816970" y="1634556"/>
                </a:lnTo>
                <a:lnTo>
                  <a:pt x="0" y="1634556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1626483" y="2807315"/>
            <a:ext cx="2127022" cy="1862172"/>
          </a:xfrm>
          <a:custGeom>
            <a:avLst/>
            <a:gdLst/>
            <a:ahLst/>
            <a:cxnLst/>
            <a:rect l="0" t="0" r="0" b="0"/>
            <a:pathLst>
              <a:path w="2127022" h="1862172">
                <a:moveTo>
                  <a:pt x="0" y="0"/>
                </a:moveTo>
                <a:lnTo>
                  <a:pt x="2127021" y="1862171"/>
                </a:lnTo>
                <a:lnTo>
                  <a:pt x="531755" y="1862171"/>
                </a:lnTo>
                <a:close/>
              </a:path>
            </a:pathLst>
          </a:cu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31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attribute changed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5388122" y="3441823"/>
            <a:ext cx="1885016" cy="746337"/>
          </a:xfrm>
          <a:custGeom>
            <a:avLst/>
            <a:gdLst/>
            <a:ahLst/>
            <a:cxnLst/>
            <a:rect l="0" t="0" r="0" b="0"/>
            <a:pathLst>
              <a:path w="1885016" h="746337">
                <a:moveTo>
                  <a:pt x="0" y="0"/>
                </a:moveTo>
                <a:lnTo>
                  <a:pt x="1885015" y="0"/>
                </a:lnTo>
                <a:lnTo>
                  <a:pt x="1885015" y="746336"/>
                </a:lnTo>
                <a:lnTo>
                  <a:pt x="0" y="746336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1626483" y="2807315"/>
            <a:ext cx="2127022" cy="1862172"/>
          </a:xfrm>
          <a:custGeom>
            <a:avLst/>
            <a:gdLst/>
            <a:ahLst/>
            <a:cxnLst/>
            <a:rect l="0" t="0" r="0" b="0"/>
            <a:pathLst>
              <a:path w="2127022" h="1862172">
                <a:moveTo>
                  <a:pt x="0" y="0"/>
                </a:moveTo>
                <a:lnTo>
                  <a:pt x="2127021" y="1862171"/>
                </a:lnTo>
                <a:lnTo>
                  <a:pt x="531755" y="1862171"/>
                </a:lnTo>
                <a:close/>
              </a:path>
            </a:pathLst>
          </a:custGeom>
          <a:solidFill>
            <a:srgbClr val="32CD32"/>
          </a:solidFill>
          <a:ln w="38100" cap="flat" cmpd="sng" algn="ctr">
            <a:solidFill>
              <a:srgbClr val="32CD32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63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does the first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have that the square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doesn't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5897433" y="3051319"/>
            <a:ext cx="1600947" cy="1600946"/>
          </a:xfrm>
          <a:custGeom>
            <a:avLst/>
            <a:gdLst/>
            <a:ahLst/>
            <a:cxnLst/>
            <a:rect l="0" t="0" r="0" b="0"/>
            <a:pathLst>
              <a:path w="1600947" h="1600946">
                <a:moveTo>
                  <a:pt x="0" y="0"/>
                </a:moveTo>
                <a:lnTo>
                  <a:pt x="1600946" y="0"/>
                </a:lnTo>
                <a:lnTo>
                  <a:pt x="1600946" y="1600945"/>
                </a:lnTo>
                <a:lnTo>
                  <a:pt x="0" y="1600945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933319"/>
            <a:ext cx="1848104" cy="18369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193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attribute changed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5922833" y="3045187"/>
            <a:ext cx="1600947" cy="1600946"/>
          </a:xfrm>
          <a:custGeom>
            <a:avLst/>
            <a:gdLst/>
            <a:ahLst/>
            <a:cxnLst/>
            <a:rect l="0" t="0" r="0" b="0"/>
            <a:pathLst>
              <a:path w="1600947" h="1600946">
                <a:moveTo>
                  <a:pt x="0" y="0"/>
                </a:moveTo>
                <a:lnTo>
                  <a:pt x="1600946" y="0"/>
                </a:lnTo>
                <a:lnTo>
                  <a:pt x="1600946" y="1600945"/>
                </a:lnTo>
                <a:lnTo>
                  <a:pt x="0" y="1600945"/>
                </a:lnTo>
                <a:close/>
              </a:path>
            </a:pathLst>
          </a:custGeom>
          <a:solidFill>
            <a:srgbClr val="FFC0CB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2933700"/>
            <a:ext cx="1848104" cy="18369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98448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6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cards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J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rectangle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not rectangle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457200" y="69215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Cut out the cards from BLM Cards for Sorting Different Ways (p. G-61).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66660" y="215900"/>
            <a:ext cx="24269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G-23 for details.</a:t>
            </a:r>
          </a:p>
        </p:txBody>
      </p:sp>
    </p:spTree>
    <p:extLst>
      <p:ext uri="{BB962C8B-B14F-4D97-AF65-F5344CB8AC3E}">
        <p14:creationId xmlns:p14="http://schemas.microsoft.com/office/powerpoint/2010/main" val="20290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cards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J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L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circle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not circle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11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cards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J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K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striped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not striped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377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cards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K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triangle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not triangle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48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Patterns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can change in different ways.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79192" y="1703705"/>
            <a:ext cx="5283708" cy="702056"/>
            <a:chOff x="2679192" y="1703705"/>
            <a:chExt cx="5283708" cy="702056"/>
          </a:xfrm>
        </p:grpSpPr>
        <p:grpSp>
          <p:nvGrpSpPr>
            <p:cNvPr id="7" name="Group 6"/>
            <p:cNvGrpSpPr/>
            <p:nvPr/>
          </p:nvGrpSpPr>
          <p:grpSpPr>
            <a:xfrm>
              <a:off x="2679192" y="1703705"/>
              <a:ext cx="3280156" cy="702056"/>
              <a:chOff x="2679192" y="1703705"/>
              <a:chExt cx="3280156" cy="702056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679192" y="1703705"/>
                <a:ext cx="702056" cy="702056"/>
              </a:xfrm>
              <a:prstGeom prst="ellipse">
                <a:avLst/>
              </a:prstGeom>
              <a:solidFill>
                <a:srgbClr val="FFD7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542792" y="1703705"/>
                <a:ext cx="702056" cy="70205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393692" y="1703705"/>
                <a:ext cx="702056" cy="702056"/>
              </a:xfrm>
              <a:prstGeom prst="ellipse">
                <a:avLst/>
              </a:prstGeom>
              <a:solidFill>
                <a:srgbClr val="FFD7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5257292" y="1703705"/>
                <a:ext cx="702056" cy="70205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553200" y="1841500"/>
              <a:ext cx="1501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colour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685161" y="5649341"/>
            <a:ext cx="5277739" cy="702056"/>
            <a:chOff x="2685161" y="5649341"/>
            <a:chExt cx="5277739" cy="702056"/>
          </a:xfrm>
        </p:grpSpPr>
        <p:grpSp>
          <p:nvGrpSpPr>
            <p:cNvPr id="14" name="Group 13"/>
            <p:cNvGrpSpPr/>
            <p:nvPr/>
          </p:nvGrpSpPr>
          <p:grpSpPr>
            <a:xfrm>
              <a:off x="2685161" y="5649341"/>
              <a:ext cx="3274243" cy="702056"/>
              <a:chOff x="2685161" y="5649341"/>
              <a:chExt cx="3274243" cy="702056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2685161" y="5649341"/>
                <a:ext cx="702056" cy="702056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399661" y="5649341"/>
                <a:ext cx="702056" cy="702056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574740" y="5655803"/>
                <a:ext cx="670164" cy="670163"/>
              </a:xfrm>
              <a:custGeom>
                <a:avLst/>
                <a:gdLst/>
                <a:ahLst/>
                <a:cxnLst/>
                <a:rect l="0" t="0" r="0" b="0"/>
                <a:pathLst>
                  <a:path w="670164" h="670163">
                    <a:moveTo>
                      <a:pt x="0" y="0"/>
                    </a:moveTo>
                    <a:lnTo>
                      <a:pt x="670163" y="0"/>
                    </a:lnTo>
                    <a:lnTo>
                      <a:pt x="670163" y="670162"/>
                    </a:lnTo>
                    <a:lnTo>
                      <a:pt x="0" y="670162"/>
                    </a:lnTo>
                    <a:close/>
                  </a:path>
                </a:pathLst>
              </a:cu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289240" y="5655803"/>
                <a:ext cx="670164" cy="670163"/>
              </a:xfrm>
              <a:custGeom>
                <a:avLst/>
                <a:gdLst/>
                <a:ahLst/>
                <a:cxnLst/>
                <a:rect l="0" t="0" r="0" b="0"/>
                <a:pathLst>
                  <a:path w="670164" h="670163">
                    <a:moveTo>
                      <a:pt x="0" y="0"/>
                    </a:moveTo>
                    <a:lnTo>
                      <a:pt x="670163" y="0"/>
                    </a:lnTo>
                    <a:lnTo>
                      <a:pt x="670163" y="670162"/>
                    </a:lnTo>
                    <a:lnTo>
                      <a:pt x="0" y="670162"/>
                    </a:lnTo>
                    <a:close/>
                  </a:path>
                </a:pathLst>
              </a:custGeom>
              <a:solidFill>
                <a:srgbClr val="808080"/>
              </a:solidFill>
              <a:ln w="381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553200" y="5791200"/>
              <a:ext cx="1501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shape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685161" y="3676523"/>
            <a:ext cx="5277739" cy="702056"/>
            <a:chOff x="2685161" y="3676523"/>
            <a:chExt cx="5277739" cy="702056"/>
          </a:xfrm>
        </p:grpSpPr>
        <p:grpSp>
          <p:nvGrpSpPr>
            <p:cNvPr id="21" name="Group 20"/>
            <p:cNvGrpSpPr/>
            <p:nvPr/>
          </p:nvGrpSpPr>
          <p:grpSpPr>
            <a:xfrm>
              <a:off x="2685161" y="3676523"/>
              <a:ext cx="3136138" cy="702056"/>
              <a:chOff x="2685161" y="3676523"/>
              <a:chExt cx="3136138" cy="70205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2685161" y="3676523"/>
                <a:ext cx="702056" cy="702056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688461" y="3828923"/>
                <a:ext cx="392938" cy="392938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399661" y="3676523"/>
                <a:ext cx="702056" cy="702056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5428361" y="3829050"/>
                <a:ext cx="392938" cy="392938"/>
              </a:xfrm>
              <a:prstGeom prst="ellipse">
                <a:avLst/>
              </a:prstGeom>
              <a:solidFill>
                <a:srgbClr val="00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553200" y="3810000"/>
              <a:ext cx="1501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size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73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cards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L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design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no design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014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25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 shape open or closed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5950" y="2336673"/>
            <a:ext cx="8928100" cy="4014978"/>
            <a:chOff x="615950" y="2336673"/>
            <a:chExt cx="8928100" cy="4014978"/>
          </a:xfrm>
        </p:grpSpPr>
        <p:grpSp>
          <p:nvGrpSpPr>
            <p:cNvPr id="5" name="Group 4"/>
            <p:cNvGrpSpPr/>
            <p:nvPr/>
          </p:nvGrpSpPr>
          <p:grpSpPr>
            <a:xfrm>
              <a:off x="615950" y="2336673"/>
              <a:ext cx="4014978" cy="4014978"/>
              <a:chOff x="615950" y="2336673"/>
              <a:chExt cx="4014978" cy="40149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1592580" y="2857500"/>
                <a:ext cx="206159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open</a:t>
                </a:r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615950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529072" y="2336673"/>
              <a:ext cx="4014978" cy="4014978"/>
              <a:chOff x="5529072" y="2336673"/>
              <a:chExt cx="4014978" cy="401497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177280" y="2844800"/>
                <a:ext cx="27142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closed</a:t>
                </a: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5529072" y="2336673"/>
                <a:ext cx="4014978" cy="401497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5941060" y="215900"/>
            <a:ext cx="4053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Hold up all the cards, one at a time.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6959600"/>
            <a:ext cx="620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G-23 for details.</a:t>
            </a:r>
          </a:p>
        </p:txBody>
      </p:sp>
    </p:spTree>
    <p:extLst>
      <p:ext uri="{BB962C8B-B14F-4D97-AF65-F5344CB8AC3E}">
        <p14:creationId xmlns:p14="http://schemas.microsoft.com/office/powerpoint/2010/main" val="33004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15950" y="2336673"/>
            <a:ext cx="4014978" cy="4014978"/>
            <a:chOff x="615950" y="2336673"/>
            <a:chExt cx="4014978" cy="4014978"/>
          </a:xfrm>
        </p:grpSpPr>
        <p:sp>
          <p:nvSpPr>
            <p:cNvPr id="2" name="TextBox 1"/>
            <p:cNvSpPr txBox="1"/>
            <p:nvPr/>
          </p:nvSpPr>
          <p:spPr>
            <a:xfrm>
              <a:off x="1186180" y="2971800"/>
              <a:ext cx="2910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all lines curved </a:t>
              </a:r>
            </a:p>
          </p:txBody>
        </p:sp>
        <p:sp>
          <p:nvSpPr>
            <p:cNvPr id="3" name="Oval 2"/>
            <p:cNvSpPr/>
            <p:nvPr/>
          </p:nvSpPr>
          <p:spPr>
            <a:xfrm>
              <a:off x="615950" y="2336673"/>
              <a:ext cx="4014978" cy="4014978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529072" y="2336673"/>
            <a:ext cx="4014978" cy="4014978"/>
            <a:chOff x="5529072" y="2336673"/>
            <a:chExt cx="4014978" cy="4014978"/>
          </a:xfrm>
        </p:grpSpPr>
        <p:sp>
          <p:nvSpPr>
            <p:cNvPr id="5" name="TextBox 4"/>
            <p:cNvSpPr txBox="1"/>
            <p:nvPr/>
          </p:nvSpPr>
          <p:spPr>
            <a:xfrm>
              <a:off x="6062980" y="2971800"/>
              <a:ext cx="2923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all lines straight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5529072" y="2336673"/>
              <a:ext cx="4014978" cy="4014978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5300" y="203200"/>
            <a:ext cx="9095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Now let's sort the cards another way.</a:t>
            </a:r>
          </a:p>
        </p:txBody>
      </p:sp>
    </p:spTree>
    <p:extLst>
      <p:ext uri="{BB962C8B-B14F-4D97-AF65-F5344CB8AC3E}">
        <p14:creationId xmlns:p14="http://schemas.microsoft.com/office/powerpoint/2010/main" val="166758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Complete "Sorting Shapes Two Ways."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Sorting Shapes Two Ways (p. G-62).</a:t>
            </a:r>
          </a:p>
        </p:txBody>
      </p:sp>
    </p:spTree>
    <p:extLst>
      <p:ext uri="{BB962C8B-B14F-4D97-AF65-F5344CB8AC3E}">
        <p14:creationId xmlns:p14="http://schemas.microsoft.com/office/powerpoint/2010/main" val="403493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cards we used in your own way.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Then mix up the cards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them another way.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Cards for Sorting Different Ways (p. G-61).</a:t>
            </a:r>
          </a:p>
        </p:txBody>
      </p:sp>
    </p:spTree>
    <p:extLst>
      <p:ext uri="{BB962C8B-B14F-4D97-AF65-F5344CB8AC3E}">
        <p14:creationId xmlns:p14="http://schemas.microsoft.com/office/powerpoint/2010/main" val="361809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G-24 for details and variation.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3060" y="2159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Spinning and drawing attributes.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832" y="2260600"/>
            <a:ext cx="3819017" cy="37414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107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Play "I Spy" using attributes.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G-24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07660" y="2286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152926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3: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best done at four stations. See p. G-24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7660" y="228600"/>
            <a:ext cx="45596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11684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the same blocks many ways.</a:t>
            </a:r>
          </a:p>
        </p:txBody>
      </p:sp>
    </p:spTree>
    <p:extLst>
      <p:ext uri="{BB962C8B-B14F-4D97-AF65-F5344CB8AC3E}">
        <p14:creationId xmlns:p14="http://schemas.microsoft.com/office/powerpoint/2010/main" val="25284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Find as many differences as you can. Take turns describing the differences with a partner.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2526665"/>
            <a:ext cx="4033012" cy="1321435"/>
            <a:chOff x="457200" y="2526665"/>
            <a:chExt cx="4033012" cy="1321435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654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079500" y="2526665"/>
              <a:ext cx="3410712" cy="1321435"/>
              <a:chOff x="1079500" y="2526665"/>
              <a:chExt cx="3410712" cy="1321435"/>
            </a:xfrm>
          </p:grpSpPr>
          <p:pic>
            <p:nvPicPr>
              <p:cNvPr id="4" name="Picture 3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9500" y="2526665"/>
                <a:ext cx="1411097" cy="1321435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55900" y="2615565"/>
                <a:ext cx="1734312" cy="122682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5664200" y="2526665"/>
            <a:ext cx="3207004" cy="1144016"/>
            <a:chOff x="5664200" y="2526665"/>
            <a:chExt cx="3207004" cy="1144016"/>
          </a:xfrm>
        </p:grpSpPr>
        <p:sp>
          <p:nvSpPr>
            <p:cNvPr id="8" name="TextBox 7"/>
            <p:cNvSpPr txBox="1"/>
            <p:nvPr/>
          </p:nvSpPr>
          <p:spPr>
            <a:xfrm>
              <a:off x="5664200" y="25781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324600" y="2526665"/>
              <a:ext cx="2546604" cy="1144016"/>
              <a:chOff x="6324600" y="2526665"/>
              <a:chExt cx="2546604" cy="1144016"/>
            </a:xfrm>
          </p:grpSpPr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4600" y="2552065"/>
                <a:ext cx="1118616" cy="111861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88656" y="2526665"/>
                <a:ext cx="1082548" cy="111861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457200" y="5245100"/>
            <a:ext cx="3570351" cy="827312"/>
            <a:chOff x="457200" y="5245100"/>
            <a:chExt cx="3570351" cy="827312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52451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125765" y="5265133"/>
              <a:ext cx="2901786" cy="807279"/>
              <a:chOff x="1125765" y="5265133"/>
              <a:chExt cx="2901786" cy="807279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1125765" y="5265133"/>
                <a:ext cx="1828989" cy="807279"/>
              </a:xfrm>
              <a:custGeom>
                <a:avLst/>
                <a:gdLst/>
                <a:ahLst/>
                <a:cxnLst/>
                <a:rect l="0" t="0" r="0" b="0"/>
                <a:pathLst>
                  <a:path w="1828989" h="807279">
                    <a:moveTo>
                      <a:pt x="0" y="0"/>
                    </a:moveTo>
                    <a:lnTo>
                      <a:pt x="1828988" y="0"/>
                    </a:lnTo>
                    <a:lnTo>
                      <a:pt x="1828988" y="807278"/>
                    </a:lnTo>
                    <a:lnTo>
                      <a:pt x="0" y="807278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251581" y="5282565"/>
                <a:ext cx="775970" cy="77597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2699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What two things change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Describe how each changes.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066417"/>
            <a:ext cx="8384921" cy="797306"/>
            <a:chOff x="457200" y="2066417"/>
            <a:chExt cx="8384921" cy="797306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49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495" y="2066417"/>
              <a:ext cx="7802626" cy="79730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57200" y="4058031"/>
            <a:ext cx="8281162" cy="710565"/>
            <a:chOff x="457200" y="4058031"/>
            <a:chExt cx="8281162" cy="710565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42037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495" y="4058031"/>
              <a:ext cx="7698867" cy="7105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9" name="TextBox 8"/>
          <p:cNvSpPr txBox="1"/>
          <p:nvPr/>
        </p:nvSpPr>
        <p:spPr>
          <a:xfrm>
            <a:off x="457200" y="6096000"/>
            <a:ext cx="83482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3. For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above, draw the next term.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42DD2DD7-DA61-4CA7-8AD5-04698274DC45}"/>
              </a:ext>
            </a:extLst>
          </p:cNvPr>
          <p:cNvCxnSpPr>
            <a:cxnSpLocks/>
          </p:cNvCxnSpPr>
          <p:nvPr/>
        </p:nvCxnSpPr>
        <p:spPr>
          <a:xfrm>
            <a:off x="0" y="5880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58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changes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04968" y="3139837"/>
            <a:ext cx="4950063" cy="670164"/>
            <a:chOff x="2604968" y="3139837"/>
            <a:chExt cx="4950063" cy="670164"/>
          </a:xfrm>
        </p:grpSpPr>
        <p:sp>
          <p:nvSpPr>
            <p:cNvPr id="3" name="Freeform 2"/>
            <p:cNvSpPr/>
            <p:nvPr/>
          </p:nvSpPr>
          <p:spPr>
            <a:xfrm>
              <a:off x="34558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51703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3067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60496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6884868" y="3139837"/>
              <a:ext cx="670163" cy="670164"/>
            </a:xfrm>
            <a:custGeom>
              <a:avLst/>
              <a:gdLst/>
              <a:ahLst/>
              <a:cxnLst/>
              <a:rect l="0" t="0" r="0" b="0"/>
              <a:pathLst>
                <a:path w="670163" h="670164">
                  <a:moveTo>
                    <a:pt x="0" y="0"/>
                  </a:moveTo>
                  <a:lnTo>
                    <a:pt x="670162" y="0"/>
                  </a:lnTo>
                  <a:lnTo>
                    <a:pt x="670162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6021268" y="3139837"/>
              <a:ext cx="670163" cy="670164"/>
            </a:xfrm>
            <a:custGeom>
              <a:avLst/>
              <a:gdLst/>
              <a:ahLst/>
              <a:cxnLst/>
              <a:rect l="0" t="0" r="0" b="0"/>
              <a:pathLst>
                <a:path w="670163" h="670164">
                  <a:moveTo>
                    <a:pt x="0" y="0"/>
                  </a:moveTo>
                  <a:lnTo>
                    <a:pt x="670162" y="0"/>
                  </a:lnTo>
                  <a:lnTo>
                    <a:pt x="670162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70974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For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pick a reason why that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not belong with the other two.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346" y="2128266"/>
            <a:ext cx="7163308" cy="155473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964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147–150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48297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changes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97778" y="3189479"/>
            <a:ext cx="4764444" cy="620522"/>
            <a:chOff x="2697778" y="3189479"/>
            <a:chExt cx="4764444" cy="620522"/>
          </a:xfrm>
        </p:grpSpPr>
        <p:sp>
          <p:nvSpPr>
            <p:cNvPr id="3" name="Freeform 2"/>
            <p:cNvSpPr/>
            <p:nvPr/>
          </p:nvSpPr>
          <p:spPr>
            <a:xfrm>
              <a:off x="2697778" y="3189479"/>
              <a:ext cx="670164" cy="620522"/>
            </a:xfrm>
            <a:custGeom>
              <a:avLst/>
              <a:gdLst/>
              <a:ahLst/>
              <a:cxnLst/>
              <a:rect l="0" t="0" r="0" b="0"/>
              <a:pathLst>
                <a:path w="670164" h="620522">
                  <a:moveTo>
                    <a:pt x="335137" y="0"/>
                  </a:moveTo>
                  <a:lnTo>
                    <a:pt x="670163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450378" y="3189479"/>
              <a:ext cx="670164" cy="620522"/>
            </a:xfrm>
            <a:custGeom>
              <a:avLst/>
              <a:gdLst/>
              <a:ahLst/>
              <a:cxnLst/>
              <a:rect l="0" t="0" r="0" b="0"/>
              <a:pathLst>
                <a:path w="670164" h="620522">
                  <a:moveTo>
                    <a:pt x="335137" y="0"/>
                  </a:moveTo>
                  <a:lnTo>
                    <a:pt x="670163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6177578" y="3189479"/>
              <a:ext cx="670162" cy="620522"/>
            </a:xfrm>
            <a:custGeom>
              <a:avLst/>
              <a:gdLst/>
              <a:ahLst/>
              <a:cxnLst/>
              <a:rect l="0" t="0" r="0" b="0"/>
              <a:pathLst>
                <a:path w="670162" h="620522">
                  <a:moveTo>
                    <a:pt x="335135" y="0"/>
                  </a:moveTo>
                  <a:lnTo>
                    <a:pt x="670161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7066579" y="3392679"/>
              <a:ext cx="395643" cy="397274"/>
            </a:xfrm>
            <a:custGeom>
              <a:avLst/>
              <a:gdLst/>
              <a:ahLst/>
              <a:cxnLst/>
              <a:rect l="0" t="0" r="0" b="0"/>
              <a:pathLst>
                <a:path w="395643" h="397274">
                  <a:moveTo>
                    <a:pt x="197855" y="0"/>
                  </a:moveTo>
                  <a:lnTo>
                    <a:pt x="395642" y="397273"/>
                  </a:lnTo>
                  <a:lnTo>
                    <a:pt x="0" y="3972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713778" y="3412727"/>
              <a:ext cx="395646" cy="397274"/>
            </a:xfrm>
            <a:custGeom>
              <a:avLst/>
              <a:gdLst/>
              <a:ahLst/>
              <a:cxnLst/>
              <a:rect l="0" t="0" r="0" b="0"/>
              <a:pathLst>
                <a:path w="395646" h="397274">
                  <a:moveTo>
                    <a:pt x="197856" y="0"/>
                  </a:moveTo>
                  <a:lnTo>
                    <a:pt x="395645" y="397273"/>
                  </a:lnTo>
                  <a:lnTo>
                    <a:pt x="0" y="3972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5440978" y="3412727"/>
              <a:ext cx="395646" cy="397274"/>
            </a:xfrm>
            <a:custGeom>
              <a:avLst/>
              <a:gdLst/>
              <a:ahLst/>
              <a:cxnLst/>
              <a:rect l="0" t="0" r="0" b="0"/>
              <a:pathLst>
                <a:path w="395646" h="397274">
                  <a:moveTo>
                    <a:pt x="197856" y="0"/>
                  </a:moveTo>
                  <a:lnTo>
                    <a:pt x="395645" y="397273"/>
                  </a:lnTo>
                  <a:lnTo>
                    <a:pt x="0" y="3972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86257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changes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179518" y="3139837"/>
            <a:ext cx="5800963" cy="670164"/>
            <a:chOff x="2179518" y="3139837"/>
            <a:chExt cx="5800963" cy="670164"/>
          </a:xfrm>
        </p:grpSpPr>
        <p:sp>
          <p:nvSpPr>
            <p:cNvPr id="3" name="Freeform 2"/>
            <p:cNvSpPr/>
            <p:nvPr/>
          </p:nvSpPr>
          <p:spPr>
            <a:xfrm>
              <a:off x="7310318" y="3139837"/>
              <a:ext cx="670163" cy="670164"/>
            </a:xfrm>
            <a:custGeom>
              <a:avLst/>
              <a:gdLst/>
              <a:ahLst/>
              <a:cxnLst/>
              <a:rect l="0" t="0" r="0" b="0"/>
              <a:pathLst>
                <a:path w="670163" h="670164">
                  <a:moveTo>
                    <a:pt x="0" y="0"/>
                  </a:moveTo>
                  <a:lnTo>
                    <a:pt x="670162" y="0"/>
                  </a:lnTo>
                  <a:lnTo>
                    <a:pt x="670162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559581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6458797" y="3189479"/>
              <a:ext cx="670163" cy="620522"/>
            </a:xfrm>
            <a:custGeom>
              <a:avLst/>
              <a:gdLst/>
              <a:ahLst/>
              <a:cxnLst/>
              <a:rect l="0" t="0" r="0" b="0"/>
              <a:pathLst>
                <a:path w="670163" h="620522">
                  <a:moveTo>
                    <a:pt x="335136" y="0"/>
                  </a:moveTo>
                  <a:lnTo>
                    <a:pt x="670162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17951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881318" y="3139837"/>
              <a:ext cx="670164" cy="670164"/>
            </a:xfrm>
            <a:custGeom>
              <a:avLst/>
              <a:gdLst/>
              <a:ahLst/>
              <a:cxnLst/>
              <a:rect l="0" t="0" r="0" b="0"/>
              <a:pathLst>
                <a:path w="670164" h="670164">
                  <a:moveTo>
                    <a:pt x="0" y="0"/>
                  </a:moveTo>
                  <a:lnTo>
                    <a:pt x="670163" y="0"/>
                  </a:lnTo>
                  <a:lnTo>
                    <a:pt x="670163" y="670163"/>
                  </a:lnTo>
                  <a:lnTo>
                    <a:pt x="0" y="6701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3017097" y="3189479"/>
              <a:ext cx="670163" cy="620522"/>
            </a:xfrm>
            <a:custGeom>
              <a:avLst/>
              <a:gdLst/>
              <a:ahLst/>
              <a:cxnLst/>
              <a:rect l="0" t="0" r="0" b="0"/>
              <a:pathLst>
                <a:path w="670163" h="620522">
                  <a:moveTo>
                    <a:pt x="335137" y="0"/>
                  </a:moveTo>
                  <a:lnTo>
                    <a:pt x="670162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4744297" y="3189479"/>
              <a:ext cx="670163" cy="620522"/>
            </a:xfrm>
            <a:custGeom>
              <a:avLst/>
              <a:gdLst/>
              <a:ahLst/>
              <a:cxnLst/>
              <a:rect l="0" t="0" r="0" b="0"/>
              <a:pathLst>
                <a:path w="670163" h="620522">
                  <a:moveTo>
                    <a:pt x="335137" y="0"/>
                  </a:moveTo>
                  <a:lnTo>
                    <a:pt x="670162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67592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1982086" y="2078001"/>
            <a:ext cx="2420377" cy="2420377"/>
          </a:xfrm>
          <a:custGeom>
            <a:avLst/>
            <a:gdLst/>
            <a:ahLst/>
            <a:cxnLst/>
            <a:rect l="0" t="0" r="0" b="0"/>
            <a:pathLst>
              <a:path w="2420377" h="2420377">
                <a:moveTo>
                  <a:pt x="0" y="0"/>
                </a:moveTo>
                <a:lnTo>
                  <a:pt x="2420376" y="0"/>
                </a:lnTo>
                <a:lnTo>
                  <a:pt x="2420376" y="2420376"/>
                </a:lnTo>
                <a:lnTo>
                  <a:pt x="0" y="2420376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5782282" y="3089452"/>
            <a:ext cx="831499" cy="831498"/>
          </a:xfrm>
          <a:custGeom>
            <a:avLst/>
            <a:gdLst/>
            <a:ahLst/>
            <a:cxnLst/>
            <a:rect l="0" t="0" r="0" b="0"/>
            <a:pathLst>
              <a:path w="831499" h="831498">
                <a:moveTo>
                  <a:pt x="0" y="0"/>
                </a:moveTo>
                <a:lnTo>
                  <a:pt x="831498" y="831497"/>
                </a:lnTo>
                <a:lnTo>
                  <a:pt x="0" y="831497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5943600"/>
            <a:ext cx="7747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many things about them are different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are these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 smtClean="0">
                <a:latin typeface="Century Gothic"/>
              </a:rPr>
              <a:t> different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101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9900" y="5943600"/>
            <a:ext cx="7747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many things about them are different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5980542" y="2891795"/>
            <a:ext cx="831499" cy="831499"/>
          </a:xfrm>
          <a:custGeom>
            <a:avLst/>
            <a:gdLst/>
            <a:ahLst/>
            <a:cxnLst/>
            <a:rect l="0" t="0" r="0" b="0"/>
            <a:pathLst>
              <a:path w="831499" h="831499">
                <a:moveTo>
                  <a:pt x="0" y="0"/>
                </a:moveTo>
                <a:lnTo>
                  <a:pt x="831498" y="831498"/>
                </a:lnTo>
                <a:lnTo>
                  <a:pt x="0" y="831498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1735846" y="1988811"/>
            <a:ext cx="2809305" cy="2637466"/>
          </a:xfrm>
          <a:custGeom>
            <a:avLst/>
            <a:gdLst/>
            <a:ahLst/>
            <a:cxnLst/>
            <a:rect l="0" t="0" r="0" b="0"/>
            <a:pathLst>
              <a:path w="2809305" h="2637466">
                <a:moveTo>
                  <a:pt x="2809304" y="1007245"/>
                </a:moveTo>
                <a:lnTo>
                  <a:pt x="2273047" y="2637465"/>
                </a:lnTo>
                <a:lnTo>
                  <a:pt x="534480" y="2637465"/>
                </a:lnTo>
                <a:lnTo>
                  <a:pt x="0" y="1007245"/>
                </a:lnTo>
                <a:lnTo>
                  <a:pt x="1404653" y="0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5080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are these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 smtClean="0">
                <a:latin typeface="Century Gothic"/>
              </a:rPr>
              <a:t> different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417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differs from a large red square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only one way.</a:t>
            </a:r>
          </a:p>
        </p:txBody>
      </p:sp>
      <p:sp>
        <p:nvSpPr>
          <p:cNvPr id="3" name="Freeform 2"/>
          <p:cNvSpPr/>
          <p:nvPr/>
        </p:nvSpPr>
        <p:spPr>
          <a:xfrm>
            <a:off x="2177025" y="2885562"/>
            <a:ext cx="1848876" cy="1848877"/>
          </a:xfrm>
          <a:custGeom>
            <a:avLst/>
            <a:gdLst/>
            <a:ahLst/>
            <a:cxnLst/>
            <a:rect l="0" t="0" r="0" b="0"/>
            <a:pathLst>
              <a:path w="1848876" h="1848877">
                <a:moveTo>
                  <a:pt x="0" y="0"/>
                </a:moveTo>
                <a:lnTo>
                  <a:pt x="1848875" y="0"/>
                </a:lnTo>
                <a:lnTo>
                  <a:pt x="1848875" y="1848876"/>
                </a:lnTo>
                <a:lnTo>
                  <a:pt x="0" y="1848876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722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Encourage various attempts. Ask students to explain their answer.</a:t>
            </a:r>
          </a:p>
        </p:txBody>
      </p:sp>
    </p:spTree>
    <p:extLst>
      <p:ext uri="{BB962C8B-B14F-4D97-AF65-F5344CB8AC3E}">
        <p14:creationId xmlns:p14="http://schemas.microsoft.com/office/powerpoint/2010/main" val="405640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think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differ from a large red square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only one way.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Am I correct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619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explain their answers.</a:t>
            </a:r>
          </a:p>
        </p:txBody>
      </p:sp>
      <p:sp>
        <p:nvSpPr>
          <p:cNvPr id="4" name="Freeform 3"/>
          <p:cNvSpPr/>
          <p:nvPr/>
        </p:nvSpPr>
        <p:spPr>
          <a:xfrm>
            <a:off x="6396990" y="1646660"/>
            <a:ext cx="1116938" cy="1351638"/>
          </a:xfrm>
          <a:custGeom>
            <a:avLst/>
            <a:gdLst/>
            <a:ahLst/>
            <a:cxnLst/>
            <a:rect l="0" t="0" r="0" b="0"/>
            <a:pathLst>
              <a:path w="1116938" h="1351638">
                <a:moveTo>
                  <a:pt x="558561" y="0"/>
                </a:moveTo>
                <a:lnTo>
                  <a:pt x="1116937" y="1351637"/>
                </a:lnTo>
                <a:lnTo>
                  <a:pt x="0" y="1351637"/>
                </a:lnTo>
                <a:close/>
              </a:path>
            </a:pathLst>
          </a:custGeom>
          <a:solidFill>
            <a:srgbClr val="0000FF"/>
          </a:solidFill>
          <a:ln w="3810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5967400" y="5390779"/>
            <a:ext cx="859180" cy="363828"/>
          </a:xfrm>
          <a:custGeom>
            <a:avLst/>
            <a:gdLst/>
            <a:ahLst/>
            <a:cxnLst/>
            <a:rect l="0" t="0" r="0" b="0"/>
            <a:pathLst>
              <a:path w="859180" h="363828">
                <a:moveTo>
                  <a:pt x="0" y="363827"/>
                </a:moveTo>
                <a:lnTo>
                  <a:pt x="4243" y="312532"/>
                </a:lnTo>
                <a:lnTo>
                  <a:pt x="8591" y="291422"/>
                </a:lnTo>
                <a:lnTo>
                  <a:pt x="12835" y="275341"/>
                </a:lnTo>
                <a:lnTo>
                  <a:pt x="17183" y="261957"/>
                </a:lnTo>
                <a:lnTo>
                  <a:pt x="21426" y="250188"/>
                </a:lnTo>
                <a:lnTo>
                  <a:pt x="42959" y="205270"/>
                </a:lnTo>
                <a:lnTo>
                  <a:pt x="64492" y="172122"/>
                </a:lnTo>
                <a:lnTo>
                  <a:pt x="85918" y="145532"/>
                </a:lnTo>
                <a:lnTo>
                  <a:pt x="107451" y="123162"/>
                </a:lnTo>
                <a:lnTo>
                  <a:pt x="128877" y="104028"/>
                </a:lnTo>
                <a:lnTo>
                  <a:pt x="150303" y="87319"/>
                </a:lnTo>
                <a:lnTo>
                  <a:pt x="171836" y="72766"/>
                </a:lnTo>
                <a:lnTo>
                  <a:pt x="193367" y="60009"/>
                </a:lnTo>
                <a:lnTo>
                  <a:pt x="214795" y="48689"/>
                </a:lnTo>
                <a:lnTo>
                  <a:pt x="236221" y="38899"/>
                </a:lnTo>
                <a:lnTo>
                  <a:pt x="257753" y="30365"/>
                </a:lnTo>
                <a:lnTo>
                  <a:pt x="279285" y="22997"/>
                </a:lnTo>
                <a:lnTo>
                  <a:pt x="300713" y="16800"/>
                </a:lnTo>
                <a:lnTo>
                  <a:pt x="322246" y="11589"/>
                </a:lnTo>
                <a:lnTo>
                  <a:pt x="343672" y="7366"/>
                </a:lnTo>
                <a:lnTo>
                  <a:pt x="365098" y="4133"/>
                </a:lnTo>
                <a:lnTo>
                  <a:pt x="386631" y="1797"/>
                </a:lnTo>
                <a:lnTo>
                  <a:pt x="408162" y="450"/>
                </a:lnTo>
                <a:lnTo>
                  <a:pt x="429589" y="0"/>
                </a:lnTo>
                <a:lnTo>
                  <a:pt x="451016" y="450"/>
                </a:lnTo>
                <a:lnTo>
                  <a:pt x="472548" y="1797"/>
                </a:lnTo>
                <a:lnTo>
                  <a:pt x="494080" y="4133"/>
                </a:lnTo>
                <a:lnTo>
                  <a:pt x="515508" y="7366"/>
                </a:lnTo>
                <a:lnTo>
                  <a:pt x="537039" y="11589"/>
                </a:lnTo>
                <a:lnTo>
                  <a:pt x="558466" y="16800"/>
                </a:lnTo>
                <a:lnTo>
                  <a:pt x="579893" y="22997"/>
                </a:lnTo>
                <a:lnTo>
                  <a:pt x="601426" y="30365"/>
                </a:lnTo>
                <a:lnTo>
                  <a:pt x="622957" y="38899"/>
                </a:lnTo>
                <a:lnTo>
                  <a:pt x="644384" y="48689"/>
                </a:lnTo>
                <a:lnTo>
                  <a:pt x="665810" y="60009"/>
                </a:lnTo>
                <a:lnTo>
                  <a:pt x="687343" y="72766"/>
                </a:lnTo>
                <a:lnTo>
                  <a:pt x="708875" y="87319"/>
                </a:lnTo>
                <a:lnTo>
                  <a:pt x="730302" y="104028"/>
                </a:lnTo>
                <a:lnTo>
                  <a:pt x="751835" y="123162"/>
                </a:lnTo>
                <a:lnTo>
                  <a:pt x="773261" y="145532"/>
                </a:lnTo>
                <a:lnTo>
                  <a:pt x="794688" y="172122"/>
                </a:lnTo>
                <a:lnTo>
                  <a:pt x="816220" y="205270"/>
                </a:lnTo>
                <a:lnTo>
                  <a:pt x="837753" y="250188"/>
                </a:lnTo>
                <a:lnTo>
                  <a:pt x="841996" y="261957"/>
                </a:lnTo>
                <a:lnTo>
                  <a:pt x="846345" y="275341"/>
                </a:lnTo>
                <a:lnTo>
                  <a:pt x="850588" y="291422"/>
                </a:lnTo>
                <a:lnTo>
                  <a:pt x="854936" y="312532"/>
                </a:lnTo>
                <a:lnTo>
                  <a:pt x="859179" y="363827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7825359" y="3637280"/>
            <a:ext cx="1527048" cy="1527048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2240525" y="2885562"/>
            <a:ext cx="1848876" cy="1848877"/>
          </a:xfrm>
          <a:custGeom>
            <a:avLst/>
            <a:gdLst/>
            <a:ahLst/>
            <a:cxnLst/>
            <a:rect l="0" t="0" r="0" b="0"/>
            <a:pathLst>
              <a:path w="1848876" h="1848877">
                <a:moveTo>
                  <a:pt x="0" y="0"/>
                </a:moveTo>
                <a:lnTo>
                  <a:pt x="1848875" y="0"/>
                </a:lnTo>
                <a:lnTo>
                  <a:pt x="1848875" y="1848876"/>
                </a:lnTo>
                <a:lnTo>
                  <a:pt x="0" y="1848876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289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11B44C-67B7-4619-97C5-0BE4A9D16659}"/>
</file>

<file path=customXml/itemProps2.xml><?xml version="1.0" encoding="utf-8"?>
<ds:datastoreItem xmlns:ds="http://schemas.openxmlformats.org/officeDocument/2006/customXml" ds:itemID="{B168534C-5265-444C-8361-5865254FE123}"/>
</file>

<file path=customXml/itemProps3.xml><?xml version="1.0" encoding="utf-8"?>
<ds:datastoreItem xmlns:ds="http://schemas.openxmlformats.org/officeDocument/2006/customXml" ds:itemID="{C4E3776D-0B99-4548-B49E-EE8C5CEB17FC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552</Words>
  <Application>Microsoft Office PowerPoint</Application>
  <PresentationFormat>Custom</PresentationFormat>
  <Paragraphs>91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2018-02-14T21:07:30Z</dcterms:created>
  <dcterms:modified xsi:type="dcterms:W3CDTF">2018-03-15T18:07:40Z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