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0160000" cy="7620000"/>
  <p:notesSz cx="6858000" cy="9144000"/>
  <p:embeddedFontLst>
    <p:embeddedFont>
      <p:font typeface="Century Gothic" panose="020B050202020202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Relationship Id="rId30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200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859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0914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299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2385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075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052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6376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6584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6748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3F44D-CB7E-466F-ACC0-286CC628B64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093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3F44D-CB7E-466F-ACC0-286CC628B648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A537B-F0F3-449B-8920-C181192C55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76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05257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1.1 Unit 6 Geometry p. G-14–17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G1-4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Squares and Rectangles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5120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understand that rotated squares and rectangles are still squares and rectangles;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compare side lengths of rectangles to determine if the rectangle is a square.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1.1 pp. 141–143</a:t>
            </a:r>
          </a:p>
        </p:txBody>
      </p:sp>
    </p:spTree>
    <p:extLst>
      <p:ext uri="{BB962C8B-B14F-4D97-AF65-F5344CB8AC3E}">
        <p14:creationId xmlns:p14="http://schemas.microsoft.com/office/powerpoint/2010/main" val="415268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Complete "Is It a Square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48960" y="215900"/>
            <a:ext cx="4343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Students will need scissors.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6502400"/>
            <a:ext cx="89941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Distribute BLM Is it a Square</a:t>
            </a:r>
            <a:r>
              <a:rPr lang="en-CA" sz="1600" dirty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 (p. G-57). Demonstrate with a letter-sized paper.</a:t>
            </a:r>
          </a:p>
          <a:p>
            <a:pPr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pp. G-15–16 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1917700"/>
            <a:ext cx="63054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We will fold each shape to find out.</a:t>
            </a:r>
          </a:p>
        </p:txBody>
      </p:sp>
    </p:spTree>
    <p:extLst>
      <p:ext uri="{BB962C8B-B14F-4D97-AF65-F5344CB8AC3E}">
        <p14:creationId xmlns:p14="http://schemas.microsoft.com/office/powerpoint/2010/main" val="298376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Some of these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are also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Can I fold them to check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21500"/>
            <a:ext cx="899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Record students' ideas. Then do an indirect comparison. See p. G-16 for details.</a:t>
            </a:r>
          </a:p>
        </p:txBody>
      </p:sp>
      <p:sp>
        <p:nvSpPr>
          <p:cNvPr id="4" name="Freeform 3"/>
          <p:cNvSpPr/>
          <p:nvPr/>
        </p:nvSpPr>
        <p:spPr>
          <a:xfrm rot="20572200">
            <a:off x="7133656" y="2272321"/>
            <a:ext cx="1178992" cy="1178991"/>
          </a:xfrm>
          <a:custGeom>
            <a:avLst/>
            <a:gdLst/>
            <a:ahLst/>
            <a:cxnLst/>
            <a:rect l="0" t="0" r="0" b="0"/>
            <a:pathLst>
              <a:path w="1178992" h="1178991">
                <a:moveTo>
                  <a:pt x="0" y="0"/>
                </a:moveTo>
                <a:lnTo>
                  <a:pt x="1178991" y="0"/>
                </a:lnTo>
                <a:lnTo>
                  <a:pt x="1178991" y="1178990"/>
                </a:lnTo>
                <a:lnTo>
                  <a:pt x="0" y="117899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 rot="2161800">
            <a:off x="4621926" y="4299533"/>
            <a:ext cx="583292" cy="583292"/>
          </a:xfrm>
          <a:custGeom>
            <a:avLst/>
            <a:gdLst/>
            <a:ahLst/>
            <a:cxnLst/>
            <a:rect l="0" t="0" r="0" b="0"/>
            <a:pathLst>
              <a:path w="583292" h="583292">
                <a:moveTo>
                  <a:pt x="0" y="0"/>
                </a:moveTo>
                <a:lnTo>
                  <a:pt x="583291" y="0"/>
                </a:lnTo>
                <a:lnTo>
                  <a:pt x="583291" y="583291"/>
                </a:lnTo>
                <a:lnTo>
                  <a:pt x="0" y="58329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>
            <a:off x="6638109" y="4840432"/>
            <a:ext cx="881140" cy="595701"/>
          </a:xfrm>
          <a:custGeom>
            <a:avLst/>
            <a:gdLst/>
            <a:ahLst/>
            <a:cxnLst/>
            <a:rect l="0" t="0" r="0" b="0"/>
            <a:pathLst>
              <a:path w="881140" h="595701">
                <a:moveTo>
                  <a:pt x="0" y="0"/>
                </a:moveTo>
                <a:lnTo>
                  <a:pt x="881139" y="0"/>
                </a:lnTo>
                <a:lnTo>
                  <a:pt x="881139" y="595700"/>
                </a:lnTo>
                <a:lnTo>
                  <a:pt x="0" y="59570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1604212" y="2353815"/>
            <a:ext cx="2901956" cy="673613"/>
          </a:xfrm>
          <a:custGeom>
            <a:avLst/>
            <a:gdLst/>
            <a:ahLst/>
            <a:cxnLst/>
            <a:rect l="0" t="0" r="0" b="0"/>
            <a:pathLst>
              <a:path w="2901956" h="673613">
                <a:moveTo>
                  <a:pt x="0" y="0"/>
                </a:moveTo>
                <a:lnTo>
                  <a:pt x="2901955" y="0"/>
                </a:lnTo>
                <a:lnTo>
                  <a:pt x="2901955" y="673612"/>
                </a:lnTo>
                <a:lnTo>
                  <a:pt x="0" y="673612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Freeform 7"/>
          <p:cNvSpPr/>
          <p:nvPr/>
        </p:nvSpPr>
        <p:spPr>
          <a:xfrm rot="1847400">
            <a:off x="1594098" y="4751070"/>
            <a:ext cx="1414789" cy="1067298"/>
          </a:xfrm>
          <a:custGeom>
            <a:avLst/>
            <a:gdLst/>
            <a:ahLst/>
            <a:cxnLst/>
            <a:rect l="0" t="0" r="0" b="0"/>
            <a:pathLst>
              <a:path w="1414789" h="1067298">
                <a:moveTo>
                  <a:pt x="0" y="0"/>
                </a:moveTo>
                <a:lnTo>
                  <a:pt x="1414788" y="0"/>
                </a:lnTo>
                <a:lnTo>
                  <a:pt x="1414788" y="1067297"/>
                </a:lnTo>
                <a:lnTo>
                  <a:pt x="0" y="106729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567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838200"/>
            <a:ext cx="9387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Do these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look like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squares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or other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rectangles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8359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volunteers find other objects themselves. See p. G-16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80660" y="215900"/>
            <a:ext cx="47015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Point to various objects around the room.</a:t>
            </a:r>
          </a:p>
        </p:txBody>
      </p:sp>
    </p:spTree>
    <p:extLst>
      <p:ext uri="{BB962C8B-B14F-4D97-AF65-F5344CB8AC3E}">
        <p14:creationId xmlns:p14="http://schemas.microsoft.com/office/powerpoint/2010/main" val="91672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We can also use folding to make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46900"/>
            <a:ext cx="68351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>
                <a:solidFill>
                  <a:srgbClr val="666666"/>
                </a:solidFill>
                <a:latin typeface="Century Gothic"/>
              </a:rPr>
              <a:t>Students will need paper and scissors.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3505200"/>
            <a:ext cx="990854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How do you know your shape is a square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0669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Complete "Matching Rectangles."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79160" y="215900"/>
            <a:ext cx="40135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Students will need scissors.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21500"/>
            <a:ext cx="899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Matching Rectangles (p. G-55). See p. G-15 for directions.</a:t>
            </a:r>
          </a:p>
        </p:txBody>
      </p:sp>
    </p:spTree>
    <p:extLst>
      <p:ext uri="{BB962C8B-B14F-4D97-AF65-F5344CB8AC3E}">
        <p14:creationId xmlns:p14="http://schemas.microsoft.com/office/powerpoint/2010/main" val="148627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308600" y="2586228"/>
            <a:ext cx="3864483" cy="867283"/>
            <a:chOff x="5308600" y="2586228"/>
            <a:chExt cx="3864483" cy="867283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0430" y="2586228"/>
              <a:ext cx="3192653" cy="86728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5308600" y="26035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2611628"/>
            <a:ext cx="3589782" cy="799211"/>
            <a:chOff x="457200" y="2611628"/>
            <a:chExt cx="3589782" cy="799211"/>
          </a:xfrm>
        </p:grpSpPr>
        <p:sp>
          <p:nvSpPr>
            <p:cNvPr id="5" name="TextBox 4"/>
            <p:cNvSpPr txBox="1"/>
            <p:nvPr/>
          </p:nvSpPr>
          <p:spPr>
            <a:xfrm>
              <a:off x="457200" y="26289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996315" y="2611628"/>
              <a:ext cx="3050667" cy="799211"/>
              <a:chOff x="996315" y="2611628"/>
              <a:chExt cx="3050667" cy="799211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996315" y="3410839"/>
                <a:ext cx="1132459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 flipV="1">
                <a:off x="996315" y="2611628"/>
                <a:ext cx="1918208" cy="799211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V="1">
                <a:off x="2128774" y="2626868"/>
                <a:ext cx="1903095" cy="783971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914523" y="2611628"/>
                <a:ext cx="1132459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TextBox 11"/>
          <p:cNvSpPr txBox="1"/>
          <p:nvPr/>
        </p:nvSpPr>
        <p:spPr>
          <a:xfrm>
            <a:off x="457200" y="4318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Does the shape have two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longer sides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two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shorter sides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Does it have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 corners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53848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Explain to a partner how the shapes are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same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how they are different.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5AAD54AA-F09F-4159-BDBE-6B6B7071149E}"/>
              </a:ext>
            </a:extLst>
          </p:cNvPr>
          <p:cNvCxnSpPr>
            <a:cxnSpLocks/>
          </p:cNvCxnSpPr>
          <p:nvPr/>
        </p:nvCxnSpPr>
        <p:spPr>
          <a:xfrm>
            <a:off x="0" y="51562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732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143500" y="1861947"/>
            <a:ext cx="4100322" cy="1126617"/>
            <a:chOff x="5143500" y="1861947"/>
            <a:chExt cx="4100322" cy="1126617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1861947"/>
              <a:ext cx="3605022" cy="112661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5143500" y="19812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2600" y="1919732"/>
            <a:ext cx="2975864" cy="1011174"/>
            <a:chOff x="482600" y="1919732"/>
            <a:chExt cx="2975864" cy="1011174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9914" y="1919732"/>
              <a:ext cx="2368550" cy="101117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482600" y="19812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82600" y="444500"/>
            <a:ext cx="9908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4. Explain how the shape is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same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as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 </a:t>
            </a:r>
            <a:br>
              <a:rPr lang="en-CA" sz="2800" dirty="0">
                <a:solidFill>
                  <a:srgbClr val="0000FF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how it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different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693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5. a) Use a computer program to stretch a circle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 one direction only. What shape do you get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Repeat for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52451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An oval is to a circle as a __________ is to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Explain why you think that.</a:t>
            </a:r>
          </a:p>
        </p:txBody>
      </p:sp>
      <p:sp>
        <p:nvSpPr>
          <p:cNvPr id="4" name="Oval 3"/>
          <p:cNvSpPr/>
          <p:nvPr/>
        </p:nvSpPr>
        <p:spPr>
          <a:xfrm>
            <a:off x="1356614" y="2714498"/>
            <a:ext cx="1616710" cy="1616710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5625866" y="2695423"/>
            <a:ext cx="1654832" cy="1654831"/>
          </a:xfrm>
          <a:custGeom>
            <a:avLst/>
            <a:gdLst/>
            <a:ahLst/>
            <a:cxnLst/>
            <a:rect l="0" t="0" r="0" b="0"/>
            <a:pathLst>
              <a:path w="1654832" h="1654831">
                <a:moveTo>
                  <a:pt x="0" y="0"/>
                </a:moveTo>
                <a:lnTo>
                  <a:pt x="1654831" y="0"/>
                </a:lnTo>
                <a:lnTo>
                  <a:pt x="1654831" y="1654830"/>
                </a:lnTo>
                <a:lnTo>
                  <a:pt x="0" y="165483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528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1.1 pp. 141–143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76965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08E33E7B-BDC1-424B-9950-D5DD3F6B81E0}"/>
              </a:ext>
            </a:extLst>
          </p:cNvPr>
          <p:cNvCxnSpPr>
            <a:cxnSpLocks/>
          </p:cNvCxnSpPr>
          <p:nvPr/>
        </p:nvCxnSpPr>
        <p:spPr>
          <a:xfrm>
            <a:off x="2184400" y="1778000"/>
            <a:ext cx="0" cy="584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F70A6267-FE27-444C-9BF2-D6ECA46E1C9F}"/>
              </a:ext>
            </a:extLst>
          </p:cNvPr>
          <p:cNvCxnSpPr>
            <a:cxnSpLocks/>
          </p:cNvCxnSpPr>
          <p:nvPr/>
        </p:nvCxnSpPr>
        <p:spPr>
          <a:xfrm>
            <a:off x="2184400" y="1778000"/>
            <a:ext cx="797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95300" y="419100"/>
            <a:ext cx="5082540" cy="9469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shape is this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? 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36060" y="6921500"/>
            <a:ext cx="5948172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Did the shape change as I turned it</a:t>
            </a:r>
            <a:r>
              <a:rPr lang="en-CA" sz="150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4" name="Freeform 3"/>
          <p:cNvSpPr/>
          <p:nvPr/>
        </p:nvSpPr>
        <p:spPr>
          <a:xfrm>
            <a:off x="624989" y="2785726"/>
            <a:ext cx="1141760" cy="1141759"/>
          </a:xfrm>
          <a:custGeom>
            <a:avLst/>
            <a:gdLst/>
            <a:ahLst/>
            <a:cxnLst/>
            <a:rect l="0" t="0" r="0" b="0"/>
            <a:pathLst>
              <a:path w="1141760" h="1141759">
                <a:moveTo>
                  <a:pt x="0" y="0"/>
                </a:moveTo>
                <a:lnTo>
                  <a:pt x="1141759" y="0"/>
                </a:lnTo>
                <a:lnTo>
                  <a:pt x="1141759" y="1141758"/>
                </a:lnTo>
                <a:lnTo>
                  <a:pt x="0" y="114175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 rot="745200">
            <a:off x="3269843" y="2785725"/>
            <a:ext cx="1141762" cy="1141760"/>
          </a:xfrm>
          <a:custGeom>
            <a:avLst/>
            <a:gdLst/>
            <a:ahLst/>
            <a:cxnLst/>
            <a:rect l="0" t="0" r="0" b="0"/>
            <a:pathLst>
              <a:path w="1141762" h="1141760">
                <a:moveTo>
                  <a:pt x="0" y="0"/>
                </a:moveTo>
                <a:lnTo>
                  <a:pt x="1141761" y="0"/>
                </a:lnTo>
                <a:lnTo>
                  <a:pt x="1141761" y="1141759"/>
                </a:lnTo>
                <a:lnTo>
                  <a:pt x="0" y="114175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 rot="2685000">
            <a:off x="8321187" y="2785726"/>
            <a:ext cx="1141760" cy="1141760"/>
          </a:xfrm>
          <a:custGeom>
            <a:avLst/>
            <a:gdLst/>
            <a:ahLst/>
            <a:cxnLst/>
            <a:rect l="0" t="0" r="0" b="0"/>
            <a:pathLst>
              <a:path w="1141760" h="1141760">
                <a:moveTo>
                  <a:pt x="0" y="0"/>
                </a:moveTo>
                <a:lnTo>
                  <a:pt x="1141759" y="0"/>
                </a:lnTo>
                <a:lnTo>
                  <a:pt x="1141759" y="1141759"/>
                </a:lnTo>
                <a:lnTo>
                  <a:pt x="0" y="114175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 rot="1851600">
            <a:off x="5882787" y="2785725"/>
            <a:ext cx="1141760" cy="1141760"/>
          </a:xfrm>
          <a:custGeom>
            <a:avLst/>
            <a:gdLst/>
            <a:ahLst/>
            <a:cxnLst/>
            <a:rect l="0" t="0" r="0" b="0"/>
            <a:pathLst>
              <a:path w="1141760" h="1141760">
                <a:moveTo>
                  <a:pt x="0" y="0"/>
                </a:moveTo>
                <a:lnTo>
                  <a:pt x="1141759" y="0"/>
                </a:lnTo>
                <a:lnTo>
                  <a:pt x="1141759" y="1141759"/>
                </a:lnTo>
                <a:lnTo>
                  <a:pt x="0" y="114175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011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Complete "Matching Squares."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79160" y="215900"/>
            <a:ext cx="40135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Students will need scissors.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21500"/>
            <a:ext cx="899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Matching Squares (p. G-54). See p. G-14 for directions.</a:t>
            </a:r>
          </a:p>
        </p:txBody>
      </p:sp>
    </p:spTree>
    <p:extLst>
      <p:ext uri="{BB962C8B-B14F-4D97-AF65-F5344CB8AC3E}">
        <p14:creationId xmlns:p14="http://schemas.microsoft.com/office/powerpoint/2010/main" val="366116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5082540" cy="9469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shape is this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? 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36060" y="6921500"/>
            <a:ext cx="5948172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Did the shape change as I turned it</a:t>
            </a:r>
            <a:r>
              <a:rPr lang="en-CA" sz="150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4" name="Freeform 3"/>
          <p:cNvSpPr/>
          <p:nvPr/>
        </p:nvSpPr>
        <p:spPr>
          <a:xfrm>
            <a:off x="546100" y="3386257"/>
            <a:ext cx="1293726" cy="390288"/>
          </a:xfrm>
          <a:custGeom>
            <a:avLst/>
            <a:gdLst/>
            <a:ahLst/>
            <a:cxnLst/>
            <a:rect l="0" t="0" r="0" b="0"/>
            <a:pathLst>
              <a:path w="1293726" h="390288">
                <a:moveTo>
                  <a:pt x="0" y="0"/>
                </a:moveTo>
                <a:lnTo>
                  <a:pt x="1293725" y="0"/>
                </a:lnTo>
                <a:lnTo>
                  <a:pt x="1293725" y="390287"/>
                </a:lnTo>
                <a:lnTo>
                  <a:pt x="0" y="39028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 rot="1045800">
            <a:off x="3246095" y="3386257"/>
            <a:ext cx="1293725" cy="390290"/>
          </a:xfrm>
          <a:custGeom>
            <a:avLst/>
            <a:gdLst/>
            <a:ahLst/>
            <a:cxnLst/>
            <a:rect l="0" t="0" r="0" b="0"/>
            <a:pathLst>
              <a:path w="1293725" h="390290">
                <a:moveTo>
                  <a:pt x="0" y="0"/>
                </a:moveTo>
                <a:lnTo>
                  <a:pt x="1293724" y="0"/>
                </a:lnTo>
                <a:lnTo>
                  <a:pt x="1293724" y="390289"/>
                </a:lnTo>
                <a:lnTo>
                  <a:pt x="0" y="39028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 rot="2812200">
            <a:off x="6096000" y="3386257"/>
            <a:ext cx="1293724" cy="390288"/>
          </a:xfrm>
          <a:custGeom>
            <a:avLst/>
            <a:gdLst/>
            <a:ahLst/>
            <a:cxnLst/>
            <a:rect l="0" t="0" r="0" b="0"/>
            <a:pathLst>
              <a:path w="1293724" h="390288">
                <a:moveTo>
                  <a:pt x="0" y="0"/>
                </a:moveTo>
                <a:lnTo>
                  <a:pt x="1293723" y="0"/>
                </a:lnTo>
                <a:lnTo>
                  <a:pt x="1293723" y="390287"/>
                </a:lnTo>
                <a:lnTo>
                  <a:pt x="0" y="39028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 rot="4881600">
            <a:off x="8458198" y="3386257"/>
            <a:ext cx="1293726" cy="390288"/>
          </a:xfrm>
          <a:custGeom>
            <a:avLst/>
            <a:gdLst/>
            <a:ahLst/>
            <a:cxnLst/>
            <a:rect l="0" t="0" r="0" b="0"/>
            <a:pathLst>
              <a:path w="1293726" h="390288">
                <a:moveTo>
                  <a:pt x="0" y="0"/>
                </a:moveTo>
                <a:lnTo>
                  <a:pt x="1293725" y="0"/>
                </a:lnTo>
                <a:lnTo>
                  <a:pt x="1293725" y="390287"/>
                </a:lnTo>
                <a:lnTo>
                  <a:pt x="0" y="39028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8AD44AF8-C506-41B7-9F00-60CF0AC3D295}"/>
              </a:ext>
            </a:extLst>
          </p:cNvPr>
          <p:cNvCxnSpPr>
            <a:cxnSpLocks/>
          </p:cNvCxnSpPr>
          <p:nvPr/>
        </p:nvCxnSpPr>
        <p:spPr>
          <a:xfrm>
            <a:off x="2433484" y="2720839"/>
            <a:ext cx="14748" cy="48991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54B2DEBD-2949-413E-A2A9-160C70D15A88}"/>
              </a:ext>
            </a:extLst>
          </p:cNvPr>
          <p:cNvCxnSpPr/>
          <p:nvPr/>
        </p:nvCxnSpPr>
        <p:spPr>
          <a:xfrm>
            <a:off x="2433484" y="2720839"/>
            <a:ext cx="7726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228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Complete "Matching Rectangles."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79160" y="215900"/>
            <a:ext cx="4013580" cy="3554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500">
                <a:solidFill>
                  <a:srgbClr val="666666"/>
                </a:solidFill>
                <a:latin typeface="Century Gothic"/>
              </a:rPr>
              <a:t>Students will need scissors.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21500"/>
            <a:ext cx="89941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Matching Rectangles (p. G-55). See p. G-15 for directions.</a:t>
            </a:r>
          </a:p>
        </p:txBody>
      </p:sp>
    </p:spTree>
    <p:extLst>
      <p:ext uri="{BB962C8B-B14F-4D97-AF65-F5344CB8AC3E}">
        <p14:creationId xmlns:p14="http://schemas.microsoft.com/office/powerpoint/2010/main" val="138903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Place your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on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outline.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Does it match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48960" y="215900"/>
            <a:ext cx="4343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Students will need a square pattern block.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21500"/>
            <a:ext cx="899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Pattern Blocks (p. G-45).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3759200"/>
            <a:ext cx="9908540" cy="2313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Turn your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so the top becomes the side,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check again.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do you notice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3195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194302" y="2524506"/>
            <a:ext cx="1566576" cy="1553083"/>
            <a:chOff x="4194302" y="2524506"/>
            <a:chExt cx="1566576" cy="1553083"/>
          </a:xfrm>
        </p:grpSpPr>
        <p:sp>
          <p:nvSpPr>
            <p:cNvPr id="2" name="Freeform 1"/>
            <p:cNvSpPr/>
            <p:nvPr/>
          </p:nvSpPr>
          <p:spPr>
            <a:xfrm>
              <a:off x="4383320" y="2699970"/>
              <a:ext cx="1377558" cy="1377559"/>
            </a:xfrm>
            <a:custGeom>
              <a:avLst/>
              <a:gdLst/>
              <a:ahLst/>
              <a:cxnLst/>
              <a:rect l="0" t="0" r="0" b="0"/>
              <a:pathLst>
                <a:path w="1377558" h="1377559">
                  <a:moveTo>
                    <a:pt x="0" y="0"/>
                  </a:moveTo>
                  <a:lnTo>
                    <a:pt x="1377557" y="0"/>
                  </a:lnTo>
                  <a:lnTo>
                    <a:pt x="1377557" y="1377558"/>
                  </a:lnTo>
                  <a:lnTo>
                    <a:pt x="0" y="1377558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3" name="Straight Connector 2"/>
            <p:cNvCxnSpPr/>
            <p:nvPr/>
          </p:nvCxnSpPr>
          <p:spPr>
            <a:xfrm>
              <a:off x="4397502" y="2524506"/>
              <a:ext cx="1352677" cy="0"/>
            </a:xfrm>
            <a:prstGeom prst="line">
              <a:avLst/>
            </a:prstGeom>
            <a:ln w="38100" cap="flat" cmpd="sng" algn="ctr">
              <a:solidFill>
                <a:srgbClr val="FF6820"/>
              </a:solidFill>
              <a:prstDash val="solid"/>
              <a:miter lim="800000"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4194302" y="2750820"/>
              <a:ext cx="0" cy="1326769"/>
            </a:xfrm>
            <a:prstGeom prst="line">
              <a:avLst/>
            </a:prstGeom>
            <a:ln w="38100" cap="flat" cmpd="sng" algn="ctr">
              <a:solidFill>
                <a:srgbClr val="3CB371"/>
              </a:solidFill>
              <a:prstDash val="solid"/>
              <a:miter lim="800000"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2443480" y="6096000"/>
            <a:ext cx="52645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is as wide as it is tall.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600" y="5118100"/>
            <a:ext cx="4649927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What are these lengths called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2600" y="444500"/>
            <a:ext cx="9359392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In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the length from </a:t>
            </a:r>
            <a:r>
              <a:rPr lang="en-CA" sz="2800" dirty="0">
                <a:solidFill>
                  <a:srgbClr val="FF6820"/>
                </a:solidFill>
                <a:latin typeface="Century Gothic"/>
              </a:rPr>
              <a:t>side to side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is the same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as the length from </a:t>
            </a:r>
            <a:r>
              <a:rPr lang="en-CA" sz="2800" dirty="0">
                <a:solidFill>
                  <a:srgbClr val="3CB371"/>
                </a:solidFill>
                <a:latin typeface="Century Gothic"/>
              </a:rPr>
              <a:t>top to bottom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94F3D76-61F9-466F-8306-EA7DFF36DDEC}"/>
              </a:ext>
            </a:extLst>
          </p:cNvPr>
          <p:cNvCxnSpPr>
            <a:cxnSpLocks/>
          </p:cNvCxnSpPr>
          <p:nvPr/>
        </p:nvCxnSpPr>
        <p:spPr>
          <a:xfrm>
            <a:off x="0" y="56134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010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9022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These are all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but one is also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one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60" y="1505458"/>
            <a:ext cx="9026779" cy="241884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215900"/>
            <a:ext cx="9908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Ask: Is each shape "taller than," "wider than," or "as tall as" it is wide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6946900"/>
            <a:ext cx="556247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Label it and explain how you know.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61BC1ED7-1936-42BF-AC89-FE49AEED6AD1}"/>
              </a:ext>
            </a:extLst>
          </p:cNvPr>
          <p:cNvCxnSpPr>
            <a:cxnSpLocks/>
          </p:cNvCxnSpPr>
          <p:nvPr/>
        </p:nvCxnSpPr>
        <p:spPr>
          <a:xfrm>
            <a:off x="0" y="4660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69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Complete "Finding the Squares."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21500"/>
            <a:ext cx="899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Finding the Squares (p. G-56). See p. G-15 for details.</a:t>
            </a:r>
          </a:p>
        </p:txBody>
      </p:sp>
    </p:spTree>
    <p:extLst>
      <p:ext uri="{BB962C8B-B14F-4D97-AF65-F5344CB8AC3E}">
        <p14:creationId xmlns:p14="http://schemas.microsoft.com/office/powerpoint/2010/main" val="33264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FDD3C99-75FA-47AA-A8BB-0AE6F99CD8D4}"/>
</file>

<file path=customXml/itemProps2.xml><?xml version="1.0" encoding="utf-8"?>
<ds:datastoreItem xmlns:ds="http://schemas.openxmlformats.org/officeDocument/2006/customXml" ds:itemID="{5AF03753-EAB8-4C07-9A46-C2FB9B104C57}"/>
</file>

<file path=customXml/itemProps3.xml><?xml version="1.0" encoding="utf-8"?>
<ds:datastoreItem xmlns:ds="http://schemas.openxmlformats.org/officeDocument/2006/customXml" ds:itemID="{C29485B8-D209-423C-B995-237246D5F555}"/>
</file>

<file path=docProps/app.xml><?xml version="1.0" encoding="utf-8"?>
<Properties xmlns="http://schemas.openxmlformats.org/officeDocument/2006/extended-properties" xmlns:vt="http://schemas.openxmlformats.org/officeDocument/2006/docPropsVTypes">
  <TotalTime>2412</TotalTime>
  <Words>541</Words>
  <Application>Microsoft Office PowerPoint</Application>
  <PresentationFormat>Custom</PresentationFormat>
  <Paragraphs>71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4</cp:revision>
  <dcterms:created xsi:type="dcterms:W3CDTF">2018-02-14T21:04:32Z</dcterms:created>
  <dcterms:modified xsi:type="dcterms:W3CDTF">2018-03-15T18:03:24Z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