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7465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9373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0654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0491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814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21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081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717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3256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3642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4973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BF485-F837-45D6-A127-46C52CED32D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4B502-20A4-429F-A799-293FFC8581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620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1.1 Unit 6 Geometry p. G-18–21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G1-5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Triangles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identify triangles.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1.1 pp. 144–146</a:t>
            </a:r>
          </a:p>
        </p:txBody>
      </p:sp>
    </p:spTree>
    <p:extLst>
      <p:ext uri="{BB962C8B-B14F-4D97-AF65-F5344CB8AC3E}">
        <p14:creationId xmlns:p14="http://schemas.microsoft.com/office/powerpoint/2010/main" val="239751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Sorting shapes – "triangles" and "not triangles"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565900"/>
            <a:ext cx="85750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NOTE: Activities 2–6 can be done at stations.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G-19 for details and variation. This is an individual or small-group activity.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3060" y="215900"/>
            <a:ext cx="45596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</p:spTree>
    <p:extLst>
      <p:ext uri="{BB962C8B-B14F-4D97-AF65-F5344CB8AC3E}">
        <p14:creationId xmlns:p14="http://schemas.microsoft.com/office/powerpoint/2010/main" val="168680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3: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2246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Creating triangles on geoboards.</a:t>
            </a: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If you move one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corner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is it still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G-19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3060" y="215900"/>
            <a:ext cx="45596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</p:spTree>
    <p:extLst>
      <p:ext uri="{BB962C8B-B14F-4D97-AF65-F5344CB8AC3E}">
        <p14:creationId xmlns:p14="http://schemas.microsoft.com/office/powerpoint/2010/main" val="4236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4: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Matching "triangles" and "not triangles."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G-19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3060" y="215900"/>
            <a:ext cx="45596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</p:spTree>
    <p:extLst>
      <p:ext uri="{BB962C8B-B14F-4D97-AF65-F5344CB8AC3E}">
        <p14:creationId xmlns:p14="http://schemas.microsoft.com/office/powerpoint/2010/main" val="215327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5: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Creating shapes with your body.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G-20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3060" y="215900"/>
            <a:ext cx="45596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</p:spTree>
    <p:extLst>
      <p:ext uri="{BB962C8B-B14F-4D97-AF65-F5344CB8AC3E}">
        <p14:creationId xmlns:p14="http://schemas.microsoft.com/office/powerpoint/2010/main" val="132179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6: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Create a poster about your favourite shape.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G-20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07660" y="228600"/>
            <a:ext cx="45596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</p:spTree>
    <p:extLst>
      <p:ext uri="{BB962C8B-B14F-4D97-AF65-F5344CB8AC3E}">
        <p14:creationId xmlns:p14="http://schemas.microsoft.com/office/powerpoint/2010/main" val="204535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Count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the closed shape.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44500" y="2032000"/>
            <a:ext cx="1808531" cy="1027620"/>
            <a:chOff x="444500" y="2032000"/>
            <a:chExt cx="1808531" cy="1027620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20320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1061629" y="2079196"/>
              <a:ext cx="1191402" cy="980424"/>
            </a:xfrm>
            <a:custGeom>
              <a:avLst/>
              <a:gdLst/>
              <a:ahLst/>
              <a:cxnLst/>
              <a:rect l="0" t="0" r="0" b="0"/>
              <a:pathLst>
                <a:path w="1191402" h="980424">
                  <a:moveTo>
                    <a:pt x="595799" y="0"/>
                  </a:moveTo>
                  <a:lnTo>
                    <a:pt x="1191401" y="980423"/>
                  </a:lnTo>
                  <a:lnTo>
                    <a:pt x="0" y="98042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038600" y="2032000"/>
            <a:ext cx="1832483" cy="1587500"/>
            <a:chOff x="4038600" y="2032000"/>
            <a:chExt cx="1832483" cy="1587500"/>
          </a:xfrm>
        </p:grpSpPr>
        <p:sp>
          <p:nvSpPr>
            <p:cNvPr id="6" name="TextBox 5"/>
            <p:cNvSpPr txBox="1"/>
            <p:nvPr/>
          </p:nvSpPr>
          <p:spPr>
            <a:xfrm>
              <a:off x="4038600" y="20320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1093" y="2038858"/>
              <a:ext cx="1189990" cy="15806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6845300" y="2032000"/>
            <a:ext cx="1645334" cy="1004661"/>
            <a:chOff x="6845300" y="2032000"/>
            <a:chExt cx="1645334" cy="1004661"/>
          </a:xfrm>
        </p:grpSpPr>
        <p:sp>
          <p:nvSpPr>
            <p:cNvPr id="9" name="TextBox 8"/>
            <p:cNvSpPr txBox="1"/>
            <p:nvPr/>
          </p:nvSpPr>
          <p:spPr>
            <a:xfrm>
              <a:off x="6845300" y="20320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7522620" y="2068647"/>
              <a:ext cx="968014" cy="968014"/>
            </a:xfrm>
            <a:custGeom>
              <a:avLst/>
              <a:gdLst/>
              <a:ahLst/>
              <a:cxnLst/>
              <a:rect l="0" t="0" r="0" b="0"/>
              <a:pathLst>
                <a:path w="968014" h="968014">
                  <a:moveTo>
                    <a:pt x="0" y="0"/>
                  </a:moveTo>
                  <a:lnTo>
                    <a:pt x="968013" y="0"/>
                  </a:lnTo>
                  <a:lnTo>
                    <a:pt x="968013" y="968013"/>
                  </a:lnTo>
                  <a:lnTo>
                    <a:pt x="0" y="96801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44500" y="4889500"/>
            <a:ext cx="2962656" cy="830707"/>
            <a:chOff x="444500" y="4889500"/>
            <a:chExt cx="2962656" cy="830707"/>
          </a:xfrm>
        </p:grpSpPr>
        <p:sp>
          <p:nvSpPr>
            <p:cNvPr id="12" name="TextBox 11"/>
            <p:cNvSpPr txBox="1"/>
            <p:nvPr/>
          </p:nvSpPr>
          <p:spPr>
            <a:xfrm>
              <a:off x="444500" y="49149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</a:t>
              </a:r>
            </a:p>
          </p:txBody>
        </p:sp>
        <p:pic>
          <p:nvPicPr>
            <p:cNvPr id="13" name="Picture 12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731" y="4889500"/>
              <a:ext cx="2384425" cy="83070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7" name="Group 16"/>
          <p:cNvGrpSpPr/>
          <p:nvPr/>
        </p:nvGrpSpPr>
        <p:grpSpPr>
          <a:xfrm>
            <a:off x="4038600" y="4914900"/>
            <a:ext cx="1720582" cy="928184"/>
            <a:chOff x="4038600" y="4914900"/>
            <a:chExt cx="1720582" cy="928184"/>
          </a:xfrm>
        </p:grpSpPr>
        <p:sp>
          <p:nvSpPr>
            <p:cNvPr id="15" name="TextBox 14"/>
            <p:cNvSpPr txBox="1"/>
            <p:nvPr/>
          </p:nvSpPr>
          <p:spPr>
            <a:xfrm>
              <a:off x="4038600" y="49149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e) 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716705" y="4940300"/>
              <a:ext cx="1042477" cy="902784"/>
            </a:xfrm>
            <a:custGeom>
              <a:avLst/>
              <a:gdLst/>
              <a:ahLst/>
              <a:cxnLst/>
              <a:rect l="0" t="0" r="0" b="0"/>
              <a:pathLst>
                <a:path w="1042477" h="902784">
                  <a:moveTo>
                    <a:pt x="781858" y="0"/>
                  </a:moveTo>
                  <a:lnTo>
                    <a:pt x="1042476" y="451392"/>
                  </a:lnTo>
                  <a:lnTo>
                    <a:pt x="781858" y="902783"/>
                  </a:lnTo>
                  <a:lnTo>
                    <a:pt x="260619" y="902783"/>
                  </a:lnTo>
                  <a:lnTo>
                    <a:pt x="0" y="451392"/>
                  </a:lnTo>
                  <a:lnTo>
                    <a:pt x="260619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45300" y="4889500"/>
            <a:ext cx="2479802" cy="1078230"/>
            <a:chOff x="6845300" y="4889500"/>
            <a:chExt cx="2479802" cy="1078230"/>
          </a:xfrm>
        </p:grpSpPr>
        <p:sp>
          <p:nvSpPr>
            <p:cNvPr id="18" name="TextBox 17"/>
            <p:cNvSpPr txBox="1"/>
            <p:nvPr/>
          </p:nvSpPr>
          <p:spPr>
            <a:xfrm>
              <a:off x="6845300" y="4914900"/>
              <a:ext cx="172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 </a:t>
              </a:r>
            </a:p>
          </p:txBody>
        </p:sp>
        <p:pic>
          <p:nvPicPr>
            <p:cNvPr id="19" name="Picture 1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7700" y="4889500"/>
              <a:ext cx="1057402" cy="10782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42058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Draw a closed shape with 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does it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3128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Draw a closed shape with 8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does it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8918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4. Sara draws a closed shape with 20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does her shape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8159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5. Count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corners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the open shape.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371600"/>
            <a:ext cx="2989453" cy="1256157"/>
            <a:chOff x="457200" y="1371600"/>
            <a:chExt cx="2989453" cy="1256157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397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0638" y="1371600"/>
              <a:ext cx="2406015" cy="125615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07000" y="1371600"/>
            <a:ext cx="2724531" cy="1113028"/>
            <a:chOff x="5207000" y="1371600"/>
            <a:chExt cx="2724531" cy="1113028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4700" y="1371600"/>
              <a:ext cx="2076831" cy="111302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07000" y="1397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415028"/>
            <a:ext cx="2343277" cy="1160653"/>
            <a:chOff x="457200" y="4415028"/>
            <a:chExt cx="2343277" cy="1160653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138" y="4415028"/>
              <a:ext cx="1696339" cy="116065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445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07000" y="4427728"/>
            <a:ext cx="1936115" cy="1628775"/>
            <a:chOff x="5207000" y="4427728"/>
            <a:chExt cx="1936115" cy="1628775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4700" y="4427728"/>
              <a:ext cx="1288415" cy="162877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5207000" y="4445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608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838200"/>
            <a:ext cx="2542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34200"/>
            <a:ext cx="791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Being a triangle doesn't depend on design, colour, size, or rotation.</a:t>
            </a:r>
          </a:p>
        </p:txBody>
      </p:sp>
      <p:sp>
        <p:nvSpPr>
          <p:cNvPr id="4" name="Freeform 3"/>
          <p:cNvSpPr/>
          <p:nvPr/>
        </p:nvSpPr>
        <p:spPr>
          <a:xfrm>
            <a:off x="4337016" y="1620884"/>
            <a:ext cx="1485971" cy="1464043"/>
          </a:xfrm>
          <a:custGeom>
            <a:avLst/>
            <a:gdLst/>
            <a:ahLst/>
            <a:cxnLst/>
            <a:rect l="0" t="0" r="0" b="0"/>
            <a:pathLst>
              <a:path w="1485971" h="1464043">
                <a:moveTo>
                  <a:pt x="743107" y="0"/>
                </a:moveTo>
                <a:lnTo>
                  <a:pt x="1485970" y="1464042"/>
                </a:lnTo>
                <a:lnTo>
                  <a:pt x="0" y="1464042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 rot="10800000">
            <a:off x="1012652" y="4328158"/>
            <a:ext cx="1416396" cy="1394720"/>
          </a:xfrm>
          <a:custGeom>
            <a:avLst/>
            <a:gdLst/>
            <a:ahLst/>
            <a:cxnLst/>
            <a:rect l="0" t="0" r="0" b="0"/>
            <a:pathLst>
              <a:path w="1416396" h="1394720">
                <a:moveTo>
                  <a:pt x="708313" y="0"/>
                </a:moveTo>
                <a:lnTo>
                  <a:pt x="1416395" y="1394719"/>
                </a:lnTo>
                <a:lnTo>
                  <a:pt x="0" y="1394719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 rot="2877600">
            <a:off x="3461954" y="4699474"/>
            <a:ext cx="1103723" cy="1086182"/>
          </a:xfrm>
          <a:custGeom>
            <a:avLst/>
            <a:gdLst/>
            <a:ahLst/>
            <a:cxnLst/>
            <a:rect l="0" t="0" r="0" b="0"/>
            <a:pathLst>
              <a:path w="1103723" h="1086182">
                <a:moveTo>
                  <a:pt x="551951" y="0"/>
                </a:moveTo>
                <a:lnTo>
                  <a:pt x="1103722" y="1086181"/>
                </a:lnTo>
                <a:lnTo>
                  <a:pt x="0" y="1086181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5684007" y="4752527"/>
            <a:ext cx="707396" cy="694984"/>
          </a:xfrm>
          <a:custGeom>
            <a:avLst/>
            <a:gdLst/>
            <a:ahLst/>
            <a:cxnLst/>
            <a:rect l="0" t="0" r="0" b="0"/>
            <a:pathLst>
              <a:path w="707396" h="694984">
                <a:moveTo>
                  <a:pt x="353756" y="0"/>
                </a:moveTo>
                <a:lnTo>
                  <a:pt x="707395" y="694983"/>
                </a:lnTo>
                <a:lnTo>
                  <a:pt x="0" y="694983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3" name="Group 12"/>
          <p:cNvGrpSpPr/>
          <p:nvPr/>
        </p:nvGrpSpPr>
        <p:grpSpPr>
          <a:xfrm>
            <a:off x="7775769" y="4752527"/>
            <a:ext cx="953311" cy="970349"/>
            <a:chOff x="7775769" y="4752527"/>
            <a:chExt cx="953311" cy="970349"/>
          </a:xfrm>
        </p:grpSpPr>
        <p:sp>
          <p:nvSpPr>
            <p:cNvPr id="8" name="Freeform 7"/>
            <p:cNvSpPr/>
            <p:nvPr/>
          </p:nvSpPr>
          <p:spPr>
            <a:xfrm rot="5400000">
              <a:off x="7767250" y="4761046"/>
              <a:ext cx="970349" cy="953311"/>
            </a:xfrm>
            <a:custGeom>
              <a:avLst/>
              <a:gdLst/>
              <a:ahLst/>
              <a:cxnLst/>
              <a:rect l="0" t="0" r="0" b="0"/>
              <a:pathLst>
                <a:path w="970349" h="953311">
                  <a:moveTo>
                    <a:pt x="485255" y="0"/>
                  </a:moveTo>
                  <a:lnTo>
                    <a:pt x="970348" y="953310"/>
                  </a:lnTo>
                  <a:lnTo>
                    <a:pt x="0" y="95331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7968488" y="4863592"/>
              <a:ext cx="478282" cy="758317"/>
              <a:chOff x="7968488" y="4863592"/>
              <a:chExt cx="478282" cy="758317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7968488" y="4863592"/>
                <a:ext cx="0" cy="75831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8446770" y="5107432"/>
                <a:ext cx="0" cy="27051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Connector 11"/>
            <p:cNvCxnSpPr/>
            <p:nvPr/>
          </p:nvCxnSpPr>
          <p:spPr>
            <a:xfrm>
              <a:off x="8207629" y="4986147"/>
              <a:ext cx="0" cy="49961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95300" y="203200"/>
            <a:ext cx="605104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Hold up a paper triangle. Can students name the shape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1B65A08B-248E-488F-98A9-57690FADA3C3}"/>
              </a:ext>
            </a:extLst>
          </p:cNvPr>
          <p:cNvCxnSpPr>
            <a:cxnSpLocks/>
          </p:cNvCxnSpPr>
          <p:nvPr/>
        </p:nvCxnSpPr>
        <p:spPr>
          <a:xfrm>
            <a:off x="0" y="635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2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6. Draw an open shape with 6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does it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7169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7. Draw an open shape with 8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does it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1513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8. Lewis draws an open shape with 12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does his shape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3848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1.1 pp. 144–146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413174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391" y="1066800"/>
            <a:ext cx="7459091" cy="478332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6438900"/>
            <a:ext cx="76797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do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change in each row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15900"/>
            <a:ext cx="962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These shapes are all triangles, even though they look quite different.</a:t>
            </a:r>
          </a:p>
        </p:txBody>
      </p:sp>
    </p:spTree>
    <p:extLst>
      <p:ext uri="{BB962C8B-B14F-4D97-AF65-F5344CB8AC3E}">
        <p14:creationId xmlns:p14="http://schemas.microsoft.com/office/powerpoint/2010/main" val="225931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108200"/>
            <a:ext cx="91973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Trace different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use them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to create a picture or design.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20700" y="444500"/>
            <a:ext cx="2198650" cy="1111631"/>
            <a:chOff x="520700" y="444500"/>
            <a:chExt cx="2198650" cy="1111631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444500"/>
              <a:ext cx="753364" cy="111163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1333500" y="1066800"/>
              <a:ext cx="14772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b="1">
                  <a:solidFill>
                    <a:srgbClr val="000000"/>
                  </a:solidFill>
                  <a:latin typeface="Century Gothic"/>
                </a:rPr>
                <a:t>Journal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57200" y="6934200"/>
            <a:ext cx="597639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triangles from BLM Attribute Blocks (pp. G-46–50).</a:t>
            </a:r>
          </a:p>
        </p:txBody>
      </p:sp>
    </p:spTree>
    <p:extLst>
      <p:ext uri="{BB962C8B-B14F-4D97-AF65-F5344CB8AC3E}">
        <p14:creationId xmlns:p14="http://schemas.microsoft.com/office/powerpoint/2010/main" val="12894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Count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 these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 rot="10800000">
            <a:off x="1421939" y="2217835"/>
            <a:ext cx="1186278" cy="1167641"/>
          </a:xfrm>
          <a:custGeom>
            <a:avLst/>
            <a:gdLst/>
            <a:ahLst/>
            <a:cxnLst/>
            <a:rect l="0" t="0" r="0" b="0"/>
            <a:pathLst>
              <a:path w="1186278" h="1167641">
                <a:moveTo>
                  <a:pt x="593235" y="0"/>
                </a:moveTo>
                <a:lnTo>
                  <a:pt x="1186277" y="1167640"/>
                </a:lnTo>
                <a:lnTo>
                  <a:pt x="0" y="1167640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4010895" y="2340832"/>
            <a:ext cx="2353176" cy="921644"/>
          </a:xfrm>
          <a:custGeom>
            <a:avLst/>
            <a:gdLst/>
            <a:ahLst/>
            <a:cxnLst/>
            <a:rect l="0" t="0" r="0" b="0"/>
            <a:pathLst>
              <a:path w="2353176" h="921644">
                <a:moveTo>
                  <a:pt x="0" y="0"/>
                </a:moveTo>
                <a:lnTo>
                  <a:pt x="2353175" y="921643"/>
                </a:lnTo>
                <a:lnTo>
                  <a:pt x="0" y="921643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 rot="5400000" flipH="1" flipV="1">
            <a:off x="7413203" y="2060614"/>
            <a:ext cx="1390692" cy="1259030"/>
          </a:xfrm>
          <a:custGeom>
            <a:avLst/>
            <a:gdLst/>
            <a:ahLst/>
            <a:cxnLst/>
            <a:rect l="0" t="0" r="0" b="0"/>
            <a:pathLst>
              <a:path w="1390692" h="1259030">
                <a:moveTo>
                  <a:pt x="0" y="0"/>
                </a:moveTo>
                <a:lnTo>
                  <a:pt x="1390691" y="1259029"/>
                </a:lnTo>
                <a:lnTo>
                  <a:pt x="347673" y="125902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762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482600" y="4254500"/>
            <a:ext cx="35898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Are these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16" y="5346700"/>
            <a:ext cx="8608695" cy="127393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FCB0B15F-442B-4144-BA0E-0AB14F480612}"/>
              </a:ext>
            </a:extLst>
          </p:cNvPr>
          <p:cNvCxnSpPr>
            <a:cxnSpLocks/>
          </p:cNvCxnSpPr>
          <p:nvPr/>
        </p:nvCxnSpPr>
        <p:spPr>
          <a:xfrm>
            <a:off x="0" y="4051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7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823" y="860679"/>
            <a:ext cx="7404227" cy="483158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6565900"/>
            <a:ext cx="91973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Hold up different paper shapes or attribute blocks. Where should they go on the BLM</a:t>
            </a:r>
            <a:r>
              <a:rPr lang="en-CA" sz="1600" dirty="0">
                <a:solidFill>
                  <a:srgbClr val="666666"/>
                </a:solidFill>
                <a:latin typeface="Arial"/>
              </a:rPr>
              <a:t>?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G-19 for details.</a:t>
            </a:r>
          </a:p>
        </p:txBody>
      </p:sp>
    </p:spTree>
    <p:extLst>
      <p:ext uri="{BB962C8B-B14F-4D97-AF65-F5344CB8AC3E}">
        <p14:creationId xmlns:p14="http://schemas.microsoft.com/office/powerpoint/2010/main" val="351916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58528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Complete "Finding the Triangles."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34200"/>
            <a:ext cx="459666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Finding the Triangles (p. G-59).</a:t>
            </a:r>
          </a:p>
        </p:txBody>
      </p:sp>
    </p:spTree>
    <p:extLst>
      <p:ext uri="{BB962C8B-B14F-4D97-AF65-F5344CB8AC3E}">
        <p14:creationId xmlns:p14="http://schemas.microsoft.com/office/powerpoint/2010/main" val="154205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do we need to do to make the shape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2586228"/>
            <a:ext cx="2627376" cy="1329055"/>
            <a:chOff x="457200" y="2586228"/>
            <a:chExt cx="2627376" cy="1329055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603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900" y="2586228"/>
              <a:ext cx="1979676" cy="13290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194300" y="2586228"/>
            <a:ext cx="2242185" cy="1602867"/>
            <a:chOff x="5194300" y="2586228"/>
            <a:chExt cx="2242185" cy="1602867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9234" y="2586228"/>
              <a:ext cx="1627251" cy="160286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194300" y="2603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216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41260" y="215900"/>
            <a:ext cx="24387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Sorting shapes – "triangles" and "not triangles"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469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G-19 for details. This is a whole-class activity.</a:t>
            </a:r>
          </a:p>
        </p:txBody>
      </p:sp>
    </p:spTree>
    <p:extLst>
      <p:ext uri="{BB962C8B-B14F-4D97-AF65-F5344CB8AC3E}">
        <p14:creationId xmlns:p14="http://schemas.microsoft.com/office/powerpoint/2010/main" val="314218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03C85DC-C400-4490-BA30-E716ECE24C0D}"/>
</file>

<file path=customXml/itemProps2.xml><?xml version="1.0" encoding="utf-8"?>
<ds:datastoreItem xmlns:ds="http://schemas.openxmlformats.org/officeDocument/2006/customXml" ds:itemID="{322CC805-D26D-489A-AC7A-8332B025689A}"/>
</file>

<file path=customXml/itemProps3.xml><?xml version="1.0" encoding="utf-8"?>
<ds:datastoreItem xmlns:ds="http://schemas.openxmlformats.org/officeDocument/2006/customXml" ds:itemID="{57B72467-7BAF-4339-86E7-888A955256BE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526</Words>
  <Application>Microsoft Office PowerPoint</Application>
  <PresentationFormat>Custom</PresentationFormat>
  <Paragraphs>86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3</cp:revision>
  <dcterms:created xsi:type="dcterms:W3CDTF">2018-02-14T21:05:06Z</dcterms:created>
  <dcterms:modified xsi:type="dcterms:W3CDTF">2018-03-15T18:05:13Z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