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0160000" cy="7620000"/>
  <p:notesSz cx="6858000" cy="9144000"/>
  <p:embeddedFontLst>
    <p:embeddedFont>
      <p:font typeface="Century Gothic" panose="020B050202020202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microsoft.com/office/2015/10/relationships/revisionInfo" Target="revisionInfo.xml"/><Relationship Id="rId30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133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607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71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304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12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4594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800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7246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7299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494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173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12A7E-3EF1-403E-BAD7-2182CE741B5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04DBE-BC9E-4BF4-9EFD-79EDCBE3B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032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G-32–35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Identifying Shapes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5383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 and describe shapes within other shapes;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select the shapes used to make a given composite shape in order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to reproduce the composite shape.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pp. 155–158</a:t>
            </a:r>
          </a:p>
        </p:txBody>
      </p:sp>
    </p:spTree>
    <p:extLst>
      <p:ext uri="{BB962C8B-B14F-4D97-AF65-F5344CB8AC3E}">
        <p14:creationId xmlns:p14="http://schemas.microsoft.com/office/powerpoint/2010/main" val="250280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Draw a capital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Q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Trace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circle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using a different colour.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781300"/>
            <a:ext cx="9654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Draw a small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Trace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circle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using a different colour.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953000"/>
            <a:ext cx="9654540" cy="21854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a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9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like it appears on a calculator. Trace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using a different colour.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other calculator numbers, up to 10, have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858A2479-8ADF-4E14-9F6D-2AEC9AA24076}"/>
              </a:ext>
            </a:extLst>
          </p:cNvPr>
          <p:cNvCxnSpPr>
            <a:cxnSpLocks/>
          </p:cNvCxnSpPr>
          <p:nvPr/>
        </p:nvCxnSpPr>
        <p:spPr>
          <a:xfrm>
            <a:off x="0" y="4737100"/>
            <a:ext cx="10111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69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will show each picture for two seconds. Draw what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is inside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What shapes do you see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5460" y="215900"/>
            <a:ext cx="567728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Distribute the papers with 8 horizontal squares.</a:t>
            </a:r>
          </a:p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Click to begin the animation.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987" y="3003550"/>
            <a:ext cx="1542472" cy="1524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13" y="3003550"/>
            <a:ext cx="1518132" cy="1524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457200" y="23368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18100" y="2336800"/>
            <a:ext cx="305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57435"/>
              </p:ext>
            </p:extLst>
          </p:nvPr>
        </p:nvGraphicFramePr>
        <p:xfrm>
          <a:off x="532002" y="5511800"/>
          <a:ext cx="9100313" cy="1587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01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501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587754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897" y="5543550"/>
            <a:ext cx="1494367" cy="1524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422" y="5543550"/>
            <a:ext cx="1543631" cy="1524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2" name="TextBox 11"/>
          <p:cNvSpPr txBox="1"/>
          <p:nvPr/>
        </p:nvSpPr>
        <p:spPr>
          <a:xfrm>
            <a:off x="469900" y="48768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30800" y="4876800"/>
            <a:ext cx="305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0B74BE7C-AA2E-46C6-9466-C5BD9AB7134C}"/>
              </a:ext>
            </a:extLst>
          </p:cNvPr>
          <p:cNvSpPr/>
          <p:nvPr/>
        </p:nvSpPr>
        <p:spPr>
          <a:xfrm>
            <a:off x="1501140" y="2860020"/>
            <a:ext cx="2421931" cy="2016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A0D1760E-635D-40C4-82E6-8FFD7E32A88C}"/>
              </a:ext>
            </a:extLst>
          </p:cNvPr>
          <p:cNvSpPr/>
          <p:nvPr/>
        </p:nvSpPr>
        <p:spPr>
          <a:xfrm>
            <a:off x="6329065" y="2598410"/>
            <a:ext cx="2421931" cy="2016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AF543738-E2C2-4009-9531-5C1234C66E54}"/>
              </a:ext>
            </a:extLst>
          </p:cNvPr>
          <p:cNvSpPr/>
          <p:nvPr/>
        </p:nvSpPr>
        <p:spPr>
          <a:xfrm>
            <a:off x="6139413" y="5400020"/>
            <a:ext cx="2421931" cy="2016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D6A890FA-7137-4CD4-B0EC-C50509D9F221}"/>
              </a:ext>
            </a:extLst>
          </p:cNvPr>
          <p:cNvSpPr/>
          <p:nvPr/>
        </p:nvSpPr>
        <p:spPr>
          <a:xfrm>
            <a:off x="1513840" y="5400020"/>
            <a:ext cx="2421931" cy="2016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1" animBg="1"/>
      <p:bldP spid="15" grpId="2" animBg="1"/>
      <p:bldP spid="16" grpId="0" animBg="1"/>
      <p:bldP spid="16" grpId="1" animBg="1"/>
      <p:bldP spid="17" grpId="0" animBg="1"/>
      <p:bldP spid="1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124211"/>
              </p:ext>
            </p:extLst>
          </p:nvPr>
        </p:nvGraphicFramePr>
        <p:xfrm>
          <a:off x="537845" y="1485901"/>
          <a:ext cx="9084311" cy="1897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21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421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897507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824" y="1517650"/>
            <a:ext cx="1864196" cy="18340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879" y="1517650"/>
            <a:ext cx="1826397" cy="18340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69900" y="8509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0800" y="8509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725461"/>
              </p:ext>
            </p:extLst>
          </p:nvPr>
        </p:nvGraphicFramePr>
        <p:xfrm>
          <a:off x="537845" y="4889501"/>
          <a:ext cx="9084311" cy="1897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21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421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89750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880" y="4921250"/>
            <a:ext cx="1762086" cy="18340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655" y="4921250"/>
            <a:ext cx="1774846" cy="18340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0" name="TextBox 9"/>
          <p:cNvSpPr txBox="1"/>
          <p:nvPr/>
        </p:nvSpPr>
        <p:spPr>
          <a:xfrm>
            <a:off x="469900" y="42545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30800" y="4254500"/>
            <a:ext cx="305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EB45EE24-4188-456B-B5AC-43EB6767877B}"/>
              </a:ext>
            </a:extLst>
          </p:cNvPr>
          <p:cNvSpPr/>
          <p:nvPr/>
        </p:nvSpPr>
        <p:spPr>
          <a:xfrm>
            <a:off x="6237574" y="1207982"/>
            <a:ext cx="2227006" cy="2268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F3213ABE-03CE-47B9-A2A3-AE4AEC412447}"/>
              </a:ext>
            </a:extLst>
          </p:cNvPr>
          <p:cNvSpPr/>
          <p:nvPr/>
        </p:nvSpPr>
        <p:spPr>
          <a:xfrm>
            <a:off x="1681682" y="4703887"/>
            <a:ext cx="2227006" cy="2268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98118798-44C2-4563-97AC-D7BF4CBDC517}"/>
              </a:ext>
            </a:extLst>
          </p:cNvPr>
          <p:cNvSpPr/>
          <p:nvPr/>
        </p:nvSpPr>
        <p:spPr>
          <a:xfrm>
            <a:off x="6391008" y="4777720"/>
            <a:ext cx="2227006" cy="2268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4C7B366E-111D-421C-AAB0-CE2DAED2E0B1}"/>
              </a:ext>
            </a:extLst>
          </p:cNvPr>
          <p:cNvSpPr/>
          <p:nvPr/>
        </p:nvSpPr>
        <p:spPr>
          <a:xfrm>
            <a:off x="1513840" y="1251510"/>
            <a:ext cx="2227006" cy="2268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0" y="4610227"/>
            <a:ext cx="2305177" cy="1450086"/>
            <a:chOff x="3048000" y="4610227"/>
            <a:chExt cx="2305177" cy="145008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0009" y="4610227"/>
              <a:ext cx="2233168" cy="145008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3048000" y="46609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747000" y="2068322"/>
            <a:ext cx="2015617" cy="1431671"/>
            <a:chOff x="7747000" y="2068322"/>
            <a:chExt cx="2015617" cy="1431671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2531" y="2068322"/>
              <a:ext cx="1450086" cy="143167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7747000" y="2108200"/>
              <a:ext cx="777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626100" y="2048510"/>
            <a:ext cx="1760728" cy="1450086"/>
            <a:chOff x="5626100" y="2048510"/>
            <a:chExt cx="1760728" cy="1450086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3336" y="2048510"/>
              <a:ext cx="1523492" cy="145008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5626100" y="2108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" y="2043811"/>
            <a:ext cx="2079244" cy="1505077"/>
            <a:chOff x="457200" y="2043811"/>
            <a:chExt cx="2079244" cy="1505077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2108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56" y="2043811"/>
              <a:ext cx="1529588" cy="15050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6" name="Group 15"/>
          <p:cNvGrpSpPr/>
          <p:nvPr/>
        </p:nvGrpSpPr>
        <p:grpSpPr>
          <a:xfrm>
            <a:off x="3048000" y="2056003"/>
            <a:ext cx="2052447" cy="1480693"/>
            <a:chOff x="3048000" y="2056003"/>
            <a:chExt cx="2052447" cy="1480693"/>
          </a:xfrm>
        </p:grpSpPr>
        <p:sp>
          <p:nvSpPr>
            <p:cNvPr id="14" name="TextBox 13"/>
            <p:cNvSpPr txBox="1"/>
            <p:nvPr/>
          </p:nvSpPr>
          <p:spPr>
            <a:xfrm>
              <a:off x="3048000" y="2108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15" name="Picture 14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1466" y="2056003"/>
              <a:ext cx="1498981" cy="14806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7" name="TextBox 16"/>
          <p:cNvSpPr txBox="1"/>
          <p:nvPr/>
        </p:nvSpPr>
        <p:spPr>
          <a:xfrm>
            <a:off x="457200" y="4572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Name the inside shape.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5626100" y="4597908"/>
            <a:ext cx="2013839" cy="1462278"/>
            <a:chOff x="5626100" y="4597908"/>
            <a:chExt cx="2013839" cy="1462278"/>
          </a:xfrm>
        </p:grpSpPr>
        <p:sp>
          <p:nvSpPr>
            <p:cNvPr id="18" name="TextBox 17"/>
            <p:cNvSpPr txBox="1"/>
            <p:nvPr/>
          </p:nvSpPr>
          <p:spPr>
            <a:xfrm>
              <a:off x="5626100" y="46609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g) </a:t>
              </a:r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3150" y="4597908"/>
              <a:ext cx="1486789" cy="146227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3" name="Group 22"/>
          <p:cNvGrpSpPr/>
          <p:nvPr/>
        </p:nvGrpSpPr>
        <p:grpSpPr>
          <a:xfrm>
            <a:off x="457200" y="4622927"/>
            <a:ext cx="2066671" cy="1486789"/>
            <a:chOff x="457200" y="4622927"/>
            <a:chExt cx="2066671" cy="1486789"/>
          </a:xfrm>
        </p:grpSpPr>
        <p:sp>
          <p:nvSpPr>
            <p:cNvPr id="21" name="TextBox 20"/>
            <p:cNvSpPr txBox="1"/>
            <p:nvPr/>
          </p:nvSpPr>
          <p:spPr>
            <a:xfrm>
              <a:off x="457200" y="46609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pic>
          <p:nvPicPr>
            <p:cNvPr id="22" name="Picture 21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178" y="4622927"/>
              <a:ext cx="1480693" cy="148678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89367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In this picture, there are 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: 1 big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4 small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840" y="5383530"/>
            <a:ext cx="2052447" cy="13023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426" y="1797558"/>
            <a:ext cx="1311275" cy="131965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44500" y="4000500"/>
            <a:ext cx="9908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are in this picture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br>
              <a:rPr lang="en-CA" sz="2800" dirty="0">
                <a:solidFill>
                  <a:srgbClr val="000000"/>
                </a:solidFill>
                <a:latin typeface="Arial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Describe them.</a:t>
            </a:r>
          </a:p>
        </p:txBody>
      </p:sp>
    </p:spTree>
    <p:extLst>
      <p:ext uri="{BB962C8B-B14F-4D97-AF65-F5344CB8AC3E}">
        <p14:creationId xmlns:p14="http://schemas.microsoft.com/office/powerpoint/2010/main" val="65698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9900" y="2095500"/>
            <a:ext cx="2346198" cy="1666875"/>
            <a:chOff x="469900" y="2095500"/>
            <a:chExt cx="2346198" cy="1666875"/>
          </a:xfrm>
        </p:grpSpPr>
        <p:sp>
          <p:nvSpPr>
            <p:cNvPr id="2" name="TextBox 1"/>
            <p:cNvSpPr txBox="1"/>
            <p:nvPr/>
          </p:nvSpPr>
          <p:spPr>
            <a:xfrm>
              <a:off x="469900" y="2095500"/>
              <a:ext cx="1043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1476" y="2107057"/>
              <a:ext cx="1674622" cy="16553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245100" y="2095500"/>
            <a:ext cx="2383155" cy="1644904"/>
            <a:chOff x="5245100" y="2095500"/>
            <a:chExt cx="2383155" cy="1644904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5500" y="2121408"/>
              <a:ext cx="1722755" cy="16189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245100" y="2095500"/>
              <a:ext cx="1043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9900" y="4749800"/>
            <a:ext cx="2390902" cy="1672717"/>
            <a:chOff x="469900" y="4749800"/>
            <a:chExt cx="2390902" cy="1672717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1476" y="4775200"/>
              <a:ext cx="1719326" cy="16473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69900" y="4749800"/>
              <a:ext cx="1043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45100" y="4749800"/>
            <a:ext cx="2366391" cy="1673098"/>
            <a:chOff x="5245100" y="4749800"/>
            <a:chExt cx="2366391" cy="1673098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5500" y="4775200"/>
              <a:ext cx="1705991" cy="16476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5245100" y="4749800"/>
              <a:ext cx="916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9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Copy the shapes onto dot paper.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Count the number 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you see.</a:t>
            </a:r>
          </a:p>
        </p:txBody>
      </p:sp>
    </p:spTree>
    <p:extLst>
      <p:ext uri="{BB962C8B-B14F-4D97-AF65-F5344CB8AC3E}">
        <p14:creationId xmlns:p14="http://schemas.microsoft.com/office/powerpoint/2010/main" val="122971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4. 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are in this picture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Describe them to a partner.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994" y="2598674"/>
            <a:ext cx="2178685" cy="24226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13790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pp. 155–158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137750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819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shapes did I use in each picture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hat is the picture of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35" y="2417699"/>
            <a:ext cx="8126730" cy="27846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95300" y="6946900"/>
            <a:ext cx="56272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G-32 for details.</a:t>
            </a:r>
          </a:p>
        </p:txBody>
      </p:sp>
    </p:spTree>
    <p:extLst>
      <p:ext uri="{BB962C8B-B14F-4D97-AF65-F5344CB8AC3E}">
        <p14:creationId xmlns:p14="http://schemas.microsoft.com/office/powerpoint/2010/main" val="115828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1560" y="215900"/>
            <a:ext cx="386969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Hand out and review pattern blocks.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6946900"/>
            <a:ext cx="99085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Note: Create pattern block picture cards in advance. See pp. G-32–33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1651000"/>
            <a:ext cx="61426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Card A: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How did I make this bow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3378200"/>
            <a:ext cx="63641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Card B: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How did I make this flower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2980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cover the pictures on p. 156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your AP Book.</a:t>
            </a:r>
          </a:p>
        </p:txBody>
      </p:sp>
    </p:spTree>
    <p:extLst>
      <p:ext uri="{BB962C8B-B14F-4D97-AF65-F5344CB8AC3E}">
        <p14:creationId xmlns:p14="http://schemas.microsoft.com/office/powerpoint/2010/main" val="150660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6946900"/>
            <a:ext cx="99085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See p. G-33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596900"/>
            <a:ext cx="64209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Card C: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How did I make this house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4051300"/>
            <a:ext cx="73495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Card E: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How did I make this other flower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2324100"/>
            <a:ext cx="58953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Card D: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How did I make this fish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0970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cover the pictures on p. 157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your AP Book.</a:t>
            </a:r>
          </a:p>
        </p:txBody>
      </p:sp>
    </p:spTree>
    <p:extLst>
      <p:ext uri="{BB962C8B-B14F-4D97-AF65-F5344CB8AC3E}">
        <p14:creationId xmlns:p14="http://schemas.microsoft.com/office/powerpoint/2010/main" val="168778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31800"/>
            <a:ext cx="9819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shapes were used in each picture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42" y="2679700"/>
            <a:ext cx="8700389" cy="199504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08000" y="6946900"/>
            <a:ext cx="6159119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See pp. G-33–34 for details.</a:t>
            </a:r>
          </a:p>
        </p:txBody>
      </p:sp>
    </p:spTree>
    <p:extLst>
      <p:ext uri="{BB962C8B-B14F-4D97-AF65-F5344CB8AC3E}">
        <p14:creationId xmlns:p14="http://schemas.microsoft.com/office/powerpoint/2010/main" val="41993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shapes that match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make them fit exactly.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56760" y="215900"/>
            <a:ext cx="54359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Direct students to p. 158 of their AP Books.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514600"/>
            <a:ext cx="2339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1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square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867400"/>
            <a:ext cx="3190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3 blue blocks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94300" y="2514600"/>
            <a:ext cx="2504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191000"/>
            <a:ext cx="3200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1 yellow block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94300" y="4191000"/>
            <a:ext cx="3533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2 brown blocks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4300" y="5867400"/>
            <a:ext cx="3518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1 red block</a:t>
            </a:r>
          </a:p>
        </p:txBody>
      </p:sp>
    </p:spTree>
    <p:extLst>
      <p:ext uri="{BB962C8B-B14F-4D97-AF65-F5344CB8AC3E}">
        <p14:creationId xmlns:p14="http://schemas.microsoft.com/office/powerpoint/2010/main" val="329665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06" y="2298700"/>
            <a:ext cx="8539987" cy="204114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82600" y="215900"/>
            <a:ext cx="377692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identify each picture.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812400"/>
            <a:ext cx="9908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Can you see any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4950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40479E-4305-4386-9CAB-3C91C2560FFC}"/>
</file>

<file path=customXml/itemProps2.xml><?xml version="1.0" encoding="utf-8"?>
<ds:datastoreItem xmlns:ds="http://schemas.openxmlformats.org/officeDocument/2006/customXml" ds:itemID="{A2EAFB4F-9FF7-4C5D-9FEA-956B87B21BD0}"/>
</file>

<file path=customXml/itemProps3.xml><?xml version="1.0" encoding="utf-8"?>
<ds:datastoreItem xmlns:ds="http://schemas.openxmlformats.org/officeDocument/2006/customXml" ds:itemID="{135756EC-FC0C-4610-AEF9-AF675821716E}"/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448</Words>
  <Application>Microsoft Office PowerPoint</Application>
  <PresentationFormat>Custom</PresentationFormat>
  <Paragraphs>77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12</cp:revision>
  <dcterms:created xsi:type="dcterms:W3CDTF">2018-02-14T21:07:52Z</dcterms:created>
  <dcterms:modified xsi:type="dcterms:W3CDTF">2018-03-15T18:18:17Z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