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160000" cy="7620000"/>
  <p:notesSz cx="6858000" cy="9144000"/>
  <p:embeddedFontLst>
    <p:embeddedFont>
      <p:font typeface="Century Gothic" panose="020B050202020202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1709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7074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378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121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147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5826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26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307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075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4478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463F5-D3D6-48EC-8E28-1A6F1854FAC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149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463F5-D3D6-48EC-8E28-1A6F1854FACC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31DD7-741A-48A3-AB62-A3047AF6880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653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P-26–28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NS1-82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Patterns in Adding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98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discover ways to find all the pairs of numbers that add to a given number.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pp. 77–78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2551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Complete "Patterns in Adding on Number Lines."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605061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Distribute BLM Patterns in Adding on Number Lines (p. P-52).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499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4123309"/>
            <a:ext cx="1707007" cy="1653794"/>
            <a:chOff x="457200" y="4123309"/>
            <a:chExt cx="1707007" cy="1653794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4542" y="4123309"/>
              <a:ext cx="1129665" cy="165379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41402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708400" y="4140200"/>
            <a:ext cx="1704594" cy="1590294"/>
            <a:chOff x="3708400" y="4140200"/>
            <a:chExt cx="1704594" cy="1590294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570" y="4169918"/>
              <a:ext cx="1106424" cy="156057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3708400" y="41402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85000" y="4140200"/>
            <a:ext cx="2177669" cy="1561973"/>
            <a:chOff x="6985000" y="4140200"/>
            <a:chExt cx="2177669" cy="1561973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484" y="4153154"/>
              <a:ext cx="1607185" cy="15490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6985000" y="41402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57201" y="444500"/>
            <a:ext cx="8797332" cy="31247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Count the shaded squares in each </a:t>
            </a: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row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write an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addition sentence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number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of shaded squares.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Then count the shaded squares in each </a:t>
            </a:r>
            <a:r>
              <a:rPr lang="en-CA" sz="2800" b="1" dirty="0" smtClean="0">
                <a:solidFill>
                  <a:srgbClr val="000000"/>
                </a:solidFill>
                <a:latin typeface="Century Gothic"/>
              </a:rPr>
              <a:t>column and write another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addition sentence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number of shaded squares.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7374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3. Find patterns in these subtraction sentences.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1371600"/>
            <a:ext cx="1596771" cy="363772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 – 0 = 5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 – 1 = 4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 – 2 = 3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 – 3 = 2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 – 4 = 1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 – 5 = 0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4975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4. List all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pairs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numbers that add to the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given number.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816100"/>
            <a:ext cx="888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1816100"/>
            <a:ext cx="8752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32100" y="1816100"/>
            <a:ext cx="8878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07300" y="1816100"/>
            <a:ext cx="8888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000500"/>
            <a:ext cx="9108831" cy="27521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5. Use your answers above to write how many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pairs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numbers add to 3, 4, 5, and 6. </a:t>
            </a:r>
          </a:p>
          <a:p>
            <a:pPr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Predict how many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pairs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numbers will add to 7. 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Check your prediction.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70421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65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pp. 77–78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9829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620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fingers on your hand are not up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5060" y="2032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Have students hold up two fingers on one hand.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565900"/>
            <a:ext cx="76987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Write the sentence both ways: "up" fingers first, then "not up" fingers first.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See p. P-26 for details.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1638300"/>
            <a:ext cx="511314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Write the number sentence.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9216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Let's write all the number sentences for adding to 5.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Start by filling in all the possible numbers for the first blank.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6314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P-26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0600" y="1816100"/>
            <a:ext cx="23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= ___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0600" y="3441700"/>
            <a:ext cx="23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= ___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0600" y="2628900"/>
            <a:ext cx="23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= ___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0600" y="5067300"/>
            <a:ext cx="23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= ___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0600" y="4254500"/>
            <a:ext cx="23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= ___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0600" y="5880100"/>
            <a:ext cx="2307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= ___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7501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squares are coloured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921882" y="1391084"/>
            <a:ext cx="6316205" cy="776976"/>
            <a:chOff x="1921882" y="1391084"/>
            <a:chExt cx="6316205" cy="776976"/>
          </a:xfrm>
        </p:grpSpPr>
        <p:sp>
          <p:nvSpPr>
            <p:cNvPr id="3" name="Freeform 2"/>
            <p:cNvSpPr/>
            <p:nvPr/>
          </p:nvSpPr>
          <p:spPr>
            <a:xfrm>
              <a:off x="1921882" y="1391084"/>
              <a:ext cx="776978" cy="776976"/>
            </a:xfrm>
            <a:custGeom>
              <a:avLst/>
              <a:gdLst/>
              <a:ahLst/>
              <a:cxnLst/>
              <a:rect l="0" t="0" r="0" b="0"/>
              <a:pathLst>
                <a:path w="776978" h="776976">
                  <a:moveTo>
                    <a:pt x="0" y="0"/>
                  </a:moveTo>
                  <a:lnTo>
                    <a:pt x="776977" y="0"/>
                  </a:lnTo>
                  <a:lnTo>
                    <a:pt x="776977" y="776975"/>
                  </a:lnTo>
                  <a:lnTo>
                    <a:pt x="0" y="77697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3306691" y="1391084"/>
              <a:ext cx="776977" cy="776976"/>
            </a:xfrm>
            <a:custGeom>
              <a:avLst/>
              <a:gdLst/>
              <a:ahLst/>
              <a:cxnLst/>
              <a:rect l="0" t="0" r="0" b="0"/>
              <a:pathLst>
                <a:path w="776977" h="776976">
                  <a:moveTo>
                    <a:pt x="0" y="0"/>
                  </a:moveTo>
                  <a:lnTo>
                    <a:pt x="776976" y="0"/>
                  </a:lnTo>
                  <a:lnTo>
                    <a:pt x="776976" y="776975"/>
                  </a:lnTo>
                  <a:lnTo>
                    <a:pt x="0" y="77697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4691499" y="1391084"/>
              <a:ext cx="776984" cy="776976"/>
            </a:xfrm>
            <a:custGeom>
              <a:avLst/>
              <a:gdLst/>
              <a:ahLst/>
              <a:cxnLst/>
              <a:rect l="0" t="0" r="0" b="0"/>
              <a:pathLst>
                <a:path w="776984" h="776976">
                  <a:moveTo>
                    <a:pt x="0" y="0"/>
                  </a:moveTo>
                  <a:lnTo>
                    <a:pt x="776983" y="0"/>
                  </a:lnTo>
                  <a:lnTo>
                    <a:pt x="776983" y="776975"/>
                  </a:lnTo>
                  <a:lnTo>
                    <a:pt x="0" y="77697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6076311" y="1391084"/>
              <a:ext cx="776972" cy="776976"/>
            </a:xfrm>
            <a:custGeom>
              <a:avLst/>
              <a:gdLst/>
              <a:ahLst/>
              <a:cxnLst/>
              <a:rect l="0" t="0" r="0" b="0"/>
              <a:pathLst>
                <a:path w="776972" h="776976">
                  <a:moveTo>
                    <a:pt x="0" y="0"/>
                  </a:moveTo>
                  <a:lnTo>
                    <a:pt x="776971" y="0"/>
                  </a:lnTo>
                  <a:lnTo>
                    <a:pt x="776971" y="776975"/>
                  </a:lnTo>
                  <a:lnTo>
                    <a:pt x="0" y="77697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7461115" y="1391084"/>
              <a:ext cx="776972" cy="776976"/>
            </a:xfrm>
            <a:custGeom>
              <a:avLst/>
              <a:gdLst/>
              <a:ahLst/>
              <a:cxnLst/>
              <a:rect l="0" t="0" r="0" b="0"/>
              <a:pathLst>
                <a:path w="776972" h="776976">
                  <a:moveTo>
                    <a:pt x="0" y="0"/>
                  </a:moveTo>
                  <a:lnTo>
                    <a:pt x="776971" y="0"/>
                  </a:lnTo>
                  <a:lnTo>
                    <a:pt x="776971" y="776975"/>
                  </a:lnTo>
                  <a:lnTo>
                    <a:pt x="0" y="77697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763345"/>
              </p:ext>
            </p:extLst>
          </p:nvPr>
        </p:nvGraphicFramePr>
        <p:xfrm>
          <a:off x="1228597" y="2642489"/>
          <a:ext cx="7702805" cy="3909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3255645"/>
                <a:gridCol w="2084960"/>
              </a:tblGrid>
              <a:tr h="558419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Coloured</a:t>
                      </a:r>
                      <a:endParaRPr lang="en-CA" sz="24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Not Coloured</a:t>
                      </a:r>
                      <a:endParaRPr lang="en-CA" sz="24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Total</a:t>
                      </a:r>
                      <a:endParaRPr lang="en-CA" sz="24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58546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58419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58546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58419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58419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558546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200" y="6772637"/>
            <a:ext cx="7003915" cy="5071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See p. P-27 for details. 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6500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Complete "Colouring Stars."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2672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 smtClean="0">
                <a:solidFill>
                  <a:srgbClr val="666666"/>
                </a:solidFill>
                <a:latin typeface="Century Gothic"/>
              </a:rPr>
              <a:t>Distribute BLM Colouring Stars (p. P-51). </a:t>
            </a:r>
            <a:endParaRPr lang="en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016500"/>
            <a:ext cx="8927960" cy="16942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7 objects in a row and colour one at a time to find all the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pairs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that add to 7.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472099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036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96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5501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P-27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55800" y="16637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0 + 5 =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5800" y="24384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 + 4 =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5800" y="32131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 + 3 =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55800" y="39878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 + 2 =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5800" y="47625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 + 1 =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55800" y="55372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+ 0 =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13600" y="190500"/>
            <a:ext cx="27624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Demonstrate with fingers.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9642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 1: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smtClean="0">
                <a:solidFill>
                  <a:srgbClr val="666666"/>
                </a:solidFill>
                <a:latin typeface="Century Gothic"/>
              </a:rPr>
              <a:t>This activity is essential.</a:t>
            </a:r>
            <a:endParaRPr lang="en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P-27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Moving counters into a cup.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7919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 2: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smtClean="0">
                <a:solidFill>
                  <a:srgbClr val="666666"/>
                </a:solidFill>
                <a:latin typeface="Century Gothic"/>
              </a:rPr>
              <a:t>This activity is optional.</a:t>
            </a:r>
            <a:endParaRPr lang="en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Counting students standing and sitting.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P-27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0035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 3: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smtClean="0">
                <a:solidFill>
                  <a:srgbClr val="666666"/>
                </a:solidFill>
                <a:latin typeface="Century Gothic"/>
              </a:rPr>
              <a:t>This activity is optional.</a:t>
            </a:r>
            <a:endParaRPr lang="en-CA" sz="15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Playing hide-and-seek with numbers.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P-27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4538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69EA01E-E0FB-4000-90EB-962A2D4127D5}"/>
</file>

<file path=customXml/itemProps2.xml><?xml version="1.0" encoding="utf-8"?>
<ds:datastoreItem xmlns:ds="http://schemas.openxmlformats.org/officeDocument/2006/customXml" ds:itemID="{BD460C52-2628-4716-AA92-10E09D923E32}"/>
</file>

<file path=customXml/itemProps3.xml><?xml version="1.0" encoding="utf-8"?>
<ds:datastoreItem xmlns:ds="http://schemas.openxmlformats.org/officeDocument/2006/customXml" ds:itemID="{25DD0E7F-CFF3-4349-9337-6E6272B3A1C2}"/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523</Words>
  <Application>Microsoft Office PowerPoint</Application>
  <PresentationFormat>Custom</PresentationFormat>
  <Paragraphs>81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3</cp:revision>
  <dcterms:created xsi:type="dcterms:W3CDTF">2018-02-14T21:42:30Z</dcterms:created>
  <dcterms:modified xsi:type="dcterms:W3CDTF">2018-03-15T19:25:47Z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