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0160000" cy="7620000"/>
  <p:notesSz cx="6858000" cy="9144000"/>
  <p:embeddedFontLst>
    <p:embeddedFont>
      <p:font typeface="Century Gothic" panose="020B0502020202020204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4849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210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6387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127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6401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5661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9772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339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2006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794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EE957-532A-4E64-9F29-12DF2197D1CA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6705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EE957-532A-4E64-9F29-12DF2197D1CA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EF244-EBDC-4FBF-B067-043F60564BB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9198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	ON: optional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1.1 Unit 6 Geometry p. G-26–28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G1-7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Sorting Rules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describe sorting and deduce how different groups were sorted.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1.1 pp. 151–152</a:t>
            </a:r>
          </a:p>
        </p:txBody>
      </p:sp>
    </p:spTree>
    <p:extLst>
      <p:ext uri="{BB962C8B-B14F-4D97-AF65-F5344CB8AC3E}">
        <p14:creationId xmlns:p14="http://schemas.microsoft.com/office/powerpoint/2010/main" val="400285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2053209"/>
            <a:ext cx="3845814" cy="1680591"/>
            <a:chOff x="457200" y="2053209"/>
            <a:chExt cx="3845814" cy="1680591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300" y="2053209"/>
              <a:ext cx="3172714" cy="168059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57200" y="20574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7200" y="4660900"/>
            <a:ext cx="3543808" cy="1669161"/>
            <a:chOff x="457200" y="4660900"/>
            <a:chExt cx="3543808" cy="1669161"/>
          </a:xfrm>
        </p:grpSpPr>
        <p:sp>
          <p:nvSpPr>
            <p:cNvPr id="5" name="TextBox 4"/>
            <p:cNvSpPr txBox="1"/>
            <p:nvPr/>
          </p:nvSpPr>
          <p:spPr>
            <a:xfrm>
              <a:off x="457200" y="4673600"/>
              <a:ext cx="178079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800" y="4660900"/>
              <a:ext cx="2934208" cy="166916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8" name="TextBox 7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What might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sorting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rule be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7794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2862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Name different ways the shapes might have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been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sorted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69900" y="1841500"/>
            <a:ext cx="3178683" cy="1649349"/>
            <a:chOff x="469900" y="1841500"/>
            <a:chExt cx="3178683" cy="1649349"/>
          </a:xfrm>
        </p:grpSpPr>
        <p:sp>
          <p:nvSpPr>
            <p:cNvPr id="3" name="TextBox 2"/>
            <p:cNvSpPr txBox="1"/>
            <p:nvPr/>
          </p:nvSpPr>
          <p:spPr>
            <a:xfrm>
              <a:off x="469900" y="18415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200" y="1841500"/>
              <a:ext cx="2556383" cy="164934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469900" y="4521200"/>
            <a:ext cx="3945001" cy="1675511"/>
            <a:chOff x="469900" y="4521200"/>
            <a:chExt cx="3945001" cy="1675511"/>
          </a:xfrm>
        </p:grpSpPr>
        <p:sp>
          <p:nvSpPr>
            <p:cNvPr id="6" name="TextBox 5"/>
            <p:cNvSpPr txBox="1"/>
            <p:nvPr/>
          </p:nvSpPr>
          <p:spPr>
            <a:xfrm>
              <a:off x="469900" y="4559300"/>
              <a:ext cx="178079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970" y="4521200"/>
              <a:ext cx="3257931" cy="167551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333648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1.1 pp. 151–152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75583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231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word describes both objects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32960" y="215900"/>
            <a:ext cx="5359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Show a short red pencil and a long blue pencil.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32960" y="4000500"/>
            <a:ext cx="5359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Replace the red pencil with a blue marker.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5016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words describe both objects now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D0F75850-A553-454A-90C6-7C81519B317C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200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is the same about these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032000"/>
            <a:ext cx="51589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red marker, yellow marker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57200" y="4940300"/>
            <a:ext cx="4285361" cy="788609"/>
            <a:chOff x="457200" y="4940300"/>
            <a:chExt cx="4285361" cy="788609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49403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085333" y="4963160"/>
              <a:ext cx="3657228" cy="765749"/>
              <a:chOff x="1085333" y="4963160"/>
              <a:chExt cx="3657228" cy="765749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1085333" y="4996664"/>
                <a:ext cx="1427199" cy="732217"/>
              </a:xfrm>
              <a:custGeom>
                <a:avLst/>
                <a:gdLst/>
                <a:ahLst/>
                <a:cxnLst/>
                <a:rect l="0" t="0" r="0" b="0"/>
                <a:pathLst>
                  <a:path w="1427199" h="732217">
                    <a:moveTo>
                      <a:pt x="0" y="0"/>
                    </a:moveTo>
                    <a:lnTo>
                      <a:pt x="1427198" y="0"/>
                    </a:lnTo>
                    <a:lnTo>
                      <a:pt x="1427198" y="732216"/>
                    </a:lnTo>
                    <a:lnTo>
                      <a:pt x="0" y="73221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2990977" y="4996692"/>
                <a:ext cx="732216" cy="732217"/>
              </a:xfrm>
              <a:custGeom>
                <a:avLst/>
                <a:gdLst/>
                <a:ahLst/>
                <a:cxnLst/>
                <a:rect l="0" t="0" r="0" b="0"/>
                <a:pathLst>
                  <a:path w="732216" h="732217">
                    <a:moveTo>
                      <a:pt x="0" y="0"/>
                    </a:moveTo>
                    <a:lnTo>
                      <a:pt x="732215" y="732216"/>
                    </a:lnTo>
                    <a:lnTo>
                      <a:pt x="0" y="73221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995801" y="4963160"/>
                <a:ext cx="746760" cy="746760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10" name="TextBox 9"/>
          <p:cNvSpPr txBox="1"/>
          <p:nvPr/>
        </p:nvSpPr>
        <p:spPr>
          <a:xfrm>
            <a:off x="457200" y="3454400"/>
            <a:ext cx="47793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picture book, notebook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49060" y="215900"/>
            <a:ext cx="35436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Show the objects for a) and b).</a:t>
            </a:r>
          </a:p>
        </p:txBody>
      </p:sp>
    </p:spTree>
    <p:extLst>
      <p:ext uri="{BB962C8B-B14F-4D97-AF65-F5344CB8AC3E}">
        <p14:creationId xmlns:p14="http://schemas.microsoft.com/office/powerpoint/2010/main" val="174766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38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How are these shapes the same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262122" y="1831086"/>
            <a:ext cx="3635756" cy="3635756"/>
            <a:chOff x="3262122" y="1831086"/>
            <a:chExt cx="3635756" cy="3635756"/>
          </a:xfrm>
        </p:grpSpPr>
        <p:sp>
          <p:nvSpPr>
            <p:cNvPr id="3" name="Oval 2"/>
            <p:cNvSpPr/>
            <p:nvPr/>
          </p:nvSpPr>
          <p:spPr>
            <a:xfrm>
              <a:off x="3262122" y="1831086"/>
              <a:ext cx="3635756" cy="3635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3947839" y="3200466"/>
              <a:ext cx="378255" cy="448485"/>
            </a:xfrm>
            <a:custGeom>
              <a:avLst/>
              <a:gdLst/>
              <a:ahLst/>
              <a:cxnLst/>
              <a:rect l="0" t="0" r="0" b="0"/>
              <a:pathLst>
                <a:path w="378255" h="448485">
                  <a:moveTo>
                    <a:pt x="189158" y="0"/>
                  </a:moveTo>
                  <a:lnTo>
                    <a:pt x="378254" y="448484"/>
                  </a:lnTo>
                  <a:lnTo>
                    <a:pt x="0" y="448484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5351625" y="3200466"/>
              <a:ext cx="997233" cy="997233"/>
            </a:xfrm>
            <a:custGeom>
              <a:avLst/>
              <a:gdLst/>
              <a:ahLst/>
              <a:cxnLst/>
              <a:rect l="0" t="0" r="0" b="0"/>
              <a:pathLst>
                <a:path w="997233" h="997233">
                  <a:moveTo>
                    <a:pt x="0" y="0"/>
                  </a:moveTo>
                  <a:lnTo>
                    <a:pt x="997232" y="0"/>
                  </a:lnTo>
                  <a:lnTo>
                    <a:pt x="997232" y="997232"/>
                  </a:lnTo>
                  <a:lnTo>
                    <a:pt x="0" y="997232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3947795" y="2582037"/>
              <a:ext cx="2245614" cy="0"/>
            </a:xfrm>
            <a:prstGeom prst="line">
              <a:avLst/>
            </a:prstGeom>
            <a:ln w="12700" cap="flat" cmpd="sng" algn="ctr">
              <a:solidFill>
                <a:srgbClr val="80808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469900" y="6946900"/>
            <a:ext cx="954836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Ask volunteers to draw a shape inside the circle and a shape outside.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42560" y="203200"/>
            <a:ext cx="4752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Pick one answer as the name of the group.</a:t>
            </a:r>
          </a:p>
        </p:txBody>
      </p:sp>
    </p:spTree>
    <p:extLst>
      <p:ext uri="{BB962C8B-B14F-4D97-AF65-F5344CB8AC3E}">
        <p14:creationId xmlns:p14="http://schemas.microsoft.com/office/powerpoint/2010/main" val="219294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38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could we call this group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262122" y="1754886"/>
            <a:ext cx="3635756" cy="3635756"/>
            <a:chOff x="3262122" y="1754886"/>
            <a:chExt cx="3635756" cy="3635756"/>
          </a:xfrm>
        </p:grpSpPr>
        <p:sp>
          <p:nvSpPr>
            <p:cNvPr id="3" name="Oval 2"/>
            <p:cNvSpPr/>
            <p:nvPr/>
          </p:nvSpPr>
          <p:spPr>
            <a:xfrm>
              <a:off x="3262122" y="1754886"/>
              <a:ext cx="3635756" cy="3635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3947922" y="2505837"/>
              <a:ext cx="2245487" cy="0"/>
            </a:xfrm>
            <a:prstGeom prst="line">
              <a:avLst/>
            </a:prstGeom>
            <a:ln w="12700" cap="flat" cmpd="sng" algn="ctr">
              <a:solidFill>
                <a:srgbClr val="80808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 4"/>
            <p:cNvSpPr/>
            <p:nvPr/>
          </p:nvSpPr>
          <p:spPr>
            <a:xfrm>
              <a:off x="3947865" y="2973093"/>
              <a:ext cx="342273" cy="342270"/>
            </a:xfrm>
            <a:custGeom>
              <a:avLst/>
              <a:gdLst/>
              <a:ahLst/>
              <a:cxnLst/>
              <a:rect l="0" t="0" r="0" b="0"/>
              <a:pathLst>
                <a:path w="342273" h="342270">
                  <a:moveTo>
                    <a:pt x="0" y="0"/>
                  </a:moveTo>
                  <a:lnTo>
                    <a:pt x="342272" y="0"/>
                  </a:lnTo>
                  <a:lnTo>
                    <a:pt x="342272" y="342269"/>
                  </a:lnTo>
                  <a:lnTo>
                    <a:pt x="0" y="342269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4752872" y="2973093"/>
              <a:ext cx="869701" cy="1728100"/>
            </a:xfrm>
            <a:custGeom>
              <a:avLst/>
              <a:gdLst/>
              <a:ahLst/>
              <a:cxnLst/>
              <a:rect l="0" t="0" r="0" b="0"/>
              <a:pathLst>
                <a:path w="869701" h="1728100">
                  <a:moveTo>
                    <a:pt x="0" y="0"/>
                  </a:moveTo>
                  <a:lnTo>
                    <a:pt x="869700" y="0"/>
                  </a:lnTo>
                  <a:lnTo>
                    <a:pt x="869700" y="1728099"/>
                  </a:lnTo>
                  <a:lnTo>
                    <a:pt x="0" y="1728099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69900" y="6946900"/>
            <a:ext cx="954836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Add shapes to eliminate names from the list. See p. G-27 for details.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06060" y="203200"/>
            <a:ext cx="4688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List the correct possibilities to one side.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9900" y="6083300"/>
            <a:ext cx="70588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of these names was I thinking of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1E0C0E91-C8B4-4B8B-9791-4E6C41150AAB}"/>
              </a:ext>
            </a:extLst>
          </p:cNvPr>
          <p:cNvCxnSpPr>
            <a:cxnSpLocks/>
          </p:cNvCxnSpPr>
          <p:nvPr/>
        </p:nvCxnSpPr>
        <p:spPr>
          <a:xfrm>
            <a:off x="0" y="58801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9471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583703"/>
            <a:ext cx="99085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What's the same about the things inside the circle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that is different from the thing outside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262122" y="2008886"/>
            <a:ext cx="5135880" cy="3635756"/>
            <a:chOff x="3262122" y="2008886"/>
            <a:chExt cx="5135880" cy="3635756"/>
          </a:xfrm>
        </p:grpSpPr>
        <p:grpSp>
          <p:nvGrpSpPr>
            <p:cNvPr id="8" name="Group 7"/>
            <p:cNvGrpSpPr/>
            <p:nvPr/>
          </p:nvGrpSpPr>
          <p:grpSpPr>
            <a:xfrm>
              <a:off x="3262122" y="2008886"/>
              <a:ext cx="3635756" cy="3635756"/>
              <a:chOff x="3262122" y="2008886"/>
              <a:chExt cx="3635756" cy="3635756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3262122" y="2008886"/>
                <a:ext cx="3635756" cy="363575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4" name="Straight Connector 3"/>
              <p:cNvCxnSpPr/>
              <p:nvPr/>
            </p:nvCxnSpPr>
            <p:spPr>
              <a:xfrm>
                <a:off x="3947795" y="2759837"/>
                <a:ext cx="2245614" cy="0"/>
              </a:xfrm>
              <a:prstGeom prst="line">
                <a:avLst/>
              </a:prstGeom>
              <a:ln w="12700" cap="flat" cmpd="sng" algn="ctr">
                <a:solidFill>
                  <a:srgbClr val="80808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4127500" y="3187700"/>
                <a:ext cx="725170" cy="6309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350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622800" y="4203700"/>
                <a:ext cx="725170" cy="6309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3500">
                    <a:solidFill>
                      <a:srgbClr val="000000"/>
                    </a:solidFill>
                    <a:latin typeface="Century Gothic"/>
                  </a:rPr>
                  <a:t>7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626100" y="3556000"/>
                <a:ext cx="725170" cy="6309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350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7594600" y="2806700"/>
              <a:ext cx="894842" cy="63094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3500">
                  <a:solidFill>
                    <a:srgbClr val="000000"/>
                  </a:solidFill>
                  <a:latin typeface="Century Gothic"/>
                </a:rPr>
                <a:t>N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69900" y="6565900"/>
            <a:ext cx="9548368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Add other shapes or symbols with the students' help. </a:t>
            </a:r>
          </a:p>
          <a:p>
            <a:pPr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G-27 for details.</a:t>
            </a:r>
          </a:p>
        </p:txBody>
      </p:sp>
    </p:spTree>
    <p:extLst>
      <p:ext uri="{BB962C8B-B14F-4D97-AF65-F5344CB8AC3E}">
        <p14:creationId xmlns:p14="http://schemas.microsoft.com/office/powerpoint/2010/main" val="199370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358058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Can this rule also be "numbers inside the circle"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262122" y="2008886"/>
            <a:ext cx="5135880" cy="3635756"/>
            <a:chOff x="3262122" y="2008886"/>
            <a:chExt cx="5135880" cy="3635756"/>
          </a:xfrm>
        </p:grpSpPr>
        <p:grpSp>
          <p:nvGrpSpPr>
            <p:cNvPr id="8" name="Group 7"/>
            <p:cNvGrpSpPr/>
            <p:nvPr/>
          </p:nvGrpSpPr>
          <p:grpSpPr>
            <a:xfrm>
              <a:off x="3262122" y="2008886"/>
              <a:ext cx="3635756" cy="3635756"/>
              <a:chOff x="3262122" y="2008886"/>
              <a:chExt cx="3635756" cy="3635756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3262122" y="2008886"/>
                <a:ext cx="3635756" cy="363575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4" name="Straight Connector 3"/>
              <p:cNvCxnSpPr/>
              <p:nvPr/>
            </p:nvCxnSpPr>
            <p:spPr>
              <a:xfrm>
                <a:off x="3947795" y="2759837"/>
                <a:ext cx="2245614" cy="0"/>
              </a:xfrm>
              <a:prstGeom prst="line">
                <a:avLst/>
              </a:prstGeom>
              <a:ln w="12700" cap="flat" cmpd="sng" algn="ctr">
                <a:solidFill>
                  <a:srgbClr val="80808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4127500" y="3187700"/>
                <a:ext cx="725170" cy="6309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350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622800" y="4203700"/>
                <a:ext cx="725170" cy="6309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3500">
                    <a:solidFill>
                      <a:srgbClr val="000000"/>
                    </a:solidFill>
                    <a:latin typeface="Century Gothic"/>
                  </a:rPr>
                  <a:t>7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626100" y="3556000"/>
                <a:ext cx="725170" cy="6309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350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7594600" y="2806700"/>
              <a:ext cx="894842" cy="63094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3500">
                  <a:solidFill>
                    <a:srgbClr val="000000"/>
                  </a:solidFill>
                  <a:latin typeface="Century Gothic"/>
                </a:rPr>
                <a:t>8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69900" y="6578600"/>
            <a:ext cx="9548368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Slowly add objects until all students signal that they know the rule. </a:t>
            </a:r>
          </a:p>
          <a:p>
            <a:pPr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G-27 for details.</a:t>
            </a:r>
          </a:p>
        </p:txBody>
      </p:sp>
    </p:spTree>
    <p:extLst>
      <p:ext uri="{BB962C8B-B14F-4D97-AF65-F5344CB8AC3E}">
        <p14:creationId xmlns:p14="http://schemas.microsoft.com/office/powerpoint/2010/main" val="94469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70500" y="2019300"/>
            <a:ext cx="3736467" cy="1638554"/>
            <a:chOff x="5270500" y="2019300"/>
            <a:chExt cx="3736467" cy="1638554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041" y="2019300"/>
              <a:ext cx="3090926" cy="163855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5270500" y="2032000"/>
              <a:ext cx="178079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57200" y="4318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is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sorting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rule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200" y="2032000"/>
            <a:ext cx="3662426" cy="1633601"/>
            <a:chOff x="457200" y="2032000"/>
            <a:chExt cx="3662426" cy="1633601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20320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700" y="2032000"/>
              <a:ext cx="3090926" cy="163360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1" name="Group 10"/>
          <p:cNvGrpSpPr/>
          <p:nvPr/>
        </p:nvGrpSpPr>
        <p:grpSpPr>
          <a:xfrm>
            <a:off x="457200" y="4838700"/>
            <a:ext cx="3751326" cy="1638935"/>
            <a:chOff x="457200" y="4838700"/>
            <a:chExt cx="3751326" cy="1638935"/>
          </a:xfrm>
        </p:grpSpPr>
        <p:sp>
          <p:nvSpPr>
            <p:cNvPr id="9" name="TextBox 8"/>
            <p:cNvSpPr txBox="1"/>
            <p:nvPr/>
          </p:nvSpPr>
          <p:spPr>
            <a:xfrm>
              <a:off x="457200" y="48387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pic>
          <p:nvPicPr>
            <p:cNvPr id="10" name="Picture 9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600" y="4838700"/>
              <a:ext cx="3090926" cy="163893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197859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Guess your partner's sorting rule.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G-28 for details.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33060" y="215900"/>
            <a:ext cx="45596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</p:spTree>
    <p:extLst>
      <p:ext uri="{BB962C8B-B14F-4D97-AF65-F5344CB8AC3E}">
        <p14:creationId xmlns:p14="http://schemas.microsoft.com/office/powerpoint/2010/main" val="87103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5D754F6-3CFC-4D0E-9F4A-0C98A44FC597}"/>
</file>

<file path=customXml/itemProps2.xml><?xml version="1.0" encoding="utf-8"?>
<ds:datastoreItem xmlns:ds="http://schemas.openxmlformats.org/officeDocument/2006/customXml" ds:itemID="{996295BC-59B0-46BB-A2A9-BA4C61C93C70}"/>
</file>

<file path=customXml/itemProps3.xml><?xml version="1.0" encoding="utf-8"?>
<ds:datastoreItem xmlns:ds="http://schemas.openxmlformats.org/officeDocument/2006/customXml" ds:itemID="{4C6B0A15-1904-41CE-BD8F-99A7395077C7}"/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320</Words>
  <Application>Microsoft Office PowerPoint</Application>
  <PresentationFormat>Custom</PresentationFormat>
  <Paragraphs>59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4</cp:revision>
  <dcterms:created xsi:type="dcterms:W3CDTF">2018-02-14T21:05:59Z</dcterms:created>
  <dcterms:modified xsi:type="dcterms:W3CDTF">2018-03-15T18:08:47Z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