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10160000" cy="7620000"/>
  <p:notesSz cx="6858000" cy="9144000"/>
  <p:embeddedFontLst>
    <p:embeddedFont>
      <p:font typeface="Century Gothic" panose="020B0502020202020204" pitchFamily="34" charset="0"/>
      <p:regular r:id="rId28"/>
      <p:bold r:id="rId29"/>
      <p:italic r:id="rId30"/>
      <p:boldItalic r:id="rId3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157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customXml" Target="../customXml/item3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38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37" Type="http://schemas.openxmlformats.org/officeDocument/2006/relationships/customXml" Target="../customXml/item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1.fntdata"/><Relationship Id="rId36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3.fntdata"/><Relationship Id="rId35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8EC75-C92F-4C10-81F0-B722E4EA43E5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6E73-945B-4C35-AE08-6B382D769AD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211919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8EC75-C92F-4C10-81F0-B722E4EA43E5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6E73-945B-4C35-AE08-6B382D769AD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600851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8EC75-C92F-4C10-81F0-B722E4EA43E5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6E73-945B-4C35-AE08-6B382D769AD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80533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8EC75-C92F-4C10-81F0-B722E4EA43E5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6E73-945B-4C35-AE08-6B382D769AD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147024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8EC75-C92F-4C10-81F0-B722E4EA43E5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6E73-945B-4C35-AE08-6B382D769AD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457972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8EC75-C92F-4C10-81F0-B722E4EA43E5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6E73-945B-4C35-AE08-6B382D769AD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47242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8EC75-C92F-4C10-81F0-B722E4EA43E5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6E73-945B-4C35-AE08-6B382D769AD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3719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8EC75-C92F-4C10-81F0-B722E4EA43E5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6E73-945B-4C35-AE08-6B382D769AD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033015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8EC75-C92F-4C10-81F0-B722E4EA43E5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6E73-945B-4C35-AE08-6B382D769AD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4252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8EC75-C92F-4C10-81F0-B722E4EA43E5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6E73-945B-4C35-AE08-6B382D769AD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61238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8EC75-C92F-4C10-81F0-B722E4EA43E5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6E73-945B-4C35-AE08-6B382D769AD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468030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E8EC75-C92F-4C10-81F0-B722E4EA43E5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C6E73-945B-4C35-AE08-6B382D769AD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69561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654800"/>
            <a:ext cx="4550029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000000"/>
                </a:solidFill>
                <a:latin typeface="Century Gothic"/>
              </a:rPr>
              <a:t>AB: required	BC: required</a:t>
            </a:r>
          </a:p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000000"/>
                </a:solidFill>
                <a:latin typeface="Century Gothic"/>
              </a:rPr>
              <a:t>MB: required	ON: required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666666"/>
                </a:solidFill>
                <a:latin typeface="Century Gothic"/>
              </a:rPr>
              <a:t>Teacher's Guide 1.1 Unit 6 Geometry p. G-3–6</a:t>
            </a:r>
          </a:p>
          <a:p>
            <a:pPr algn="r">
              <a:lnSpc>
                <a:spcPct val="200000"/>
              </a:lnSpc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New Canadian Edition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000000"/>
                </a:solidFill>
                <a:latin typeface="Century Gothic"/>
              </a:rPr>
              <a:t>JUMP Math™    Copyright © 2017 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666666"/>
                </a:solidFill>
                <a:latin typeface="Century Gothic"/>
              </a:rPr>
              <a:t>G1-1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3000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3000">
                <a:solidFill>
                  <a:srgbClr val="000000"/>
                </a:solidFill>
                <a:latin typeface="Century Gothic"/>
              </a:rPr>
              <a:t>Sides and Corners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06840" cy="120186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•  identify, trace, and count the sides and the corners of shapes; and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•  recognize open and closed shapes.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4060" y="69977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000000"/>
                </a:solidFill>
                <a:latin typeface="Century Gothic"/>
              </a:rPr>
              <a:t>AP Book 1.1 p. 138</a:t>
            </a:r>
          </a:p>
        </p:txBody>
      </p:sp>
    </p:spTree>
    <p:extLst>
      <p:ext uri="{BB962C8B-B14F-4D97-AF65-F5344CB8AC3E}">
        <p14:creationId xmlns:p14="http://schemas.microsoft.com/office/powerpoint/2010/main" val="1151952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Count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corners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of your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shape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763260" y="215900"/>
            <a:ext cx="422948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Each student needs a pattern block.</a:t>
            </a:r>
          </a:p>
        </p:txBody>
      </p:sp>
    </p:spTree>
    <p:extLst>
      <p:ext uri="{BB962C8B-B14F-4D97-AF65-F5344CB8AC3E}">
        <p14:creationId xmlns:p14="http://schemas.microsoft.com/office/powerpoint/2010/main" val="1526587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699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Activity 2: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353560" y="215900"/>
            <a:ext cx="5639180" cy="9520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This activity is optional. 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2600" y="11557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Counting corners with your eyes closed.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82600" y="6946900"/>
            <a:ext cx="5057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p. G-4 for details.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CB286815-D854-4AA5-9285-06C5FC60FE0F}"/>
              </a:ext>
            </a:extLst>
          </p:cNvPr>
          <p:cNvSpPr txBox="1"/>
          <p:nvPr/>
        </p:nvSpPr>
        <p:spPr>
          <a:xfrm>
            <a:off x="4935600" y="174526"/>
            <a:ext cx="5057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666666"/>
                </a:solidFill>
                <a:latin typeface="Century Gothic"/>
              </a:rPr>
              <a:t>This activity is optional.</a:t>
            </a:r>
          </a:p>
        </p:txBody>
      </p:sp>
    </p:spTree>
    <p:extLst>
      <p:ext uri="{BB962C8B-B14F-4D97-AF65-F5344CB8AC3E}">
        <p14:creationId xmlns:p14="http://schemas.microsoft.com/office/powerpoint/2010/main" val="2930011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838200"/>
            <a:ext cx="84988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The edges of a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shape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are called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 sides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762000" y="2196465"/>
            <a:ext cx="3390900" cy="3213735"/>
            <a:chOff x="762000" y="2196465"/>
            <a:chExt cx="3390900" cy="3213735"/>
          </a:xfrm>
        </p:grpSpPr>
        <p:sp>
          <p:nvSpPr>
            <p:cNvPr id="3" name="Freeform 2"/>
            <p:cNvSpPr/>
            <p:nvPr/>
          </p:nvSpPr>
          <p:spPr>
            <a:xfrm>
              <a:off x="1351566" y="2686780"/>
              <a:ext cx="2246441" cy="2246441"/>
            </a:xfrm>
            <a:custGeom>
              <a:avLst/>
              <a:gdLst/>
              <a:ahLst/>
              <a:cxnLst/>
              <a:rect l="0" t="0" r="0" b="0"/>
              <a:pathLst>
                <a:path w="2246441" h="2246441">
                  <a:moveTo>
                    <a:pt x="0" y="0"/>
                  </a:moveTo>
                  <a:lnTo>
                    <a:pt x="2246440" y="0"/>
                  </a:lnTo>
                  <a:lnTo>
                    <a:pt x="2246440" y="2246440"/>
                  </a:lnTo>
                  <a:lnTo>
                    <a:pt x="0" y="224644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2474849" y="2196465"/>
              <a:ext cx="0" cy="343535"/>
            </a:xfrm>
            <a:prstGeom prst="line">
              <a:avLst/>
            </a:prstGeom>
            <a:ln w="38100" cap="flat" cmpd="sng" algn="ctr">
              <a:solidFill>
                <a:srgbClr val="009300"/>
              </a:solidFill>
              <a:prstDash val="solid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/>
            <p:cNvCxnSpPr/>
            <p:nvPr/>
          </p:nvCxnSpPr>
          <p:spPr>
            <a:xfrm>
              <a:off x="2474849" y="5066665"/>
              <a:ext cx="0" cy="343535"/>
            </a:xfrm>
            <a:prstGeom prst="line">
              <a:avLst/>
            </a:prstGeom>
            <a:ln w="38100" cap="flat" cmpd="sng" algn="ctr">
              <a:solidFill>
                <a:srgbClr val="009300"/>
              </a:solidFill>
              <a:prstDash val="solid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 flipH="1" flipV="1">
              <a:off x="3759200" y="3810000"/>
              <a:ext cx="393700" cy="0"/>
            </a:xfrm>
            <a:prstGeom prst="line">
              <a:avLst/>
            </a:prstGeom>
            <a:ln w="38100" cap="flat" cmpd="sng" algn="ctr">
              <a:solidFill>
                <a:srgbClr val="009300"/>
              </a:solidFill>
              <a:prstDash val="solid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flipH="1" flipV="1">
              <a:off x="762000" y="3810000"/>
              <a:ext cx="393700" cy="0"/>
            </a:xfrm>
            <a:prstGeom prst="line">
              <a:avLst/>
            </a:prstGeom>
            <a:ln w="38100" cap="flat" cmpd="sng" algn="ctr">
              <a:solidFill>
                <a:srgbClr val="009300"/>
              </a:solidFill>
              <a:prstDash val="solid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6245860" y="215900"/>
            <a:ext cx="3757473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Demonstrate with a piece of paper.</a:t>
            </a:r>
          </a:p>
        </p:txBody>
      </p:sp>
      <p:sp>
        <p:nvSpPr>
          <p:cNvPr id="10" name="Freeform 9"/>
          <p:cNvSpPr/>
          <p:nvPr/>
        </p:nvSpPr>
        <p:spPr>
          <a:xfrm>
            <a:off x="5570253" y="3419126"/>
            <a:ext cx="3900519" cy="781749"/>
          </a:xfrm>
          <a:custGeom>
            <a:avLst/>
            <a:gdLst/>
            <a:ahLst/>
            <a:cxnLst/>
            <a:rect l="0" t="0" r="0" b="0"/>
            <a:pathLst>
              <a:path w="3900519" h="781749">
                <a:moveTo>
                  <a:pt x="0" y="0"/>
                </a:moveTo>
                <a:lnTo>
                  <a:pt x="3900518" y="0"/>
                </a:lnTo>
                <a:lnTo>
                  <a:pt x="3900518" y="781748"/>
                </a:lnTo>
                <a:lnTo>
                  <a:pt x="0" y="781748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TextBox 10"/>
          <p:cNvSpPr txBox="1"/>
          <p:nvPr/>
        </p:nvSpPr>
        <p:spPr>
          <a:xfrm>
            <a:off x="495300" y="6946900"/>
            <a:ext cx="5348148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Invite a volunteer to mark the sides of the rectangle.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xmlns="" id="{DA5744CE-7E78-4F19-88D8-798E29F249E6}"/>
              </a:ext>
            </a:extLst>
          </p:cNvPr>
          <p:cNvCxnSpPr>
            <a:cxnSpLocks/>
          </p:cNvCxnSpPr>
          <p:nvPr/>
        </p:nvCxnSpPr>
        <p:spPr>
          <a:xfrm>
            <a:off x="0" y="17018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3539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84988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Identify and count the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sides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of this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shape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6946900"/>
            <a:ext cx="85877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As they count, have students number the sides in different ways. Does it matter</a:t>
            </a:r>
            <a:r>
              <a:rPr lang="en-CA" sz="1600">
                <a:solidFill>
                  <a:srgbClr val="666666"/>
                </a:solidFill>
                <a:latin typeface="Arial"/>
              </a:rPr>
              <a:t>?</a:t>
            </a:r>
          </a:p>
        </p:txBody>
      </p:sp>
      <p:sp>
        <p:nvSpPr>
          <p:cNvPr id="4" name="Freeform 3"/>
          <p:cNvSpPr/>
          <p:nvPr/>
        </p:nvSpPr>
        <p:spPr>
          <a:xfrm>
            <a:off x="2435007" y="2832017"/>
            <a:ext cx="5289989" cy="1955967"/>
          </a:xfrm>
          <a:custGeom>
            <a:avLst/>
            <a:gdLst/>
            <a:ahLst/>
            <a:cxnLst/>
            <a:rect l="0" t="0" r="0" b="0"/>
            <a:pathLst>
              <a:path w="5289989" h="1955967">
                <a:moveTo>
                  <a:pt x="0" y="0"/>
                </a:moveTo>
                <a:lnTo>
                  <a:pt x="5289988" y="0"/>
                </a:lnTo>
                <a:lnTo>
                  <a:pt x="5289988" y="1955966"/>
                </a:lnTo>
                <a:lnTo>
                  <a:pt x="0" y="1955966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19199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000" y="215900"/>
            <a:ext cx="278968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Repeat with other shapes.</a:t>
            </a:r>
          </a:p>
        </p:txBody>
      </p:sp>
      <p:sp>
        <p:nvSpPr>
          <p:cNvPr id="3" name="Freeform 2"/>
          <p:cNvSpPr/>
          <p:nvPr/>
        </p:nvSpPr>
        <p:spPr>
          <a:xfrm>
            <a:off x="3046293" y="2799621"/>
            <a:ext cx="4067416" cy="2020759"/>
          </a:xfrm>
          <a:custGeom>
            <a:avLst/>
            <a:gdLst/>
            <a:ahLst/>
            <a:cxnLst/>
            <a:rect l="0" t="0" r="0" b="0"/>
            <a:pathLst>
              <a:path w="4067416" h="2020759">
                <a:moveTo>
                  <a:pt x="0" y="0"/>
                </a:moveTo>
                <a:lnTo>
                  <a:pt x="4067415" y="2020758"/>
                </a:lnTo>
                <a:lnTo>
                  <a:pt x="0" y="2020758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40689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3743333" y="2473333"/>
            <a:ext cx="2673335" cy="2673335"/>
          </a:xfrm>
          <a:custGeom>
            <a:avLst/>
            <a:gdLst/>
            <a:ahLst/>
            <a:cxnLst/>
            <a:rect l="0" t="0" r="0" b="0"/>
            <a:pathLst>
              <a:path w="2673335" h="2673335">
                <a:moveTo>
                  <a:pt x="2673334" y="1020942"/>
                </a:moveTo>
                <a:lnTo>
                  <a:pt x="2163032" y="2673334"/>
                </a:lnTo>
                <a:lnTo>
                  <a:pt x="508611" y="2673334"/>
                </a:lnTo>
                <a:lnTo>
                  <a:pt x="0" y="1020942"/>
                </a:lnTo>
                <a:lnTo>
                  <a:pt x="1336667" y="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40055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699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Activity 3: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2600" y="11557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Counting sides in a shape.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82600" y="6921500"/>
            <a:ext cx="4434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>
                <a:solidFill>
                  <a:srgbClr val="666666"/>
                </a:solidFill>
                <a:latin typeface="Century Gothic"/>
              </a:rPr>
              <a:t>See p. G-5 for details.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D3A720C0-A6AA-4C48-93CF-F3DA0E0C6CD4}"/>
              </a:ext>
            </a:extLst>
          </p:cNvPr>
          <p:cNvSpPr txBox="1"/>
          <p:nvPr/>
        </p:nvSpPr>
        <p:spPr>
          <a:xfrm>
            <a:off x="5725160" y="131346"/>
            <a:ext cx="4434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666666"/>
                </a:solidFill>
                <a:latin typeface="Century Gothic"/>
              </a:rPr>
              <a:t>This activity is essential.</a:t>
            </a:r>
          </a:p>
        </p:txBody>
      </p:sp>
    </p:spTree>
    <p:extLst>
      <p:ext uri="{BB962C8B-B14F-4D97-AF65-F5344CB8AC3E}">
        <p14:creationId xmlns:p14="http://schemas.microsoft.com/office/powerpoint/2010/main" val="3792009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4178300"/>
            <a:ext cx="8498840" cy="138499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Identify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corners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of each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 shape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</a:t>
            </a:r>
          </a:p>
          <a:p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How do you know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95300" y="3352800"/>
            <a:ext cx="575564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500">
                <a:solidFill>
                  <a:srgbClr val="666666"/>
                </a:solidFill>
                <a:latin typeface="Century Gothic"/>
              </a:rPr>
              <a:t>Distribute BLM Tracing Shapes (p. G-51).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95300" y="431800"/>
            <a:ext cx="499282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Complete "Tracing Shapes."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xmlns="" id="{7C707B48-B5B1-445A-89D6-6ACBCB1E94D8}"/>
              </a:ext>
            </a:extLst>
          </p:cNvPr>
          <p:cNvCxnSpPr>
            <a:cxnSpLocks/>
          </p:cNvCxnSpPr>
          <p:nvPr/>
        </p:nvCxnSpPr>
        <p:spPr>
          <a:xfrm>
            <a:off x="0" y="37973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6001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850900"/>
            <a:ext cx="8498840" cy="12030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Which of these containers are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open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Which are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 closed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362960" y="215900"/>
            <a:ext cx="661924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500">
                <a:solidFill>
                  <a:srgbClr val="666666"/>
                </a:solidFill>
                <a:latin typeface="Century Gothic"/>
              </a:rPr>
              <a:t>Show different containers.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2600" y="6946900"/>
            <a:ext cx="4570273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Demonstrate by reaching in where you can.</a:t>
            </a:r>
          </a:p>
        </p:txBody>
      </p:sp>
    </p:spTree>
    <p:extLst>
      <p:ext uri="{BB962C8B-B14F-4D97-AF65-F5344CB8AC3E}">
        <p14:creationId xmlns:p14="http://schemas.microsoft.com/office/powerpoint/2010/main" val="2162547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1638300"/>
            <a:ext cx="8498840" cy="11616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Pretend these are two rooms.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Are they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open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or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 closed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474786" y="3810000"/>
            <a:ext cx="1787101" cy="1799503"/>
            <a:chOff x="2474786" y="3810000"/>
            <a:chExt cx="1787101" cy="1799503"/>
          </a:xfrm>
        </p:grpSpPr>
        <p:sp>
          <p:nvSpPr>
            <p:cNvPr id="3" name="Freeform 2"/>
            <p:cNvSpPr/>
            <p:nvPr/>
          </p:nvSpPr>
          <p:spPr>
            <a:xfrm>
              <a:off x="2474786" y="3822402"/>
              <a:ext cx="1787101" cy="1787101"/>
            </a:xfrm>
            <a:custGeom>
              <a:avLst/>
              <a:gdLst/>
              <a:ahLst/>
              <a:cxnLst/>
              <a:rect l="0" t="0" r="0" b="0"/>
              <a:pathLst>
                <a:path w="1787101" h="1787101">
                  <a:moveTo>
                    <a:pt x="0" y="0"/>
                  </a:moveTo>
                  <a:lnTo>
                    <a:pt x="1787100" y="0"/>
                  </a:lnTo>
                  <a:lnTo>
                    <a:pt x="1787100" y="1787100"/>
                  </a:lnTo>
                  <a:lnTo>
                    <a:pt x="0" y="178710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3033268" y="3810000"/>
              <a:ext cx="694944" cy="0"/>
            </a:xfrm>
            <a:prstGeom prst="line">
              <a:avLst/>
            </a:prstGeom>
            <a:ln w="266700" cap="flat" cmpd="sng" algn="ctr">
              <a:solidFill>
                <a:srgbClr val="FFFFFF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Freeform 5"/>
          <p:cNvSpPr/>
          <p:nvPr/>
        </p:nvSpPr>
        <p:spPr>
          <a:xfrm>
            <a:off x="5885271" y="3810000"/>
            <a:ext cx="1787102" cy="1787102"/>
          </a:xfrm>
          <a:custGeom>
            <a:avLst/>
            <a:gdLst/>
            <a:ahLst/>
            <a:cxnLst/>
            <a:rect l="0" t="0" r="0" b="0"/>
            <a:pathLst>
              <a:path w="1787102" h="1787102">
                <a:moveTo>
                  <a:pt x="0" y="0"/>
                </a:moveTo>
                <a:lnTo>
                  <a:pt x="1787101" y="0"/>
                </a:lnTo>
                <a:lnTo>
                  <a:pt x="1787101" y="1787101"/>
                </a:lnTo>
                <a:lnTo>
                  <a:pt x="0" y="1787101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TextBox 6"/>
          <p:cNvSpPr txBox="1"/>
          <p:nvPr/>
        </p:nvSpPr>
        <p:spPr>
          <a:xfrm>
            <a:off x="469900" y="419100"/>
            <a:ext cx="84988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Is the door of our class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open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or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 closed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xmlns="" id="{FC3739D7-AF7A-4A76-BD83-0426CD8354A5}"/>
              </a:ext>
            </a:extLst>
          </p:cNvPr>
          <p:cNvCxnSpPr>
            <a:cxnSpLocks/>
          </p:cNvCxnSpPr>
          <p:nvPr/>
        </p:nvCxnSpPr>
        <p:spPr>
          <a:xfrm>
            <a:off x="0" y="1200658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7987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921512" y="2083054"/>
            <a:ext cx="1632458" cy="1632458"/>
          </a:xfrm>
          <a:prstGeom prst="ellipse">
            <a:avLst/>
          </a:pr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Oval 2"/>
          <p:cNvSpPr/>
          <p:nvPr/>
        </p:nvSpPr>
        <p:spPr>
          <a:xfrm>
            <a:off x="3640201" y="2089658"/>
            <a:ext cx="2866898" cy="1625854"/>
          </a:xfrm>
          <a:prstGeom prst="ellipse">
            <a:avLst/>
          </a:pr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Freeform 3"/>
          <p:cNvSpPr/>
          <p:nvPr/>
        </p:nvSpPr>
        <p:spPr>
          <a:xfrm>
            <a:off x="7555549" y="2089702"/>
            <a:ext cx="1625767" cy="1625766"/>
          </a:xfrm>
          <a:custGeom>
            <a:avLst/>
            <a:gdLst/>
            <a:ahLst/>
            <a:cxnLst/>
            <a:rect l="0" t="0" r="0" b="0"/>
            <a:pathLst>
              <a:path w="1625767" h="1625766">
                <a:moveTo>
                  <a:pt x="0" y="0"/>
                </a:moveTo>
                <a:lnTo>
                  <a:pt x="1625766" y="0"/>
                </a:lnTo>
                <a:lnTo>
                  <a:pt x="1625766" y="1625765"/>
                </a:lnTo>
                <a:lnTo>
                  <a:pt x="0" y="1625765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TextBox 4"/>
          <p:cNvSpPr txBox="1"/>
          <p:nvPr/>
        </p:nvSpPr>
        <p:spPr>
          <a:xfrm>
            <a:off x="457200" y="431800"/>
            <a:ext cx="82448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Let's review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curved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and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straight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lines.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565900"/>
            <a:ext cx="65176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>
                <a:solidFill>
                  <a:srgbClr val="666666"/>
                </a:solidFill>
                <a:latin typeface="Century Gothic"/>
              </a:rPr>
              <a:t>See p. G-3 for details.</a:t>
            </a:r>
          </a:p>
          <a:p>
            <a:pPr>
              <a:lnSpc>
                <a:spcPct val="200000"/>
              </a:lnSpc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Note: In advance, create several polygons on the floor.</a:t>
            </a:r>
          </a:p>
        </p:txBody>
      </p:sp>
    </p:spTree>
    <p:extLst>
      <p:ext uri="{BB962C8B-B14F-4D97-AF65-F5344CB8AC3E}">
        <p14:creationId xmlns:p14="http://schemas.microsoft.com/office/powerpoint/2010/main" val="1820300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11616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Is there an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opening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or gap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487160" y="215900"/>
            <a:ext cx="350558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Students can signal their answers.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457200" y="1900555"/>
            <a:ext cx="1765681" cy="1442593"/>
            <a:chOff x="457200" y="1900555"/>
            <a:chExt cx="1765681" cy="1442593"/>
          </a:xfrm>
        </p:grpSpPr>
        <p:sp>
          <p:nvSpPr>
            <p:cNvPr id="4" name="TextBox 3"/>
            <p:cNvSpPr txBox="1"/>
            <p:nvPr/>
          </p:nvSpPr>
          <p:spPr>
            <a:xfrm>
              <a:off x="457200" y="2108200"/>
              <a:ext cx="10439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a) </a:t>
              </a:r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1033145" y="1900555"/>
              <a:ext cx="1189736" cy="1442593"/>
              <a:chOff x="1033145" y="1900555"/>
              <a:chExt cx="1189736" cy="1442593"/>
            </a:xfrm>
          </p:grpSpPr>
          <p:sp>
            <p:nvSpPr>
              <p:cNvPr id="5" name="Oval 4"/>
              <p:cNvSpPr/>
              <p:nvPr/>
            </p:nvSpPr>
            <p:spPr>
              <a:xfrm>
                <a:off x="1099185" y="2219452"/>
                <a:ext cx="1123696" cy="1123696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" name="Oval 5"/>
              <p:cNvSpPr/>
              <p:nvPr/>
            </p:nvSpPr>
            <p:spPr>
              <a:xfrm>
                <a:off x="1033145" y="1900555"/>
                <a:ext cx="596646" cy="596646"/>
              </a:xfrm>
              <a:prstGeom prst="ellipse">
                <a:avLst/>
              </a:prstGeom>
              <a:solidFill>
                <a:srgbClr val="FFFFFF"/>
              </a:solidFill>
              <a:ln w="38100" cap="flat" cmpd="sng" algn="ctr">
                <a:solidFill>
                  <a:srgbClr val="FFFFFF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</p:grpSp>
      <p:grpSp>
        <p:nvGrpSpPr>
          <p:cNvPr id="11" name="Group 10"/>
          <p:cNvGrpSpPr/>
          <p:nvPr/>
        </p:nvGrpSpPr>
        <p:grpSpPr>
          <a:xfrm>
            <a:off x="5168900" y="2108200"/>
            <a:ext cx="1752981" cy="1234948"/>
            <a:chOff x="5168900" y="2108200"/>
            <a:chExt cx="1752981" cy="1234948"/>
          </a:xfrm>
        </p:grpSpPr>
        <p:sp>
          <p:nvSpPr>
            <p:cNvPr id="9" name="TextBox 8"/>
            <p:cNvSpPr txBox="1"/>
            <p:nvPr/>
          </p:nvSpPr>
          <p:spPr>
            <a:xfrm>
              <a:off x="5168900" y="2108200"/>
              <a:ext cx="10439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b) </a:t>
              </a:r>
            </a:p>
          </p:txBody>
        </p:sp>
        <p:sp>
          <p:nvSpPr>
            <p:cNvPr id="10" name="Oval 9"/>
            <p:cNvSpPr/>
            <p:nvPr/>
          </p:nvSpPr>
          <p:spPr>
            <a:xfrm>
              <a:off x="5798185" y="2219452"/>
              <a:ext cx="1123696" cy="112369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457200" y="4622800"/>
            <a:ext cx="1580882" cy="1080515"/>
            <a:chOff x="457200" y="4622800"/>
            <a:chExt cx="1580882" cy="1080515"/>
          </a:xfrm>
        </p:grpSpPr>
        <p:sp>
          <p:nvSpPr>
            <p:cNvPr id="12" name="TextBox 11"/>
            <p:cNvSpPr txBox="1"/>
            <p:nvPr/>
          </p:nvSpPr>
          <p:spPr>
            <a:xfrm>
              <a:off x="457200" y="4622800"/>
              <a:ext cx="10439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c)</a:t>
              </a:r>
            </a:p>
          </p:txBody>
        </p:sp>
        <p:sp>
          <p:nvSpPr>
            <p:cNvPr id="13" name="Freeform 12"/>
            <p:cNvSpPr/>
            <p:nvPr/>
          </p:nvSpPr>
          <p:spPr>
            <a:xfrm>
              <a:off x="918847" y="4723614"/>
              <a:ext cx="1119235" cy="979701"/>
            </a:xfrm>
            <a:custGeom>
              <a:avLst/>
              <a:gdLst/>
              <a:ahLst/>
              <a:cxnLst/>
              <a:rect l="0" t="0" r="0" b="0"/>
              <a:pathLst>
                <a:path w="1119235" h="979701">
                  <a:moveTo>
                    <a:pt x="559710" y="0"/>
                  </a:moveTo>
                  <a:lnTo>
                    <a:pt x="1119234" y="979700"/>
                  </a:lnTo>
                  <a:lnTo>
                    <a:pt x="0" y="97970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5168900" y="4622800"/>
            <a:ext cx="1702814" cy="1080515"/>
            <a:chOff x="5168900" y="4622800"/>
            <a:chExt cx="1702814" cy="1080515"/>
          </a:xfrm>
        </p:grpSpPr>
        <p:sp>
          <p:nvSpPr>
            <p:cNvPr id="15" name="TextBox 14"/>
            <p:cNvSpPr txBox="1"/>
            <p:nvPr/>
          </p:nvSpPr>
          <p:spPr>
            <a:xfrm>
              <a:off x="5168900" y="4622800"/>
              <a:ext cx="13106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d)</a:t>
              </a:r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5752480" y="4676883"/>
              <a:ext cx="1119234" cy="1026432"/>
              <a:chOff x="5752480" y="4676883"/>
              <a:chExt cx="1119234" cy="1026432"/>
            </a:xfrm>
          </p:grpSpPr>
          <p:sp>
            <p:nvSpPr>
              <p:cNvPr id="16" name="Freeform 15"/>
              <p:cNvSpPr/>
              <p:nvPr/>
            </p:nvSpPr>
            <p:spPr>
              <a:xfrm>
                <a:off x="5752480" y="4723614"/>
                <a:ext cx="1119234" cy="979701"/>
              </a:xfrm>
              <a:custGeom>
                <a:avLst/>
                <a:gdLst/>
                <a:ahLst/>
                <a:cxnLst/>
                <a:rect l="0" t="0" r="0" b="0"/>
                <a:pathLst>
                  <a:path w="1119234" h="979701">
                    <a:moveTo>
                      <a:pt x="559710" y="0"/>
                    </a:moveTo>
                    <a:lnTo>
                      <a:pt x="1119233" y="979700"/>
                    </a:lnTo>
                    <a:lnTo>
                      <a:pt x="0" y="97970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cxnSp>
            <p:nvCxnSpPr>
              <p:cNvPr id="17" name="Straight Connector 16"/>
              <p:cNvCxnSpPr/>
              <p:nvPr/>
            </p:nvCxnSpPr>
            <p:spPr>
              <a:xfrm flipH="1">
                <a:off x="6031811" y="4676883"/>
                <a:ext cx="273050" cy="496316"/>
              </a:xfrm>
              <a:prstGeom prst="line">
                <a:avLst/>
              </a:prstGeom>
              <a:ln w="127000" cap="flat" cmpd="sng" algn="ctr">
                <a:solidFill>
                  <a:srgbClr val="FFFFFF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0" name="TextBox 19"/>
          <p:cNvSpPr txBox="1"/>
          <p:nvPr/>
        </p:nvSpPr>
        <p:spPr>
          <a:xfrm>
            <a:off x="457200" y="6934200"/>
            <a:ext cx="96545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Then have volunteers point out the openings. What are these shapes called</a:t>
            </a:r>
            <a:r>
              <a:rPr lang="en-CA" sz="1600">
                <a:solidFill>
                  <a:srgbClr val="666666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311780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17621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Extensions: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1. How many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corners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does a circle have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Explain how you know.</a:t>
            </a:r>
          </a:p>
        </p:txBody>
      </p:sp>
      <p:sp>
        <p:nvSpPr>
          <p:cNvPr id="3" name="Oval 2"/>
          <p:cNvSpPr/>
          <p:nvPr/>
        </p:nvSpPr>
        <p:spPr>
          <a:xfrm>
            <a:off x="3964686" y="3004566"/>
            <a:ext cx="2230628" cy="2230628"/>
          </a:xfrm>
          <a:prstGeom prst="ellipse">
            <a:avLst/>
          </a:pr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TextBox 3"/>
          <p:cNvSpPr txBox="1"/>
          <p:nvPr/>
        </p:nvSpPr>
        <p:spPr>
          <a:xfrm>
            <a:off x="457200" y="6400800"/>
            <a:ext cx="9908540" cy="4001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000">
                <a:solidFill>
                  <a:srgbClr val="0000FF"/>
                </a:solidFill>
                <a:latin typeface="Century Gothic"/>
              </a:rPr>
              <a:t>Hint:</a:t>
            </a:r>
            <a:r>
              <a:rPr lang="en-CA" sz="2000">
                <a:solidFill>
                  <a:srgbClr val="000000"/>
                </a:solidFill>
                <a:latin typeface="Century Gothic"/>
              </a:rPr>
              <a:t> Do you have to stop and turn when tracing a circle</a:t>
            </a:r>
            <a:r>
              <a:rPr lang="en-CA" sz="200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984323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381000" y="1182370"/>
            <a:ext cx="4161155" cy="5255387"/>
            <a:chOff x="381000" y="1182370"/>
            <a:chExt cx="4161155" cy="5255387"/>
          </a:xfrm>
        </p:grpSpPr>
        <p:grpSp>
          <p:nvGrpSpPr>
            <p:cNvPr id="4" name="Group 3"/>
            <p:cNvGrpSpPr/>
            <p:nvPr/>
          </p:nvGrpSpPr>
          <p:grpSpPr>
            <a:xfrm>
              <a:off x="381000" y="1182370"/>
              <a:ext cx="4161155" cy="5255387"/>
              <a:chOff x="381000" y="1182370"/>
              <a:chExt cx="4161155" cy="5255387"/>
            </a:xfrm>
          </p:grpSpPr>
          <p:pic>
            <p:nvPicPr>
              <p:cNvPr id="2" name="Picture 1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81000" y="1182370"/>
                <a:ext cx="4161155" cy="2550287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pic>
            <p:nvPicPr>
              <p:cNvPr id="3" name="Picture 2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81000" y="3887470"/>
                <a:ext cx="4161155" cy="2550287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7" name="Group 6"/>
            <p:cNvGrpSpPr/>
            <p:nvPr/>
          </p:nvGrpSpPr>
          <p:grpSpPr>
            <a:xfrm>
              <a:off x="1104900" y="4267200"/>
              <a:ext cx="2675865" cy="355092"/>
              <a:chOff x="1104900" y="4267200"/>
              <a:chExt cx="2675865" cy="355092"/>
            </a:xfrm>
          </p:grpSpPr>
          <p:sp>
            <p:nvSpPr>
              <p:cNvPr id="5" name="TextBox 4"/>
              <p:cNvSpPr txBox="1"/>
              <p:nvPr/>
            </p:nvSpPr>
            <p:spPr>
              <a:xfrm>
                <a:off x="1104900" y="4267200"/>
                <a:ext cx="2767305" cy="41549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100">
                    <a:solidFill>
                      <a:srgbClr val="000000"/>
                    </a:solidFill>
                    <a:latin typeface="Century Gothic"/>
                  </a:rPr>
                  <a:t>all</a:t>
                </a:r>
                <a:r>
                  <a:rPr lang="en-CA" sz="2100">
                    <a:solidFill>
                      <a:srgbClr val="0000FF"/>
                    </a:solidFill>
                    <a:latin typeface="Century Gothic"/>
                  </a:rPr>
                  <a:t> curved</a:t>
                </a:r>
                <a:r>
                  <a:rPr lang="en-CA" sz="2100">
                    <a:solidFill>
                      <a:srgbClr val="000000"/>
                    </a:solidFill>
                    <a:latin typeface="Century Gothic"/>
                  </a:rPr>
                  <a:t> (            )</a:t>
                </a:r>
              </a:p>
            </p:txBody>
          </p:sp>
          <p:pic>
            <p:nvPicPr>
              <p:cNvPr id="6" name="Picture 5"/>
              <p:cNvPicPr>
                <a:picLocks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696718" y="4306824"/>
                <a:ext cx="895858" cy="315468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10" name="Group 9"/>
            <p:cNvGrpSpPr/>
            <p:nvPr/>
          </p:nvGrpSpPr>
          <p:grpSpPr>
            <a:xfrm>
              <a:off x="1104900" y="1549400"/>
              <a:ext cx="2700375" cy="378714"/>
              <a:chOff x="1104900" y="1549400"/>
              <a:chExt cx="2700375" cy="378714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1104900" y="1549400"/>
                <a:ext cx="2791815" cy="41549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100">
                    <a:solidFill>
                      <a:srgbClr val="000000"/>
                    </a:solidFill>
                    <a:latin typeface="Century Gothic"/>
                  </a:rPr>
                  <a:t>all</a:t>
                </a:r>
                <a:r>
                  <a:rPr lang="en-CA" sz="2100">
                    <a:solidFill>
                      <a:srgbClr val="0000FF"/>
                    </a:solidFill>
                    <a:latin typeface="Century Gothic"/>
                  </a:rPr>
                  <a:t> straight</a:t>
                </a:r>
                <a:r>
                  <a:rPr lang="en-CA" sz="2100">
                    <a:solidFill>
                      <a:srgbClr val="000000"/>
                    </a:solidFill>
                    <a:latin typeface="Century Gothic"/>
                  </a:rPr>
                  <a:t> (            )</a:t>
                </a:r>
              </a:p>
            </p:txBody>
          </p:sp>
          <p:pic>
            <p:nvPicPr>
              <p:cNvPr id="9" name="Picture 8"/>
              <p:cNvPicPr>
                <a:picLocks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709672" y="1550670"/>
                <a:ext cx="901446" cy="377444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</p:grpSp>
      <p:sp>
        <p:nvSpPr>
          <p:cNvPr id="12" name="TextBox 11"/>
          <p:cNvSpPr txBox="1"/>
          <p:nvPr/>
        </p:nvSpPr>
        <p:spPr>
          <a:xfrm>
            <a:off x="457200" y="431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2. a) Sort the letters.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57200" y="6921500"/>
            <a:ext cx="91465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</a:t>
            </a:r>
            <a:r>
              <a:rPr lang="en-CA" sz="1600" dirty="0">
                <a:solidFill>
                  <a:srgbClr val="666666"/>
                </a:solidFill>
                <a:latin typeface="Century Gothic"/>
              </a:rPr>
              <a:t>p. G-6 for details.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970780" y="2667000"/>
            <a:ext cx="774700" cy="9233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5400">
                <a:solidFill>
                  <a:srgbClr val="000000"/>
                </a:solidFill>
                <a:latin typeface="Century Gothic"/>
              </a:rPr>
              <a:t>A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999480" y="2667000"/>
            <a:ext cx="774700" cy="9233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5400">
                <a:solidFill>
                  <a:srgbClr val="000000"/>
                </a:solidFill>
                <a:latin typeface="Century Gothic"/>
              </a:rPr>
              <a:t>C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028180" y="2667000"/>
            <a:ext cx="774700" cy="9233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5400">
                <a:solidFill>
                  <a:srgbClr val="000000"/>
                </a:solidFill>
                <a:latin typeface="Century Gothic"/>
              </a:rPr>
              <a:t>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056880" y="2667000"/>
            <a:ext cx="774700" cy="9233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5400">
                <a:solidFill>
                  <a:srgbClr val="000000"/>
                </a:solidFill>
                <a:latin typeface="Century Gothic"/>
              </a:rPr>
              <a:t>F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9085580" y="2667000"/>
            <a:ext cx="774700" cy="9233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5400">
                <a:solidFill>
                  <a:srgbClr val="000000"/>
                </a:solidFill>
                <a:latin typeface="Century Gothic"/>
              </a:rPr>
              <a:t>H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970780" y="4127500"/>
            <a:ext cx="774700" cy="9233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5400">
                <a:solidFill>
                  <a:srgbClr val="000000"/>
                </a:solidFill>
                <a:latin typeface="Century Gothic"/>
              </a:rPr>
              <a:t>K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999480" y="4127500"/>
            <a:ext cx="774700" cy="9233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5400">
                <a:solidFill>
                  <a:srgbClr val="000000"/>
                </a:solidFill>
                <a:latin typeface="Century Gothic"/>
              </a:rPr>
              <a:t>L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028180" y="4127500"/>
            <a:ext cx="774700" cy="9233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5400">
                <a:solidFill>
                  <a:srgbClr val="000000"/>
                </a:solidFill>
                <a:latin typeface="Century Gothic"/>
              </a:rPr>
              <a:t>O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056880" y="4127500"/>
            <a:ext cx="774700" cy="9233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5400">
                <a:solidFill>
                  <a:srgbClr val="000000"/>
                </a:solidFill>
                <a:latin typeface="Century Gothic"/>
              </a:rPr>
              <a:t>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9085580" y="4127500"/>
            <a:ext cx="774700" cy="9233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5400">
                <a:solidFill>
                  <a:srgbClr val="000000"/>
                </a:solidFill>
                <a:latin typeface="Century Gothic"/>
              </a:rPr>
              <a:t>Z</a:t>
            </a:r>
          </a:p>
        </p:txBody>
      </p:sp>
    </p:spTree>
    <p:extLst>
      <p:ext uri="{BB962C8B-B14F-4D97-AF65-F5344CB8AC3E}">
        <p14:creationId xmlns:p14="http://schemas.microsoft.com/office/powerpoint/2010/main" val="640571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381000" y="1182370"/>
            <a:ext cx="4161155" cy="5255387"/>
            <a:chOff x="381000" y="1182370"/>
            <a:chExt cx="4161155" cy="5255387"/>
          </a:xfrm>
        </p:grpSpPr>
        <p:grpSp>
          <p:nvGrpSpPr>
            <p:cNvPr id="4" name="Group 3"/>
            <p:cNvGrpSpPr/>
            <p:nvPr/>
          </p:nvGrpSpPr>
          <p:grpSpPr>
            <a:xfrm>
              <a:off x="381000" y="1182370"/>
              <a:ext cx="4161155" cy="5255387"/>
              <a:chOff x="381000" y="1182370"/>
              <a:chExt cx="4161155" cy="5255387"/>
            </a:xfrm>
          </p:grpSpPr>
          <p:pic>
            <p:nvPicPr>
              <p:cNvPr id="2" name="Picture 1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81000" y="1182370"/>
                <a:ext cx="4161155" cy="2550287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pic>
            <p:nvPicPr>
              <p:cNvPr id="3" name="Picture 2"/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81000" y="3887470"/>
                <a:ext cx="4161155" cy="2550287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7" name="Group 6"/>
            <p:cNvGrpSpPr/>
            <p:nvPr/>
          </p:nvGrpSpPr>
          <p:grpSpPr>
            <a:xfrm>
              <a:off x="1104900" y="4267200"/>
              <a:ext cx="2675865" cy="355092"/>
              <a:chOff x="1104900" y="4267200"/>
              <a:chExt cx="2675865" cy="355092"/>
            </a:xfrm>
          </p:grpSpPr>
          <p:sp>
            <p:nvSpPr>
              <p:cNvPr id="5" name="TextBox 4"/>
              <p:cNvSpPr txBox="1"/>
              <p:nvPr/>
            </p:nvSpPr>
            <p:spPr>
              <a:xfrm>
                <a:off x="1104900" y="4267200"/>
                <a:ext cx="2767305" cy="41549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100">
                    <a:solidFill>
                      <a:srgbClr val="000000"/>
                    </a:solidFill>
                    <a:latin typeface="Century Gothic"/>
                  </a:rPr>
                  <a:t>all</a:t>
                </a:r>
                <a:r>
                  <a:rPr lang="en-CA" sz="2100">
                    <a:solidFill>
                      <a:srgbClr val="0000FF"/>
                    </a:solidFill>
                    <a:latin typeface="Century Gothic"/>
                  </a:rPr>
                  <a:t> curved</a:t>
                </a:r>
                <a:r>
                  <a:rPr lang="en-CA" sz="2100">
                    <a:solidFill>
                      <a:srgbClr val="000000"/>
                    </a:solidFill>
                    <a:latin typeface="Century Gothic"/>
                  </a:rPr>
                  <a:t> (            )</a:t>
                </a:r>
              </a:p>
            </p:txBody>
          </p:sp>
          <p:pic>
            <p:nvPicPr>
              <p:cNvPr id="6" name="Picture 5"/>
              <p:cNvPicPr>
                <a:picLocks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696718" y="4306824"/>
                <a:ext cx="895858" cy="315468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10" name="Group 9"/>
            <p:cNvGrpSpPr/>
            <p:nvPr/>
          </p:nvGrpSpPr>
          <p:grpSpPr>
            <a:xfrm>
              <a:off x="1104900" y="1549400"/>
              <a:ext cx="2700375" cy="378714"/>
              <a:chOff x="1104900" y="1549400"/>
              <a:chExt cx="2700375" cy="378714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1104900" y="1549400"/>
                <a:ext cx="2791815" cy="41549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100">
                    <a:solidFill>
                      <a:srgbClr val="000000"/>
                    </a:solidFill>
                    <a:latin typeface="Century Gothic"/>
                  </a:rPr>
                  <a:t>all</a:t>
                </a:r>
                <a:r>
                  <a:rPr lang="en-CA" sz="2100">
                    <a:solidFill>
                      <a:srgbClr val="0000FF"/>
                    </a:solidFill>
                    <a:latin typeface="Century Gothic"/>
                  </a:rPr>
                  <a:t> straight</a:t>
                </a:r>
                <a:r>
                  <a:rPr lang="en-CA" sz="2100">
                    <a:solidFill>
                      <a:srgbClr val="000000"/>
                    </a:solidFill>
                    <a:latin typeface="Century Gothic"/>
                  </a:rPr>
                  <a:t> (            )</a:t>
                </a:r>
              </a:p>
            </p:txBody>
          </p:sp>
          <p:pic>
            <p:nvPicPr>
              <p:cNvPr id="9" name="Picture 8"/>
              <p:cNvPicPr>
                <a:picLocks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709672" y="1550670"/>
                <a:ext cx="901446" cy="377444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</p:grpSp>
      <p:sp>
        <p:nvSpPr>
          <p:cNvPr id="12" name="TextBox 11"/>
          <p:cNvSpPr txBox="1"/>
          <p:nvPr/>
        </p:nvSpPr>
        <p:spPr>
          <a:xfrm>
            <a:off x="457200" y="431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b) Sort the numbers.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57200" y="6858000"/>
            <a:ext cx="9146540" cy="4001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000">
                <a:solidFill>
                  <a:srgbClr val="0000FF"/>
                </a:solidFill>
                <a:latin typeface="Century Gothic"/>
              </a:rPr>
              <a:t>Hint:</a:t>
            </a:r>
            <a:r>
              <a:rPr lang="en-CA" sz="2000">
                <a:solidFill>
                  <a:srgbClr val="000000"/>
                </a:solidFill>
                <a:latin typeface="Century Gothic"/>
              </a:rPr>
              <a:t> Can they all be put into one of the groups</a:t>
            </a:r>
            <a:r>
              <a:rPr lang="en-CA" sz="20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pic>
        <p:nvPicPr>
          <p:cNvPr id="14" name="Picture 13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7450" y="2659507"/>
            <a:ext cx="654558" cy="85102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5" name="Picture 14"/>
          <p:cNvPicPr>
            <a:picLocks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3145" y="2684907"/>
            <a:ext cx="416560" cy="76174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6" name="Picture 15"/>
          <p:cNvPicPr>
            <a:picLocks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0494" y="2667000"/>
            <a:ext cx="690245" cy="797433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7" name="Picture 16"/>
          <p:cNvPicPr>
            <a:picLocks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1645" y="2661158"/>
            <a:ext cx="648589" cy="78549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8" name="Picture 17"/>
          <p:cNvPicPr>
            <a:picLocks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0500" y="2661158"/>
            <a:ext cx="720090" cy="821182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9" name="Picture 18"/>
          <p:cNvPicPr>
            <a:picLocks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9261" y="4133469"/>
            <a:ext cx="630809" cy="82715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20" name="Picture 19"/>
          <p:cNvPicPr>
            <a:picLocks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6658" y="4143756"/>
            <a:ext cx="684276" cy="791464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21" name="Picture 20"/>
          <p:cNvPicPr>
            <a:picLocks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5617" y="4143756"/>
            <a:ext cx="595122" cy="791464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22" name="Picture 21"/>
          <p:cNvPicPr>
            <a:picLocks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1645" y="4186174"/>
            <a:ext cx="636778" cy="76174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23" name="Picture 22"/>
          <p:cNvPicPr>
            <a:picLocks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5260" y="4120007"/>
            <a:ext cx="690245" cy="803402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1175422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3. Copy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shape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onto dot paper.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Count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sides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and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corners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6908800"/>
            <a:ext cx="451739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Distribute BLM Dot Paper (p. G-52).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457200" y="2171700"/>
            <a:ext cx="3036443" cy="2641219"/>
            <a:chOff x="457200" y="2171700"/>
            <a:chExt cx="3036443" cy="2641219"/>
          </a:xfrm>
        </p:grpSpPr>
        <p:pic>
          <p:nvPicPr>
            <p:cNvPr id="4" name="Picture 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39952" y="2171700"/>
              <a:ext cx="2353691" cy="264121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5" name="TextBox 4"/>
            <p:cNvSpPr txBox="1"/>
            <p:nvPr/>
          </p:nvSpPr>
          <p:spPr>
            <a:xfrm>
              <a:off x="457200" y="2197100"/>
              <a:ext cx="59260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a)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295900" y="2184400"/>
            <a:ext cx="3087116" cy="2775712"/>
            <a:chOff x="5295900" y="2184400"/>
            <a:chExt cx="3087116" cy="2775712"/>
          </a:xfrm>
        </p:grpSpPr>
        <p:pic>
          <p:nvPicPr>
            <p:cNvPr id="7" name="Picture 6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07608" y="2184400"/>
              <a:ext cx="2375408" cy="277571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8" name="TextBox 7"/>
            <p:cNvSpPr txBox="1"/>
            <p:nvPr/>
          </p:nvSpPr>
          <p:spPr>
            <a:xfrm>
              <a:off x="5295900" y="2197100"/>
              <a:ext cx="59258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b)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38137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6946900"/>
            <a:ext cx="91465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Distribute BLM Finding Closed Shapes (p. G-53).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4DA86994-0267-4C7A-9501-3A603339585E}"/>
              </a:ext>
            </a:extLst>
          </p:cNvPr>
          <p:cNvSpPr txBox="1"/>
          <p:nvPr/>
        </p:nvSpPr>
        <p:spPr>
          <a:xfrm>
            <a:off x="457200" y="368709"/>
            <a:ext cx="7061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4. Complete </a:t>
            </a:r>
            <a:r>
              <a:rPr lang="en-US" sz="2800" dirty="0" smtClean="0"/>
              <a:t>"Finding </a:t>
            </a:r>
            <a:r>
              <a:rPr lang="en-US" sz="2800" dirty="0"/>
              <a:t>Closed Shapes</a:t>
            </a:r>
            <a:r>
              <a:rPr lang="en-US" sz="2800" dirty="0" smtClean="0"/>
              <a:t>."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005698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AP Book 1.1 p. 138</a:t>
            </a:r>
          </a:p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808080"/>
                </a:solidFill>
                <a:latin typeface="Century Gothic"/>
              </a:rPr>
              <a:t>New Canadian Edition</a:t>
            </a:r>
          </a:p>
        </p:txBody>
      </p:sp>
    </p:spTree>
    <p:extLst>
      <p:ext uri="{BB962C8B-B14F-4D97-AF65-F5344CB8AC3E}">
        <p14:creationId xmlns:p14="http://schemas.microsoft.com/office/powerpoint/2010/main" val="3213060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84780" y="2286000"/>
            <a:ext cx="1157910" cy="163121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10000">
                <a:solidFill>
                  <a:srgbClr val="000000"/>
                </a:solidFill>
                <a:latin typeface="Century Gothic"/>
              </a:rPr>
              <a:t>A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482080" y="2286000"/>
            <a:ext cx="947699" cy="163121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10000">
                <a:solidFill>
                  <a:srgbClr val="000000"/>
                </a:solidFill>
                <a:latin typeface="Century Gothic"/>
              </a:rPr>
              <a:t>B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431800"/>
            <a:ext cx="586671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Describe the lines in these letters.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6946900"/>
            <a:ext cx="4947158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Trace along with your finger. </a:t>
            </a:r>
          </a:p>
        </p:txBody>
      </p:sp>
    </p:spTree>
    <p:extLst>
      <p:ext uri="{BB962C8B-B14F-4D97-AF65-F5344CB8AC3E}">
        <p14:creationId xmlns:p14="http://schemas.microsoft.com/office/powerpoint/2010/main" val="3277369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11616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Are all of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lines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straight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57200" y="1841500"/>
            <a:ext cx="2273300" cy="738664"/>
            <a:chOff x="457200" y="1841500"/>
            <a:chExt cx="2273300" cy="738664"/>
          </a:xfrm>
        </p:grpSpPr>
        <p:sp>
          <p:nvSpPr>
            <p:cNvPr id="3" name="TextBox 2"/>
            <p:cNvSpPr txBox="1"/>
            <p:nvPr/>
          </p:nvSpPr>
          <p:spPr>
            <a:xfrm>
              <a:off x="457200" y="2159000"/>
              <a:ext cx="7645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a)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092200" y="1841500"/>
              <a:ext cx="1729740" cy="116955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7000">
                  <a:solidFill>
                    <a:srgbClr val="000000"/>
                  </a:solidFill>
                  <a:latin typeface="Century Gothic"/>
                </a:rPr>
                <a:t>D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457200" y="5689600"/>
            <a:ext cx="2273300" cy="738664"/>
            <a:chOff x="457200" y="5689600"/>
            <a:chExt cx="2273300" cy="738664"/>
          </a:xfrm>
        </p:grpSpPr>
        <p:sp>
          <p:nvSpPr>
            <p:cNvPr id="6" name="TextBox 5"/>
            <p:cNvSpPr txBox="1"/>
            <p:nvPr/>
          </p:nvSpPr>
          <p:spPr>
            <a:xfrm>
              <a:off x="457200" y="6007100"/>
              <a:ext cx="7645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e)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092200" y="5689600"/>
              <a:ext cx="1729740" cy="116955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7000">
                  <a:solidFill>
                    <a:srgbClr val="000000"/>
                  </a:solidFill>
                  <a:latin typeface="Century Gothic"/>
                </a:rPr>
                <a:t>O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130800" y="1841500"/>
            <a:ext cx="2273300" cy="738664"/>
            <a:chOff x="5130800" y="1841500"/>
            <a:chExt cx="2273300" cy="738664"/>
          </a:xfrm>
        </p:grpSpPr>
        <p:sp>
          <p:nvSpPr>
            <p:cNvPr id="9" name="TextBox 8"/>
            <p:cNvSpPr txBox="1"/>
            <p:nvPr/>
          </p:nvSpPr>
          <p:spPr>
            <a:xfrm>
              <a:off x="5130800" y="2159000"/>
              <a:ext cx="7645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b)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765800" y="1841500"/>
              <a:ext cx="1729740" cy="116955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7000">
                  <a:solidFill>
                    <a:srgbClr val="000000"/>
                  </a:solidFill>
                  <a:latin typeface="Century Gothic"/>
                </a:rPr>
                <a:t>T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457200" y="3771900"/>
            <a:ext cx="2273300" cy="738664"/>
            <a:chOff x="457200" y="3771900"/>
            <a:chExt cx="2273300" cy="738664"/>
          </a:xfrm>
        </p:grpSpPr>
        <p:sp>
          <p:nvSpPr>
            <p:cNvPr id="12" name="TextBox 11"/>
            <p:cNvSpPr txBox="1"/>
            <p:nvPr/>
          </p:nvSpPr>
          <p:spPr>
            <a:xfrm>
              <a:off x="457200" y="4089400"/>
              <a:ext cx="7645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c)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092200" y="3771900"/>
              <a:ext cx="1729740" cy="116955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7000">
                  <a:solidFill>
                    <a:srgbClr val="000000"/>
                  </a:solidFill>
                  <a:latin typeface="Century Gothic"/>
                </a:rPr>
                <a:t>Q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5130800" y="3771900"/>
            <a:ext cx="2273300" cy="738664"/>
            <a:chOff x="5130800" y="3771900"/>
            <a:chExt cx="2273300" cy="738664"/>
          </a:xfrm>
        </p:grpSpPr>
        <p:sp>
          <p:nvSpPr>
            <p:cNvPr id="15" name="TextBox 14"/>
            <p:cNvSpPr txBox="1"/>
            <p:nvPr/>
          </p:nvSpPr>
          <p:spPr>
            <a:xfrm>
              <a:off x="5130800" y="4089400"/>
              <a:ext cx="7645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d)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765800" y="3771900"/>
              <a:ext cx="1729740" cy="116955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7000">
                  <a:solidFill>
                    <a:srgbClr val="000000"/>
                  </a:solidFill>
                  <a:latin typeface="Century Gothic"/>
                </a:rPr>
                <a:t>V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25112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000" y="215900"/>
            <a:ext cx="76733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Corners are created when two lines meet.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2698950" y="1305025"/>
            <a:ext cx="5632250" cy="3190775"/>
            <a:chOff x="2698950" y="1305025"/>
            <a:chExt cx="5632250" cy="3190775"/>
          </a:xfrm>
        </p:grpSpPr>
        <p:cxnSp>
          <p:nvCxnSpPr>
            <p:cNvPr id="3" name="Straight Connector 2"/>
            <p:cNvCxnSpPr/>
            <p:nvPr/>
          </p:nvCxnSpPr>
          <p:spPr>
            <a:xfrm flipH="1">
              <a:off x="2698950" y="2292477"/>
              <a:ext cx="1704213" cy="2203323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Straight Connector 3"/>
            <p:cNvCxnSpPr/>
            <p:nvPr/>
          </p:nvCxnSpPr>
          <p:spPr>
            <a:xfrm>
              <a:off x="4383659" y="2292985"/>
              <a:ext cx="3947541" cy="1605915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TextBox 4"/>
            <p:cNvSpPr txBox="1"/>
            <p:nvPr/>
          </p:nvSpPr>
          <p:spPr>
            <a:xfrm>
              <a:off x="3708400" y="1305025"/>
              <a:ext cx="1380363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/>
              <a:r>
                <a:rPr lang="en-CA" sz="2800" dirty="0">
                  <a:solidFill>
                    <a:srgbClr val="0000FF"/>
                  </a:solidFill>
                  <a:latin typeface="Century Gothic"/>
                </a:rPr>
                <a:t>corner</a:t>
              </a:r>
            </a:p>
          </p:txBody>
        </p:sp>
        <p:cxnSp>
          <p:nvCxnSpPr>
            <p:cNvPr id="6" name="Straight Connector 5"/>
            <p:cNvCxnSpPr/>
            <p:nvPr/>
          </p:nvCxnSpPr>
          <p:spPr>
            <a:xfrm>
              <a:off x="4376166" y="1828565"/>
              <a:ext cx="0" cy="343535"/>
            </a:xfrm>
            <a:prstGeom prst="line">
              <a:avLst/>
            </a:prstGeom>
            <a:ln w="38100" cap="flat" cmpd="sng" algn="ctr">
              <a:solidFill>
                <a:srgbClr val="009300"/>
              </a:solidFill>
              <a:prstDash val="solid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/>
          <p:cNvSpPr txBox="1"/>
          <p:nvPr/>
        </p:nvSpPr>
        <p:spPr>
          <a:xfrm>
            <a:off x="508000" y="5829300"/>
            <a:ext cx="8228127" cy="11616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Feel the edges of your AP Book.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How does a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corner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feel different from the rest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333566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699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Activity 1: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541260" y="215900"/>
            <a:ext cx="2438781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This activity is essential.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2600" y="11557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Counting corners in a shape.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82600" y="6946900"/>
            <a:ext cx="45999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p. G-4 for details.</a:t>
            </a:r>
          </a:p>
        </p:txBody>
      </p:sp>
    </p:spTree>
    <p:extLst>
      <p:ext uri="{BB962C8B-B14F-4D97-AF65-F5344CB8AC3E}">
        <p14:creationId xmlns:p14="http://schemas.microsoft.com/office/powerpoint/2010/main" val="3384840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84988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Identify and count the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corners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of this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shape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3" name="Freeform 2"/>
          <p:cNvSpPr/>
          <p:nvPr/>
        </p:nvSpPr>
        <p:spPr>
          <a:xfrm>
            <a:off x="4012729" y="2509429"/>
            <a:ext cx="2134543" cy="2601143"/>
          </a:xfrm>
          <a:custGeom>
            <a:avLst/>
            <a:gdLst/>
            <a:ahLst/>
            <a:cxnLst/>
            <a:rect l="0" t="0" r="0" b="0"/>
            <a:pathLst>
              <a:path w="2134543" h="2601143">
                <a:moveTo>
                  <a:pt x="1067447" y="0"/>
                </a:moveTo>
                <a:lnTo>
                  <a:pt x="2134542" y="2601142"/>
                </a:lnTo>
                <a:lnTo>
                  <a:pt x="0" y="2601142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TextBox 3"/>
          <p:cNvSpPr txBox="1"/>
          <p:nvPr/>
        </p:nvSpPr>
        <p:spPr>
          <a:xfrm>
            <a:off x="469900" y="6946900"/>
            <a:ext cx="73812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Encourage students to number the corners as they count.</a:t>
            </a:r>
          </a:p>
        </p:txBody>
      </p:sp>
    </p:spTree>
    <p:extLst>
      <p:ext uri="{BB962C8B-B14F-4D97-AF65-F5344CB8AC3E}">
        <p14:creationId xmlns:p14="http://schemas.microsoft.com/office/powerpoint/2010/main" val="1156944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3176698" y="2783562"/>
            <a:ext cx="3806605" cy="2052877"/>
          </a:xfrm>
          <a:custGeom>
            <a:avLst/>
            <a:gdLst/>
            <a:ahLst/>
            <a:cxnLst/>
            <a:rect l="0" t="0" r="0" b="0"/>
            <a:pathLst>
              <a:path w="3806605" h="2052877">
                <a:moveTo>
                  <a:pt x="0" y="0"/>
                </a:moveTo>
                <a:lnTo>
                  <a:pt x="3806604" y="0"/>
                </a:lnTo>
                <a:lnTo>
                  <a:pt x="3806604" y="2052876"/>
                </a:lnTo>
                <a:lnTo>
                  <a:pt x="0" y="2052876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TextBox 2"/>
          <p:cNvSpPr txBox="1"/>
          <p:nvPr/>
        </p:nvSpPr>
        <p:spPr>
          <a:xfrm>
            <a:off x="508000" y="215900"/>
            <a:ext cx="278968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Repeat with other shapes.</a:t>
            </a:r>
          </a:p>
        </p:txBody>
      </p:sp>
    </p:spTree>
    <p:extLst>
      <p:ext uri="{BB962C8B-B14F-4D97-AF65-F5344CB8AC3E}">
        <p14:creationId xmlns:p14="http://schemas.microsoft.com/office/powerpoint/2010/main" val="1809517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3448225" y="2398108"/>
            <a:ext cx="3263552" cy="2823785"/>
          </a:xfrm>
          <a:custGeom>
            <a:avLst/>
            <a:gdLst/>
            <a:ahLst/>
            <a:cxnLst/>
            <a:rect l="0" t="0" r="0" b="0"/>
            <a:pathLst>
              <a:path w="3263552" h="2823785">
                <a:moveTo>
                  <a:pt x="2447664" y="0"/>
                </a:moveTo>
                <a:lnTo>
                  <a:pt x="3263551" y="1411893"/>
                </a:lnTo>
                <a:lnTo>
                  <a:pt x="2447664" y="2823784"/>
                </a:lnTo>
                <a:lnTo>
                  <a:pt x="815889" y="2823784"/>
                </a:lnTo>
                <a:lnTo>
                  <a:pt x="0" y="1411893"/>
                </a:lnTo>
                <a:lnTo>
                  <a:pt x="815889" y="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05480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11A8D36-E842-4370-8A95-CA9EB588506A}"/>
</file>

<file path=customXml/itemProps2.xml><?xml version="1.0" encoding="utf-8"?>
<ds:datastoreItem xmlns:ds="http://schemas.openxmlformats.org/officeDocument/2006/customXml" ds:itemID="{741E319F-7FAF-4E69-B701-264F9DE25A59}"/>
</file>

<file path=customXml/itemProps3.xml><?xml version="1.0" encoding="utf-8"?>
<ds:datastoreItem xmlns:ds="http://schemas.openxmlformats.org/officeDocument/2006/customXml" ds:itemID="{5A2BDD3A-E336-4073-9014-A8E798CBC01D}"/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573</Words>
  <Application>Microsoft Office PowerPoint</Application>
  <PresentationFormat>Custom</PresentationFormat>
  <Paragraphs>110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9" baseType="lpstr">
      <vt:lpstr>Century Gothic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SMART Developer</dc:creator>
  <cp:lastModifiedBy>philip.alma</cp:lastModifiedBy>
  <cp:revision>5</cp:revision>
  <dcterms:created xsi:type="dcterms:W3CDTF">2018-02-14T21:02:03Z</dcterms:created>
  <dcterms:modified xsi:type="dcterms:W3CDTF">2018-03-15T17:58:03Z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