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23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0160000" cy="7620000"/>
  <p:notesSz cx="6858000" cy="9144000"/>
  <p:embeddedFontLst>
    <p:embeddedFont>
      <p:font typeface="Century Gothic" panose="020B0502020202020204" pitchFamily="34" charset="0"/>
      <p:regular r:id="rId29"/>
      <p:bold r:id="rId30"/>
      <p:italic r:id="rId31"/>
      <p:boldItalic r:id="rId3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5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3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38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FE9-DE92-44ED-8F32-3F598D4896B0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E7C1F-F1D6-45F7-A3CD-5FF029C28A5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3990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FE9-DE92-44ED-8F32-3F598D4896B0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E7C1F-F1D6-45F7-A3CD-5FF029C28A5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42287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FE9-DE92-44ED-8F32-3F598D4896B0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E7C1F-F1D6-45F7-A3CD-5FF029C28A5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69852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FE9-DE92-44ED-8F32-3F598D4896B0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E7C1F-F1D6-45F7-A3CD-5FF029C28A5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0521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FE9-DE92-44ED-8F32-3F598D4896B0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E7C1F-F1D6-45F7-A3CD-5FF029C28A5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95542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FE9-DE92-44ED-8F32-3F598D4896B0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E7C1F-F1D6-45F7-A3CD-5FF029C28A5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93622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FE9-DE92-44ED-8F32-3F598D4896B0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E7C1F-F1D6-45F7-A3CD-5FF029C28A5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89975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FE9-DE92-44ED-8F32-3F598D4896B0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E7C1F-F1D6-45F7-A3CD-5FF029C28A5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76655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FE9-DE92-44ED-8F32-3F598D4896B0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E7C1F-F1D6-45F7-A3CD-5FF029C28A5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14242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FE9-DE92-44ED-8F32-3F598D4896B0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E7C1F-F1D6-45F7-A3CD-5FF029C28A5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44566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CFE9-DE92-44ED-8F32-3F598D4896B0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E7C1F-F1D6-45F7-A3CD-5FF029C28A5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43338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1CFE9-DE92-44ED-8F32-3F598D4896B0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E7C1F-F1D6-45F7-A3CD-5FF029C28A5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50035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71696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ON: required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Teacher's Guide 1.2 Unit 13 Number Sense pp. P-35–37</a:t>
            </a: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2017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NS1-85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Doubles within 20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7890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use the double of 5 to double other numbers. 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1.2 pp. 84–85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36083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5800" y="5105400"/>
            <a:ext cx="380083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___ is the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of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928620" y="2598420"/>
            <a:ext cx="5344160" cy="670560"/>
            <a:chOff x="2928620" y="2598420"/>
            <a:chExt cx="5344160" cy="670560"/>
          </a:xfrm>
        </p:grpSpPr>
        <p:sp>
          <p:nvSpPr>
            <p:cNvPr id="3" name="Oval 2"/>
            <p:cNvSpPr/>
            <p:nvPr/>
          </p:nvSpPr>
          <p:spPr>
            <a:xfrm>
              <a:off x="2928620" y="259842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Oval 3"/>
            <p:cNvSpPr/>
            <p:nvPr/>
          </p:nvSpPr>
          <p:spPr>
            <a:xfrm>
              <a:off x="5265420" y="259842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Oval 4"/>
            <p:cNvSpPr/>
            <p:nvPr/>
          </p:nvSpPr>
          <p:spPr>
            <a:xfrm>
              <a:off x="4097020" y="259842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Oval 5"/>
            <p:cNvSpPr/>
            <p:nvPr/>
          </p:nvSpPr>
          <p:spPr>
            <a:xfrm>
              <a:off x="7602220" y="259842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Oval 6"/>
            <p:cNvSpPr/>
            <p:nvPr/>
          </p:nvSpPr>
          <p:spPr>
            <a:xfrm>
              <a:off x="6433820" y="259842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841500" y="2590800"/>
            <a:ext cx="556285" cy="83099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4800" smtClean="0">
                <a:solidFill>
                  <a:srgbClr val="000000"/>
                </a:solidFill>
                <a:latin typeface="Century Gothic"/>
              </a:rPr>
              <a:t>5</a:t>
            </a:r>
            <a:endParaRPr lang="en-CA" sz="48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928620" y="3516630"/>
            <a:ext cx="5344160" cy="670560"/>
            <a:chOff x="2928620" y="2598420"/>
            <a:chExt cx="5344160" cy="670560"/>
          </a:xfrm>
        </p:grpSpPr>
        <p:sp>
          <p:nvSpPr>
            <p:cNvPr id="11" name="Oval 10"/>
            <p:cNvSpPr/>
            <p:nvPr/>
          </p:nvSpPr>
          <p:spPr>
            <a:xfrm>
              <a:off x="2928620" y="259842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Oval 11"/>
            <p:cNvSpPr/>
            <p:nvPr/>
          </p:nvSpPr>
          <p:spPr>
            <a:xfrm>
              <a:off x="5265420" y="259842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Oval 12"/>
            <p:cNvSpPr/>
            <p:nvPr/>
          </p:nvSpPr>
          <p:spPr>
            <a:xfrm>
              <a:off x="4097020" y="259842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Oval 13"/>
            <p:cNvSpPr/>
            <p:nvPr/>
          </p:nvSpPr>
          <p:spPr>
            <a:xfrm>
              <a:off x="7602220" y="259842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" name="Oval 14"/>
            <p:cNvSpPr/>
            <p:nvPr/>
          </p:nvSpPr>
          <p:spPr>
            <a:xfrm>
              <a:off x="6433820" y="259842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2276820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5800" y="5105400"/>
            <a:ext cx="380083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___ is the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of 6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44600" y="2590800"/>
            <a:ext cx="556285" cy="83099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4800" smtClean="0">
                <a:solidFill>
                  <a:srgbClr val="000000"/>
                </a:solidFill>
                <a:latin typeface="Century Gothic"/>
              </a:rPr>
              <a:t>6</a:t>
            </a:r>
            <a:endParaRPr lang="en-CA" sz="48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077720" y="2646553"/>
            <a:ext cx="6513577" cy="670560"/>
            <a:chOff x="2077720" y="2646553"/>
            <a:chExt cx="6513577" cy="670560"/>
          </a:xfrm>
        </p:grpSpPr>
        <p:grpSp>
          <p:nvGrpSpPr>
            <p:cNvPr id="8" name="Group 7"/>
            <p:cNvGrpSpPr/>
            <p:nvPr/>
          </p:nvGrpSpPr>
          <p:grpSpPr>
            <a:xfrm>
              <a:off x="2077720" y="2646553"/>
              <a:ext cx="3007360" cy="670560"/>
              <a:chOff x="2077720" y="2646553"/>
              <a:chExt cx="3007360" cy="670560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2077720" y="2646553"/>
                <a:ext cx="3007360" cy="670560"/>
                <a:chOff x="2077720" y="2646553"/>
                <a:chExt cx="3007360" cy="670560"/>
              </a:xfrm>
            </p:grpSpPr>
            <p:sp>
              <p:nvSpPr>
                <p:cNvPr id="4" name="Oval 3"/>
                <p:cNvSpPr/>
                <p:nvPr/>
              </p:nvSpPr>
              <p:spPr>
                <a:xfrm>
                  <a:off x="2077720" y="2646553"/>
                  <a:ext cx="670560" cy="670560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5" name="Oval 4"/>
                <p:cNvSpPr/>
                <p:nvPr/>
              </p:nvSpPr>
              <p:spPr>
                <a:xfrm>
                  <a:off x="4414520" y="2646553"/>
                  <a:ext cx="670560" cy="670560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sp>
            <p:nvSpPr>
              <p:cNvPr id="7" name="Oval 6"/>
              <p:cNvSpPr/>
              <p:nvPr/>
            </p:nvSpPr>
            <p:spPr>
              <a:xfrm>
                <a:off x="3246120" y="2646553"/>
                <a:ext cx="670560" cy="67056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5583936" y="2646553"/>
              <a:ext cx="3007361" cy="670560"/>
              <a:chOff x="5583936" y="2646553"/>
              <a:chExt cx="3007361" cy="670560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5583936" y="2646553"/>
                <a:ext cx="3007361" cy="670560"/>
                <a:chOff x="5583936" y="2646553"/>
                <a:chExt cx="3007361" cy="670560"/>
              </a:xfrm>
            </p:grpSpPr>
            <p:sp>
              <p:nvSpPr>
                <p:cNvPr id="9" name="Oval 8"/>
                <p:cNvSpPr/>
                <p:nvPr/>
              </p:nvSpPr>
              <p:spPr>
                <a:xfrm>
                  <a:off x="5583936" y="2646553"/>
                  <a:ext cx="670560" cy="670560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0" name="Oval 9"/>
                <p:cNvSpPr/>
                <p:nvPr/>
              </p:nvSpPr>
              <p:spPr>
                <a:xfrm>
                  <a:off x="7920736" y="2646553"/>
                  <a:ext cx="670561" cy="670560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sp>
            <p:nvSpPr>
              <p:cNvPr id="12" name="Oval 11"/>
              <p:cNvSpPr/>
              <p:nvPr/>
            </p:nvSpPr>
            <p:spPr>
              <a:xfrm>
                <a:off x="6752336" y="2646553"/>
                <a:ext cx="670561" cy="67056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2077720" y="3540696"/>
            <a:ext cx="6513577" cy="670560"/>
            <a:chOff x="2077720" y="2646553"/>
            <a:chExt cx="6513577" cy="670560"/>
          </a:xfrm>
        </p:grpSpPr>
        <p:grpSp>
          <p:nvGrpSpPr>
            <p:cNvPr id="16" name="Group 15"/>
            <p:cNvGrpSpPr/>
            <p:nvPr/>
          </p:nvGrpSpPr>
          <p:grpSpPr>
            <a:xfrm>
              <a:off x="2077720" y="2646553"/>
              <a:ext cx="3007360" cy="670560"/>
              <a:chOff x="2077720" y="2646553"/>
              <a:chExt cx="3007360" cy="670560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2077720" y="2646553"/>
                <a:ext cx="3007360" cy="670560"/>
                <a:chOff x="2077720" y="2646553"/>
                <a:chExt cx="3007360" cy="670560"/>
              </a:xfrm>
            </p:grpSpPr>
            <p:sp>
              <p:nvSpPr>
                <p:cNvPr id="24" name="Oval 23"/>
                <p:cNvSpPr/>
                <p:nvPr/>
              </p:nvSpPr>
              <p:spPr>
                <a:xfrm>
                  <a:off x="2077720" y="2646553"/>
                  <a:ext cx="670560" cy="670560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5" name="Oval 24"/>
                <p:cNvSpPr/>
                <p:nvPr/>
              </p:nvSpPr>
              <p:spPr>
                <a:xfrm>
                  <a:off x="4414520" y="2646553"/>
                  <a:ext cx="670560" cy="670560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sp>
            <p:nvSpPr>
              <p:cNvPr id="23" name="Oval 22"/>
              <p:cNvSpPr/>
              <p:nvPr/>
            </p:nvSpPr>
            <p:spPr>
              <a:xfrm>
                <a:off x="3246120" y="2646553"/>
                <a:ext cx="670560" cy="67056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5583936" y="2646553"/>
              <a:ext cx="3007361" cy="670560"/>
              <a:chOff x="5583936" y="2646553"/>
              <a:chExt cx="3007361" cy="670560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5583936" y="2646553"/>
                <a:ext cx="3007361" cy="670560"/>
                <a:chOff x="5583936" y="2646553"/>
                <a:chExt cx="3007361" cy="670560"/>
              </a:xfrm>
            </p:grpSpPr>
            <p:sp>
              <p:nvSpPr>
                <p:cNvPr id="20" name="Oval 19"/>
                <p:cNvSpPr/>
                <p:nvPr/>
              </p:nvSpPr>
              <p:spPr>
                <a:xfrm>
                  <a:off x="5583936" y="2646553"/>
                  <a:ext cx="670560" cy="670560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1" name="Oval 20"/>
                <p:cNvSpPr/>
                <p:nvPr/>
              </p:nvSpPr>
              <p:spPr>
                <a:xfrm>
                  <a:off x="7920736" y="2646553"/>
                  <a:ext cx="670561" cy="670560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sp>
            <p:nvSpPr>
              <p:cNvPr id="19" name="Oval 18"/>
              <p:cNvSpPr/>
              <p:nvPr/>
            </p:nvSpPr>
            <p:spPr>
              <a:xfrm>
                <a:off x="6752336" y="2646553"/>
                <a:ext cx="670561" cy="67056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4055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5800" y="5105400"/>
            <a:ext cx="380083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___ is the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of 7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63600" y="2590800"/>
            <a:ext cx="556285" cy="83099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4800" smtClean="0">
                <a:solidFill>
                  <a:srgbClr val="000000"/>
                </a:solidFill>
                <a:latin typeface="Century Gothic"/>
              </a:rPr>
              <a:t>7</a:t>
            </a:r>
            <a:endParaRPr lang="en-CA" sz="48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823720" y="2627503"/>
            <a:ext cx="7674610" cy="689610"/>
            <a:chOff x="1823720" y="2627503"/>
            <a:chExt cx="7674610" cy="689610"/>
          </a:xfrm>
        </p:grpSpPr>
        <p:grpSp>
          <p:nvGrpSpPr>
            <p:cNvPr id="14" name="Group 13"/>
            <p:cNvGrpSpPr/>
            <p:nvPr/>
          </p:nvGrpSpPr>
          <p:grpSpPr>
            <a:xfrm>
              <a:off x="1823720" y="2646553"/>
              <a:ext cx="6513577" cy="670560"/>
              <a:chOff x="1823720" y="2646553"/>
              <a:chExt cx="6513577" cy="670560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1823720" y="2646553"/>
                <a:ext cx="3007360" cy="670560"/>
                <a:chOff x="1823720" y="2646553"/>
                <a:chExt cx="3007360" cy="670560"/>
              </a:xfrm>
            </p:grpSpPr>
            <p:grpSp>
              <p:nvGrpSpPr>
                <p:cNvPr id="6" name="Group 5"/>
                <p:cNvGrpSpPr/>
                <p:nvPr/>
              </p:nvGrpSpPr>
              <p:grpSpPr>
                <a:xfrm>
                  <a:off x="1823720" y="2646553"/>
                  <a:ext cx="3007360" cy="670560"/>
                  <a:chOff x="1823720" y="2646553"/>
                  <a:chExt cx="3007360" cy="670560"/>
                </a:xfrm>
              </p:grpSpPr>
              <p:sp>
                <p:nvSpPr>
                  <p:cNvPr id="4" name="Oval 3"/>
                  <p:cNvSpPr/>
                  <p:nvPr/>
                </p:nvSpPr>
                <p:spPr>
                  <a:xfrm>
                    <a:off x="1823720" y="2646553"/>
                    <a:ext cx="670560" cy="670560"/>
                  </a:xfrm>
                  <a:prstGeom prst="ellipse">
                    <a:avLst/>
                  </a:prstGeom>
                  <a:solidFill>
                    <a:srgbClr val="32CD32"/>
                  </a:solidFill>
                  <a:ln w="38100" cap="flat" cmpd="sng" algn="ctr">
                    <a:solidFill>
                      <a:srgbClr val="32CD32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5" name="Oval 4"/>
                  <p:cNvSpPr/>
                  <p:nvPr/>
                </p:nvSpPr>
                <p:spPr>
                  <a:xfrm>
                    <a:off x="4160520" y="2646553"/>
                    <a:ext cx="670560" cy="670560"/>
                  </a:xfrm>
                  <a:prstGeom prst="ellipse">
                    <a:avLst/>
                  </a:prstGeom>
                  <a:solidFill>
                    <a:srgbClr val="32CD32"/>
                  </a:solidFill>
                  <a:ln w="38100" cap="flat" cmpd="sng" algn="ctr">
                    <a:solidFill>
                      <a:srgbClr val="32CD32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sp>
              <p:nvSpPr>
                <p:cNvPr id="7" name="Oval 6"/>
                <p:cNvSpPr/>
                <p:nvPr/>
              </p:nvSpPr>
              <p:spPr>
                <a:xfrm>
                  <a:off x="2992120" y="2646553"/>
                  <a:ext cx="670560" cy="670560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13" name="Group 12"/>
              <p:cNvGrpSpPr/>
              <p:nvPr/>
            </p:nvGrpSpPr>
            <p:grpSpPr>
              <a:xfrm>
                <a:off x="5329936" y="2646553"/>
                <a:ext cx="3007361" cy="670560"/>
                <a:chOff x="5329936" y="2646553"/>
                <a:chExt cx="3007361" cy="670560"/>
              </a:xfrm>
            </p:grpSpPr>
            <p:grpSp>
              <p:nvGrpSpPr>
                <p:cNvPr id="11" name="Group 10"/>
                <p:cNvGrpSpPr/>
                <p:nvPr/>
              </p:nvGrpSpPr>
              <p:grpSpPr>
                <a:xfrm>
                  <a:off x="5329936" y="2646553"/>
                  <a:ext cx="3007361" cy="670560"/>
                  <a:chOff x="5329936" y="2646553"/>
                  <a:chExt cx="3007361" cy="670560"/>
                </a:xfrm>
              </p:grpSpPr>
              <p:sp>
                <p:nvSpPr>
                  <p:cNvPr id="9" name="Oval 8"/>
                  <p:cNvSpPr/>
                  <p:nvPr/>
                </p:nvSpPr>
                <p:spPr>
                  <a:xfrm>
                    <a:off x="5329936" y="2646553"/>
                    <a:ext cx="670560" cy="670560"/>
                  </a:xfrm>
                  <a:prstGeom prst="ellipse">
                    <a:avLst/>
                  </a:prstGeom>
                  <a:solidFill>
                    <a:srgbClr val="32CD32"/>
                  </a:solidFill>
                  <a:ln w="38100" cap="flat" cmpd="sng" algn="ctr">
                    <a:solidFill>
                      <a:srgbClr val="32CD32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10" name="Oval 9"/>
                  <p:cNvSpPr/>
                  <p:nvPr/>
                </p:nvSpPr>
                <p:spPr>
                  <a:xfrm>
                    <a:off x="7666736" y="2646553"/>
                    <a:ext cx="670561" cy="670560"/>
                  </a:xfrm>
                  <a:prstGeom prst="ellipse">
                    <a:avLst/>
                  </a:prstGeom>
                  <a:solidFill>
                    <a:srgbClr val="32CD32"/>
                  </a:solidFill>
                  <a:ln w="38100" cap="flat" cmpd="sng" algn="ctr">
                    <a:solidFill>
                      <a:srgbClr val="32CD32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sp>
              <p:nvSpPr>
                <p:cNvPr id="12" name="Oval 11"/>
                <p:cNvSpPr/>
                <p:nvPr/>
              </p:nvSpPr>
              <p:spPr>
                <a:xfrm>
                  <a:off x="6498336" y="2646553"/>
                  <a:ext cx="670561" cy="670560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</p:grpSp>
        <p:sp>
          <p:nvSpPr>
            <p:cNvPr id="15" name="Oval 14"/>
            <p:cNvSpPr/>
            <p:nvPr/>
          </p:nvSpPr>
          <p:spPr>
            <a:xfrm>
              <a:off x="8827770" y="2627503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827911" y="3521646"/>
            <a:ext cx="7674610" cy="689610"/>
            <a:chOff x="1823720" y="2627503"/>
            <a:chExt cx="7674610" cy="689610"/>
          </a:xfrm>
        </p:grpSpPr>
        <p:grpSp>
          <p:nvGrpSpPr>
            <p:cNvPr id="18" name="Group 17"/>
            <p:cNvGrpSpPr/>
            <p:nvPr/>
          </p:nvGrpSpPr>
          <p:grpSpPr>
            <a:xfrm>
              <a:off x="1823720" y="2646553"/>
              <a:ext cx="6513577" cy="670560"/>
              <a:chOff x="1823720" y="2646553"/>
              <a:chExt cx="6513577" cy="670560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1823720" y="2646553"/>
                <a:ext cx="3007360" cy="670560"/>
                <a:chOff x="1823720" y="2646553"/>
                <a:chExt cx="3007360" cy="670560"/>
              </a:xfrm>
            </p:grpSpPr>
            <p:grpSp>
              <p:nvGrpSpPr>
                <p:cNvPr id="26" name="Group 25"/>
                <p:cNvGrpSpPr/>
                <p:nvPr/>
              </p:nvGrpSpPr>
              <p:grpSpPr>
                <a:xfrm>
                  <a:off x="1823720" y="2646553"/>
                  <a:ext cx="3007360" cy="670560"/>
                  <a:chOff x="1823720" y="2646553"/>
                  <a:chExt cx="3007360" cy="670560"/>
                </a:xfrm>
              </p:grpSpPr>
              <p:sp>
                <p:nvSpPr>
                  <p:cNvPr id="28" name="Oval 27"/>
                  <p:cNvSpPr/>
                  <p:nvPr/>
                </p:nvSpPr>
                <p:spPr>
                  <a:xfrm>
                    <a:off x="1823720" y="2646553"/>
                    <a:ext cx="670560" cy="670560"/>
                  </a:xfrm>
                  <a:prstGeom prst="ellipse">
                    <a:avLst/>
                  </a:prstGeom>
                  <a:solidFill>
                    <a:srgbClr val="32CD32"/>
                  </a:solidFill>
                  <a:ln w="38100" cap="flat" cmpd="sng" algn="ctr">
                    <a:solidFill>
                      <a:srgbClr val="32CD32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29" name="Oval 28"/>
                  <p:cNvSpPr/>
                  <p:nvPr/>
                </p:nvSpPr>
                <p:spPr>
                  <a:xfrm>
                    <a:off x="4160520" y="2646553"/>
                    <a:ext cx="670560" cy="670560"/>
                  </a:xfrm>
                  <a:prstGeom prst="ellipse">
                    <a:avLst/>
                  </a:prstGeom>
                  <a:solidFill>
                    <a:srgbClr val="32CD32"/>
                  </a:solidFill>
                  <a:ln w="38100" cap="flat" cmpd="sng" algn="ctr">
                    <a:solidFill>
                      <a:srgbClr val="32CD32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sp>
              <p:nvSpPr>
                <p:cNvPr id="27" name="Oval 26"/>
                <p:cNvSpPr/>
                <p:nvPr/>
              </p:nvSpPr>
              <p:spPr>
                <a:xfrm>
                  <a:off x="2992120" y="2646553"/>
                  <a:ext cx="670560" cy="670560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21" name="Group 20"/>
              <p:cNvGrpSpPr/>
              <p:nvPr/>
            </p:nvGrpSpPr>
            <p:grpSpPr>
              <a:xfrm>
                <a:off x="5329936" y="2646553"/>
                <a:ext cx="3007361" cy="670560"/>
                <a:chOff x="5329936" y="2646553"/>
                <a:chExt cx="3007361" cy="670560"/>
              </a:xfrm>
            </p:grpSpPr>
            <p:grpSp>
              <p:nvGrpSpPr>
                <p:cNvPr id="22" name="Group 21"/>
                <p:cNvGrpSpPr/>
                <p:nvPr/>
              </p:nvGrpSpPr>
              <p:grpSpPr>
                <a:xfrm>
                  <a:off x="5329936" y="2646553"/>
                  <a:ext cx="3007361" cy="670560"/>
                  <a:chOff x="5329936" y="2646553"/>
                  <a:chExt cx="3007361" cy="670560"/>
                </a:xfrm>
              </p:grpSpPr>
              <p:sp>
                <p:nvSpPr>
                  <p:cNvPr id="24" name="Oval 23"/>
                  <p:cNvSpPr/>
                  <p:nvPr/>
                </p:nvSpPr>
                <p:spPr>
                  <a:xfrm>
                    <a:off x="5329936" y="2646553"/>
                    <a:ext cx="670560" cy="670560"/>
                  </a:xfrm>
                  <a:prstGeom prst="ellipse">
                    <a:avLst/>
                  </a:prstGeom>
                  <a:solidFill>
                    <a:srgbClr val="32CD32"/>
                  </a:solidFill>
                  <a:ln w="38100" cap="flat" cmpd="sng" algn="ctr">
                    <a:solidFill>
                      <a:srgbClr val="32CD32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25" name="Oval 24"/>
                  <p:cNvSpPr/>
                  <p:nvPr/>
                </p:nvSpPr>
                <p:spPr>
                  <a:xfrm>
                    <a:off x="7666736" y="2646553"/>
                    <a:ext cx="670561" cy="670560"/>
                  </a:xfrm>
                  <a:prstGeom prst="ellipse">
                    <a:avLst/>
                  </a:prstGeom>
                  <a:solidFill>
                    <a:srgbClr val="32CD32"/>
                  </a:solidFill>
                  <a:ln w="38100" cap="flat" cmpd="sng" algn="ctr">
                    <a:solidFill>
                      <a:srgbClr val="32CD32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sp>
              <p:nvSpPr>
                <p:cNvPr id="23" name="Oval 22"/>
                <p:cNvSpPr/>
                <p:nvPr/>
              </p:nvSpPr>
              <p:spPr>
                <a:xfrm>
                  <a:off x="6498336" y="2646553"/>
                  <a:ext cx="670561" cy="670560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</p:grpSp>
        <p:sp>
          <p:nvSpPr>
            <p:cNvPr id="19" name="Oval 18"/>
            <p:cNvSpPr/>
            <p:nvPr/>
          </p:nvSpPr>
          <p:spPr>
            <a:xfrm>
              <a:off x="8827770" y="2627503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2636868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91630" y="4924529"/>
            <a:ext cx="380083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___ is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of 8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4603" y="2703286"/>
            <a:ext cx="556285" cy="83099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4800" smtClean="0">
                <a:solidFill>
                  <a:srgbClr val="000000"/>
                </a:solidFill>
                <a:latin typeface="Century Gothic"/>
              </a:rPr>
              <a:t>8</a:t>
            </a:r>
            <a:endParaRPr lang="en-CA" sz="48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562323" y="2699222"/>
            <a:ext cx="7774178" cy="588264"/>
            <a:chOff x="1582420" y="3221736"/>
            <a:chExt cx="7774178" cy="588264"/>
          </a:xfrm>
        </p:grpSpPr>
        <p:grpSp>
          <p:nvGrpSpPr>
            <p:cNvPr id="8" name="Group 7"/>
            <p:cNvGrpSpPr/>
            <p:nvPr/>
          </p:nvGrpSpPr>
          <p:grpSpPr>
            <a:xfrm>
              <a:off x="1582420" y="3221736"/>
              <a:ext cx="3663188" cy="588264"/>
              <a:chOff x="1582420" y="3221736"/>
              <a:chExt cx="3663188" cy="588264"/>
            </a:xfrm>
          </p:grpSpPr>
          <p:sp>
            <p:nvSpPr>
              <p:cNvPr id="4" name="Oval 3"/>
              <p:cNvSpPr/>
              <p:nvPr/>
            </p:nvSpPr>
            <p:spPr>
              <a:xfrm>
                <a:off x="1582420" y="3221736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" name="Oval 4"/>
              <p:cNvSpPr/>
              <p:nvPr/>
            </p:nvSpPr>
            <p:spPr>
              <a:xfrm>
                <a:off x="3632327" y="3221736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2607437" y="3221736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4657344" y="3221736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5693410" y="3221736"/>
              <a:ext cx="3663188" cy="588264"/>
              <a:chOff x="5693410" y="3221736"/>
              <a:chExt cx="3663188" cy="588264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5693410" y="3221736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7743444" y="3221736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6718427" y="3221736"/>
                <a:ext cx="588263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8768335" y="3221736"/>
                <a:ext cx="588263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1562323" y="3534282"/>
            <a:ext cx="7774178" cy="588264"/>
            <a:chOff x="1582420" y="3221736"/>
            <a:chExt cx="7774178" cy="588264"/>
          </a:xfrm>
        </p:grpSpPr>
        <p:grpSp>
          <p:nvGrpSpPr>
            <p:cNvPr id="16" name="Group 15"/>
            <p:cNvGrpSpPr/>
            <p:nvPr/>
          </p:nvGrpSpPr>
          <p:grpSpPr>
            <a:xfrm>
              <a:off x="1582420" y="3221736"/>
              <a:ext cx="3663188" cy="588264"/>
              <a:chOff x="1582420" y="3221736"/>
              <a:chExt cx="3663188" cy="588264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1582420" y="3221736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3632327" y="3221736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2607437" y="3221736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4657344" y="3221736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5693410" y="3221736"/>
              <a:ext cx="3663188" cy="588264"/>
              <a:chOff x="5693410" y="3221736"/>
              <a:chExt cx="3663188" cy="588264"/>
            </a:xfrm>
          </p:grpSpPr>
          <p:sp>
            <p:nvSpPr>
              <p:cNvPr id="18" name="Oval 17"/>
              <p:cNvSpPr/>
              <p:nvPr/>
            </p:nvSpPr>
            <p:spPr>
              <a:xfrm>
                <a:off x="5693410" y="3221736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7743444" y="3221736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6718427" y="3221736"/>
                <a:ext cx="588263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8768335" y="3221736"/>
                <a:ext cx="588263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74874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5800" y="4884337"/>
            <a:ext cx="380083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___ is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of 9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0765" y="2619689"/>
            <a:ext cx="556285" cy="83099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4800" smtClean="0">
                <a:solidFill>
                  <a:srgbClr val="000000"/>
                </a:solidFill>
                <a:latin typeface="Century Gothic"/>
              </a:rPr>
              <a:t>9</a:t>
            </a:r>
            <a:endParaRPr lang="en-CA" sz="48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377685" y="2710113"/>
            <a:ext cx="8131556" cy="557276"/>
            <a:chOff x="1468120" y="3252724"/>
            <a:chExt cx="8131556" cy="557276"/>
          </a:xfrm>
        </p:grpSpPr>
        <p:grpSp>
          <p:nvGrpSpPr>
            <p:cNvPr id="8" name="Group 7"/>
            <p:cNvGrpSpPr/>
            <p:nvPr/>
          </p:nvGrpSpPr>
          <p:grpSpPr>
            <a:xfrm>
              <a:off x="4286758" y="3252724"/>
              <a:ext cx="2499741" cy="557276"/>
              <a:chOff x="4286758" y="3252724"/>
              <a:chExt cx="2499741" cy="557276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4286758" y="3252724"/>
                <a:ext cx="2499741" cy="557276"/>
                <a:chOff x="4286758" y="3252724"/>
                <a:chExt cx="2499741" cy="557276"/>
              </a:xfrm>
            </p:grpSpPr>
            <p:sp>
              <p:nvSpPr>
                <p:cNvPr id="4" name="Oval 3"/>
                <p:cNvSpPr/>
                <p:nvPr/>
              </p:nvSpPr>
              <p:spPr>
                <a:xfrm>
                  <a:off x="4286758" y="3252724"/>
                  <a:ext cx="557276" cy="55727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5" name="Oval 4"/>
                <p:cNvSpPr/>
                <p:nvPr/>
              </p:nvSpPr>
              <p:spPr>
                <a:xfrm>
                  <a:off x="6229223" y="3252724"/>
                  <a:ext cx="557276" cy="55727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sp>
            <p:nvSpPr>
              <p:cNvPr id="7" name="Oval 6"/>
              <p:cNvSpPr/>
              <p:nvPr/>
            </p:nvSpPr>
            <p:spPr>
              <a:xfrm>
                <a:off x="5258054" y="3252724"/>
                <a:ext cx="557276" cy="557276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7099935" y="3252724"/>
              <a:ext cx="2499741" cy="557276"/>
              <a:chOff x="7099935" y="3252724"/>
              <a:chExt cx="2499741" cy="557276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7099935" y="3252724"/>
                <a:ext cx="2499741" cy="557276"/>
                <a:chOff x="7099935" y="3252724"/>
                <a:chExt cx="2499741" cy="557276"/>
              </a:xfrm>
            </p:grpSpPr>
            <p:sp>
              <p:nvSpPr>
                <p:cNvPr id="9" name="Oval 8"/>
                <p:cNvSpPr/>
                <p:nvPr/>
              </p:nvSpPr>
              <p:spPr>
                <a:xfrm>
                  <a:off x="7099935" y="3252724"/>
                  <a:ext cx="557276" cy="55727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0" name="Oval 9"/>
                <p:cNvSpPr/>
                <p:nvPr/>
              </p:nvSpPr>
              <p:spPr>
                <a:xfrm>
                  <a:off x="9042400" y="3252724"/>
                  <a:ext cx="557276" cy="55727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sp>
            <p:nvSpPr>
              <p:cNvPr id="12" name="Oval 11"/>
              <p:cNvSpPr/>
              <p:nvPr/>
            </p:nvSpPr>
            <p:spPr>
              <a:xfrm>
                <a:off x="8071104" y="3252724"/>
                <a:ext cx="557276" cy="557276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1468120" y="3252724"/>
              <a:ext cx="2499741" cy="557276"/>
              <a:chOff x="1468120" y="3252724"/>
              <a:chExt cx="2499741" cy="557276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1468120" y="3252724"/>
                <a:ext cx="2499741" cy="557276"/>
                <a:chOff x="1468120" y="3252724"/>
                <a:chExt cx="2499741" cy="557276"/>
              </a:xfrm>
            </p:grpSpPr>
            <p:sp>
              <p:nvSpPr>
                <p:cNvPr id="14" name="Oval 13"/>
                <p:cNvSpPr/>
                <p:nvPr/>
              </p:nvSpPr>
              <p:spPr>
                <a:xfrm>
                  <a:off x="1468120" y="3252724"/>
                  <a:ext cx="557276" cy="55727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5" name="Oval 14"/>
                <p:cNvSpPr/>
                <p:nvPr/>
              </p:nvSpPr>
              <p:spPr>
                <a:xfrm>
                  <a:off x="3410585" y="3252724"/>
                  <a:ext cx="557276" cy="55727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sp>
            <p:nvSpPr>
              <p:cNvPr id="17" name="Oval 16"/>
              <p:cNvSpPr/>
              <p:nvPr/>
            </p:nvSpPr>
            <p:spPr>
              <a:xfrm>
                <a:off x="2439416" y="3252724"/>
                <a:ext cx="557276" cy="557276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1377685" y="3541120"/>
            <a:ext cx="8131556" cy="557276"/>
            <a:chOff x="1468120" y="3252724"/>
            <a:chExt cx="8131556" cy="557276"/>
          </a:xfrm>
        </p:grpSpPr>
        <p:grpSp>
          <p:nvGrpSpPr>
            <p:cNvPr id="21" name="Group 20"/>
            <p:cNvGrpSpPr/>
            <p:nvPr/>
          </p:nvGrpSpPr>
          <p:grpSpPr>
            <a:xfrm>
              <a:off x="4286758" y="3252724"/>
              <a:ext cx="2499741" cy="557276"/>
              <a:chOff x="4286758" y="3252724"/>
              <a:chExt cx="2499741" cy="557276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4286758" y="3252724"/>
                <a:ext cx="2499741" cy="557276"/>
                <a:chOff x="4286758" y="3252724"/>
                <a:chExt cx="2499741" cy="557276"/>
              </a:xfrm>
            </p:grpSpPr>
            <p:sp>
              <p:nvSpPr>
                <p:cNvPr id="34" name="Oval 33"/>
                <p:cNvSpPr/>
                <p:nvPr/>
              </p:nvSpPr>
              <p:spPr>
                <a:xfrm>
                  <a:off x="4286758" y="3252724"/>
                  <a:ext cx="557276" cy="55727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5" name="Oval 34"/>
                <p:cNvSpPr/>
                <p:nvPr/>
              </p:nvSpPr>
              <p:spPr>
                <a:xfrm>
                  <a:off x="6229223" y="3252724"/>
                  <a:ext cx="557276" cy="55727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sp>
            <p:nvSpPr>
              <p:cNvPr id="33" name="Oval 32"/>
              <p:cNvSpPr/>
              <p:nvPr/>
            </p:nvSpPr>
            <p:spPr>
              <a:xfrm>
                <a:off x="5258054" y="3252724"/>
                <a:ext cx="557276" cy="557276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099935" y="3252724"/>
              <a:ext cx="2499741" cy="557276"/>
              <a:chOff x="7099935" y="3252724"/>
              <a:chExt cx="2499741" cy="557276"/>
            </a:xfrm>
          </p:grpSpPr>
          <p:grpSp>
            <p:nvGrpSpPr>
              <p:cNvPr id="28" name="Group 27"/>
              <p:cNvGrpSpPr/>
              <p:nvPr/>
            </p:nvGrpSpPr>
            <p:grpSpPr>
              <a:xfrm>
                <a:off x="7099935" y="3252724"/>
                <a:ext cx="2499741" cy="557276"/>
                <a:chOff x="7099935" y="3252724"/>
                <a:chExt cx="2499741" cy="557276"/>
              </a:xfrm>
            </p:grpSpPr>
            <p:sp>
              <p:nvSpPr>
                <p:cNvPr id="30" name="Oval 29"/>
                <p:cNvSpPr/>
                <p:nvPr/>
              </p:nvSpPr>
              <p:spPr>
                <a:xfrm>
                  <a:off x="7099935" y="3252724"/>
                  <a:ext cx="557276" cy="55727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1" name="Oval 30"/>
                <p:cNvSpPr/>
                <p:nvPr/>
              </p:nvSpPr>
              <p:spPr>
                <a:xfrm>
                  <a:off x="9042400" y="3252724"/>
                  <a:ext cx="557276" cy="55727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sp>
            <p:nvSpPr>
              <p:cNvPr id="29" name="Oval 28"/>
              <p:cNvSpPr/>
              <p:nvPr/>
            </p:nvSpPr>
            <p:spPr>
              <a:xfrm>
                <a:off x="8071104" y="3252724"/>
                <a:ext cx="557276" cy="557276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1468120" y="3252724"/>
              <a:ext cx="2499741" cy="557276"/>
              <a:chOff x="1468120" y="3252724"/>
              <a:chExt cx="2499741" cy="557276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1468120" y="3252724"/>
                <a:ext cx="2499741" cy="557276"/>
                <a:chOff x="1468120" y="3252724"/>
                <a:chExt cx="2499741" cy="557276"/>
              </a:xfrm>
            </p:grpSpPr>
            <p:sp>
              <p:nvSpPr>
                <p:cNvPr id="26" name="Oval 25"/>
                <p:cNvSpPr/>
                <p:nvPr/>
              </p:nvSpPr>
              <p:spPr>
                <a:xfrm>
                  <a:off x="1468120" y="3252724"/>
                  <a:ext cx="557276" cy="55727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3410585" y="3252724"/>
                  <a:ext cx="557276" cy="55727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sp>
            <p:nvSpPr>
              <p:cNvPr id="25" name="Oval 24"/>
              <p:cNvSpPr/>
              <p:nvPr/>
            </p:nvSpPr>
            <p:spPr>
              <a:xfrm>
                <a:off x="2439416" y="3252724"/>
                <a:ext cx="557276" cy="557276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84366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353058" y="2662475"/>
            <a:ext cx="8038084" cy="481330"/>
            <a:chOff x="1353058" y="2963926"/>
            <a:chExt cx="8038084" cy="481330"/>
          </a:xfrm>
        </p:grpSpPr>
        <p:grpSp>
          <p:nvGrpSpPr>
            <p:cNvPr id="7" name="Group 6"/>
            <p:cNvGrpSpPr/>
            <p:nvPr/>
          </p:nvGrpSpPr>
          <p:grpSpPr>
            <a:xfrm>
              <a:off x="1353058" y="2963926"/>
              <a:ext cx="3836035" cy="481330"/>
              <a:chOff x="1353058" y="2963926"/>
              <a:chExt cx="3836035" cy="481330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1353058" y="2963926"/>
                <a:ext cx="481330" cy="48133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" name="Oval 2"/>
              <p:cNvSpPr/>
              <p:nvPr/>
            </p:nvSpPr>
            <p:spPr>
              <a:xfrm>
                <a:off x="3030474" y="2963926"/>
                <a:ext cx="481330" cy="48133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" name="Oval 3"/>
              <p:cNvSpPr/>
              <p:nvPr/>
            </p:nvSpPr>
            <p:spPr>
              <a:xfrm>
                <a:off x="2191766" y="2963926"/>
                <a:ext cx="481330" cy="48133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" name="Oval 4"/>
              <p:cNvSpPr/>
              <p:nvPr/>
            </p:nvSpPr>
            <p:spPr>
              <a:xfrm>
                <a:off x="4707763" y="2963926"/>
                <a:ext cx="481330" cy="48133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3869055" y="2963926"/>
                <a:ext cx="481330" cy="48133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5555107" y="2963926"/>
              <a:ext cx="3836035" cy="481330"/>
              <a:chOff x="5555107" y="2963926"/>
              <a:chExt cx="3836035" cy="481330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5555107" y="2963926"/>
                <a:ext cx="481330" cy="48133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7232523" y="2963926"/>
                <a:ext cx="481330" cy="48133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6393815" y="2963926"/>
                <a:ext cx="481330" cy="48133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8909812" y="2963926"/>
                <a:ext cx="481330" cy="48133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8071103" y="2963926"/>
                <a:ext cx="481331" cy="48133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sp>
        <p:nvSpPr>
          <p:cNvPr id="15" name="TextBox 14"/>
          <p:cNvSpPr txBox="1"/>
          <p:nvPr/>
        </p:nvSpPr>
        <p:spPr>
          <a:xfrm>
            <a:off x="368300" y="2543349"/>
            <a:ext cx="1140587" cy="83099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4800" smtClean="0">
                <a:solidFill>
                  <a:srgbClr val="000000"/>
                </a:solidFill>
                <a:latin typeface="Century Gothic"/>
              </a:rPr>
              <a:t>10</a:t>
            </a:r>
            <a:endParaRPr lang="en-CA" sz="4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34614" y="4521898"/>
            <a:ext cx="399790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___ is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of 10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353058" y="3374345"/>
            <a:ext cx="8038084" cy="481330"/>
            <a:chOff x="1353058" y="2963926"/>
            <a:chExt cx="8038084" cy="481330"/>
          </a:xfrm>
        </p:grpSpPr>
        <p:grpSp>
          <p:nvGrpSpPr>
            <p:cNvPr id="18" name="Group 17"/>
            <p:cNvGrpSpPr/>
            <p:nvPr/>
          </p:nvGrpSpPr>
          <p:grpSpPr>
            <a:xfrm>
              <a:off x="1353058" y="2963926"/>
              <a:ext cx="3836035" cy="481330"/>
              <a:chOff x="1353058" y="2963926"/>
              <a:chExt cx="3836035" cy="481330"/>
            </a:xfrm>
          </p:grpSpPr>
          <p:sp>
            <p:nvSpPr>
              <p:cNvPr id="25" name="Oval 24"/>
              <p:cNvSpPr/>
              <p:nvPr/>
            </p:nvSpPr>
            <p:spPr>
              <a:xfrm>
                <a:off x="1353058" y="2963926"/>
                <a:ext cx="481330" cy="48133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3030474" y="2963926"/>
                <a:ext cx="481330" cy="48133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2191766" y="2963926"/>
                <a:ext cx="481330" cy="48133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4707763" y="2963926"/>
                <a:ext cx="481330" cy="48133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3869055" y="2963926"/>
                <a:ext cx="481330" cy="48133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5555107" y="2963926"/>
              <a:ext cx="3836035" cy="481330"/>
              <a:chOff x="5555107" y="2963926"/>
              <a:chExt cx="3836035" cy="481330"/>
            </a:xfrm>
          </p:grpSpPr>
          <p:sp>
            <p:nvSpPr>
              <p:cNvPr id="20" name="Oval 19"/>
              <p:cNvSpPr/>
              <p:nvPr/>
            </p:nvSpPr>
            <p:spPr>
              <a:xfrm>
                <a:off x="5555107" y="2963926"/>
                <a:ext cx="481330" cy="48133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7232523" y="2963926"/>
                <a:ext cx="481330" cy="48133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6393815" y="2963926"/>
                <a:ext cx="481330" cy="48133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8909812" y="2963926"/>
                <a:ext cx="481330" cy="48133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8071103" y="2963926"/>
                <a:ext cx="481331" cy="48133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66294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the number of circles. Write an addition sentence for your picture.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57200" y="2450211"/>
            <a:ext cx="2082419" cy="561848"/>
            <a:chOff x="457200" y="2450211"/>
            <a:chExt cx="2082419" cy="561848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25146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3719" y="2450211"/>
              <a:ext cx="1485900" cy="56184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8" name="Group 7"/>
          <p:cNvGrpSpPr/>
          <p:nvPr/>
        </p:nvGrpSpPr>
        <p:grpSpPr>
          <a:xfrm>
            <a:off x="5219700" y="2438400"/>
            <a:ext cx="2620137" cy="611759"/>
            <a:chOff x="5219700" y="2438400"/>
            <a:chExt cx="2620137" cy="611759"/>
          </a:xfrm>
        </p:grpSpPr>
        <p:pic>
          <p:nvPicPr>
            <p:cNvPr id="6" name="Picture 5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7197" y="2438400"/>
              <a:ext cx="2072640" cy="61175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7" name="TextBox 6"/>
            <p:cNvSpPr txBox="1"/>
            <p:nvPr/>
          </p:nvSpPr>
          <p:spPr>
            <a:xfrm>
              <a:off x="5219700" y="2514600"/>
              <a:ext cx="592328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700" smtClean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en-CA" sz="27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57200" y="4723257"/>
            <a:ext cx="4080764" cy="561848"/>
            <a:chOff x="457200" y="4723257"/>
            <a:chExt cx="4080764" cy="561848"/>
          </a:xfrm>
        </p:grpSpPr>
        <p:pic>
          <p:nvPicPr>
            <p:cNvPr id="9" name="Picture 8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800" y="4723257"/>
              <a:ext cx="3471164" cy="56184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0" name="TextBox 9"/>
            <p:cNvSpPr txBox="1"/>
            <p:nvPr/>
          </p:nvSpPr>
          <p:spPr>
            <a:xfrm>
              <a:off x="457200" y="4775200"/>
              <a:ext cx="57975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c)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8043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I want to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the number 8 a different way.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241044" y="1537335"/>
            <a:ext cx="7677912" cy="642493"/>
            <a:chOff x="1241044" y="1537335"/>
            <a:chExt cx="7677912" cy="642493"/>
          </a:xfrm>
        </p:grpSpPr>
        <p:grpSp>
          <p:nvGrpSpPr>
            <p:cNvPr id="7" name="Group 6"/>
            <p:cNvGrpSpPr/>
            <p:nvPr/>
          </p:nvGrpSpPr>
          <p:grpSpPr>
            <a:xfrm>
              <a:off x="1241044" y="1564386"/>
              <a:ext cx="3663188" cy="588264"/>
              <a:chOff x="1241044" y="1564386"/>
              <a:chExt cx="3663188" cy="588264"/>
            </a:xfrm>
          </p:grpSpPr>
          <p:sp>
            <p:nvSpPr>
              <p:cNvPr id="3" name="Oval 2"/>
              <p:cNvSpPr/>
              <p:nvPr/>
            </p:nvSpPr>
            <p:spPr>
              <a:xfrm>
                <a:off x="1241044" y="1564386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" name="Oval 3"/>
              <p:cNvSpPr/>
              <p:nvPr/>
            </p:nvSpPr>
            <p:spPr>
              <a:xfrm>
                <a:off x="3290951" y="1564386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" name="Oval 4"/>
              <p:cNvSpPr/>
              <p:nvPr/>
            </p:nvSpPr>
            <p:spPr>
              <a:xfrm>
                <a:off x="2266061" y="1564386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4315968" y="1564386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8" name="Oval 7"/>
            <p:cNvSpPr/>
            <p:nvPr/>
          </p:nvSpPr>
          <p:spPr>
            <a:xfrm>
              <a:off x="5316093" y="1553337"/>
              <a:ext cx="610362" cy="610362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Oval 8"/>
            <p:cNvSpPr/>
            <p:nvPr/>
          </p:nvSpPr>
          <p:spPr>
            <a:xfrm>
              <a:off x="6317742" y="1546987"/>
              <a:ext cx="632714" cy="6327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" name="Oval 9"/>
            <p:cNvSpPr/>
            <p:nvPr/>
          </p:nvSpPr>
          <p:spPr>
            <a:xfrm>
              <a:off x="8286242" y="1547114"/>
              <a:ext cx="632714" cy="6327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Oval 10"/>
            <p:cNvSpPr/>
            <p:nvPr/>
          </p:nvSpPr>
          <p:spPr>
            <a:xfrm>
              <a:off x="7295642" y="1537335"/>
              <a:ext cx="632714" cy="6327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181100" y="2451100"/>
            <a:ext cx="16344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8 = 5 + 3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241044" y="3528683"/>
            <a:ext cx="7677912" cy="642493"/>
            <a:chOff x="1241044" y="3810000"/>
            <a:chExt cx="7677912" cy="642493"/>
          </a:xfrm>
        </p:grpSpPr>
        <p:grpSp>
          <p:nvGrpSpPr>
            <p:cNvPr id="18" name="Group 17"/>
            <p:cNvGrpSpPr/>
            <p:nvPr/>
          </p:nvGrpSpPr>
          <p:grpSpPr>
            <a:xfrm>
              <a:off x="1241044" y="3837051"/>
              <a:ext cx="3663188" cy="588264"/>
              <a:chOff x="1241044" y="3837051"/>
              <a:chExt cx="3663188" cy="588264"/>
            </a:xfrm>
          </p:grpSpPr>
          <p:sp>
            <p:nvSpPr>
              <p:cNvPr id="14" name="Oval 13"/>
              <p:cNvSpPr/>
              <p:nvPr/>
            </p:nvSpPr>
            <p:spPr>
              <a:xfrm>
                <a:off x="1241044" y="3837051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3290951" y="3837051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2266061" y="3837051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4315968" y="3837051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19" name="Oval 18"/>
            <p:cNvSpPr/>
            <p:nvPr/>
          </p:nvSpPr>
          <p:spPr>
            <a:xfrm>
              <a:off x="5316093" y="3826002"/>
              <a:ext cx="610362" cy="610362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0" name="Oval 19"/>
            <p:cNvSpPr/>
            <p:nvPr/>
          </p:nvSpPr>
          <p:spPr>
            <a:xfrm>
              <a:off x="6317742" y="3819652"/>
              <a:ext cx="632714" cy="6327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1" name="Oval 20"/>
            <p:cNvSpPr/>
            <p:nvPr/>
          </p:nvSpPr>
          <p:spPr>
            <a:xfrm>
              <a:off x="8286242" y="3819779"/>
              <a:ext cx="632714" cy="6327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2" name="Oval 21"/>
            <p:cNvSpPr/>
            <p:nvPr/>
          </p:nvSpPr>
          <p:spPr>
            <a:xfrm>
              <a:off x="7295642" y="3810000"/>
              <a:ext cx="632714" cy="6327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181100" y="5334000"/>
            <a:ext cx="3462757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8 + 8 = 5 + 5 + 3 + 3</a:t>
            </a:r>
          </a:p>
          <a:p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95500" y="6007100"/>
            <a:ext cx="15359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= 10 + 6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095500" y="6680200"/>
            <a:ext cx="92651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= 16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0" y="317528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1453" y="5743957"/>
            <a:ext cx="1162050" cy="333375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0787" y="5745235"/>
            <a:ext cx="1162050" cy="333375"/>
          </a:xfrm>
          <a:prstGeom prst="rect">
            <a:avLst/>
          </a:prstGeom>
        </p:spPr>
      </p:pic>
      <p:grpSp>
        <p:nvGrpSpPr>
          <p:cNvPr id="37" name="Group 36"/>
          <p:cNvGrpSpPr/>
          <p:nvPr/>
        </p:nvGrpSpPr>
        <p:grpSpPr>
          <a:xfrm>
            <a:off x="1241044" y="4443668"/>
            <a:ext cx="7677912" cy="642493"/>
            <a:chOff x="1241044" y="3810000"/>
            <a:chExt cx="7677912" cy="642493"/>
          </a:xfrm>
        </p:grpSpPr>
        <p:grpSp>
          <p:nvGrpSpPr>
            <p:cNvPr id="38" name="Group 37"/>
            <p:cNvGrpSpPr/>
            <p:nvPr/>
          </p:nvGrpSpPr>
          <p:grpSpPr>
            <a:xfrm>
              <a:off x="1241044" y="3837051"/>
              <a:ext cx="3663188" cy="588264"/>
              <a:chOff x="1241044" y="3837051"/>
              <a:chExt cx="3663188" cy="588264"/>
            </a:xfrm>
          </p:grpSpPr>
          <p:sp>
            <p:nvSpPr>
              <p:cNvPr id="43" name="Oval 42"/>
              <p:cNvSpPr/>
              <p:nvPr/>
            </p:nvSpPr>
            <p:spPr>
              <a:xfrm>
                <a:off x="1241044" y="3837051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3290951" y="3837051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2266061" y="3837051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4315968" y="3837051"/>
                <a:ext cx="588264" cy="588264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39" name="Oval 38"/>
            <p:cNvSpPr/>
            <p:nvPr/>
          </p:nvSpPr>
          <p:spPr>
            <a:xfrm>
              <a:off x="5316093" y="3826002"/>
              <a:ext cx="610362" cy="610362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0" name="Oval 39"/>
            <p:cNvSpPr/>
            <p:nvPr/>
          </p:nvSpPr>
          <p:spPr>
            <a:xfrm>
              <a:off x="6317742" y="3819652"/>
              <a:ext cx="632714" cy="6327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1" name="Oval 40"/>
            <p:cNvSpPr/>
            <p:nvPr/>
          </p:nvSpPr>
          <p:spPr>
            <a:xfrm>
              <a:off x="8286242" y="3819779"/>
              <a:ext cx="632714" cy="6327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2" name="Oval 41"/>
            <p:cNvSpPr/>
            <p:nvPr/>
          </p:nvSpPr>
          <p:spPr>
            <a:xfrm>
              <a:off x="7295642" y="3810000"/>
              <a:ext cx="632714" cy="6327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1136047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84200"/>
            <a:ext cx="9437624" cy="107478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Why is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doubling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easier when you split the number into 5 plus another number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 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429500" y="190500"/>
            <a:ext cx="253878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808080"/>
                </a:solidFill>
                <a:latin typeface="Century Gothic"/>
              </a:rPr>
              <a:t>See p. P-36 for details.  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610100"/>
            <a:ext cx="16344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6 = 5 + 1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5562600"/>
            <a:ext cx="324746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6 + 6 = 10 + 2 = 12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908800"/>
            <a:ext cx="328122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808080"/>
                </a:solidFill>
                <a:latin typeface="Century Gothic"/>
              </a:rPr>
              <a:t>Repeat with several examples.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617220" y="1972691"/>
            <a:ext cx="8330945" cy="596392"/>
            <a:chOff x="617220" y="1972691"/>
            <a:chExt cx="8330945" cy="596392"/>
          </a:xfrm>
        </p:grpSpPr>
        <p:grpSp>
          <p:nvGrpSpPr>
            <p:cNvPr id="14" name="Group 13"/>
            <p:cNvGrpSpPr/>
            <p:nvPr/>
          </p:nvGrpSpPr>
          <p:grpSpPr>
            <a:xfrm>
              <a:off x="617220" y="1989074"/>
              <a:ext cx="2499741" cy="557276"/>
              <a:chOff x="617220" y="1989074"/>
              <a:chExt cx="2499741" cy="557276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617220" y="1989074"/>
                <a:ext cx="2499741" cy="557276"/>
                <a:chOff x="617220" y="1989074"/>
                <a:chExt cx="2499741" cy="557276"/>
              </a:xfrm>
            </p:grpSpPr>
            <p:sp>
              <p:nvSpPr>
                <p:cNvPr id="10" name="Oval 9"/>
                <p:cNvSpPr/>
                <p:nvPr/>
              </p:nvSpPr>
              <p:spPr>
                <a:xfrm>
                  <a:off x="617220" y="1989074"/>
                  <a:ext cx="557276" cy="55727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1" name="Oval 10"/>
                <p:cNvSpPr/>
                <p:nvPr/>
              </p:nvSpPr>
              <p:spPr>
                <a:xfrm>
                  <a:off x="2559685" y="1989074"/>
                  <a:ext cx="557276" cy="55727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sp>
            <p:nvSpPr>
              <p:cNvPr id="13" name="Oval 12"/>
              <p:cNvSpPr/>
              <p:nvPr/>
            </p:nvSpPr>
            <p:spPr>
              <a:xfrm>
                <a:off x="1588516" y="1989074"/>
                <a:ext cx="557276" cy="557276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3526790" y="1989074"/>
              <a:ext cx="1528318" cy="557276"/>
              <a:chOff x="3526790" y="1989074"/>
              <a:chExt cx="1528318" cy="557276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4497832" y="1989074"/>
                <a:ext cx="557276" cy="557276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3526790" y="1989074"/>
                <a:ext cx="557276" cy="557276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18" name="Oval 17"/>
            <p:cNvSpPr/>
            <p:nvPr/>
          </p:nvSpPr>
          <p:spPr>
            <a:xfrm>
              <a:off x="5384800" y="1972691"/>
              <a:ext cx="590042" cy="59004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" name="Oval 18"/>
            <p:cNvSpPr/>
            <p:nvPr/>
          </p:nvSpPr>
          <p:spPr>
            <a:xfrm>
              <a:off x="6375908" y="1979041"/>
              <a:ext cx="590042" cy="59004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0" name="Oval 19"/>
            <p:cNvSpPr/>
            <p:nvPr/>
          </p:nvSpPr>
          <p:spPr>
            <a:xfrm>
              <a:off x="7367016" y="1972691"/>
              <a:ext cx="590042" cy="59004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1" name="Oval 20"/>
            <p:cNvSpPr/>
            <p:nvPr/>
          </p:nvSpPr>
          <p:spPr>
            <a:xfrm>
              <a:off x="8358124" y="1979041"/>
              <a:ext cx="590041" cy="59004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10997" y="2717899"/>
            <a:ext cx="8330945" cy="596392"/>
            <a:chOff x="617220" y="1972691"/>
            <a:chExt cx="8330945" cy="596392"/>
          </a:xfrm>
        </p:grpSpPr>
        <p:grpSp>
          <p:nvGrpSpPr>
            <p:cNvPr id="24" name="Group 23"/>
            <p:cNvGrpSpPr/>
            <p:nvPr/>
          </p:nvGrpSpPr>
          <p:grpSpPr>
            <a:xfrm>
              <a:off x="617220" y="1989074"/>
              <a:ext cx="2499741" cy="557276"/>
              <a:chOff x="617220" y="1989074"/>
              <a:chExt cx="2499741" cy="557276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617220" y="1989074"/>
                <a:ext cx="2499741" cy="557276"/>
                <a:chOff x="617220" y="1989074"/>
                <a:chExt cx="2499741" cy="557276"/>
              </a:xfrm>
            </p:grpSpPr>
            <p:sp>
              <p:nvSpPr>
                <p:cNvPr id="34" name="Oval 33"/>
                <p:cNvSpPr/>
                <p:nvPr/>
              </p:nvSpPr>
              <p:spPr>
                <a:xfrm>
                  <a:off x="617220" y="1989074"/>
                  <a:ext cx="557276" cy="55727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5" name="Oval 34"/>
                <p:cNvSpPr/>
                <p:nvPr/>
              </p:nvSpPr>
              <p:spPr>
                <a:xfrm>
                  <a:off x="2559685" y="1989074"/>
                  <a:ext cx="557276" cy="55727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sp>
            <p:nvSpPr>
              <p:cNvPr id="33" name="Oval 32"/>
              <p:cNvSpPr/>
              <p:nvPr/>
            </p:nvSpPr>
            <p:spPr>
              <a:xfrm>
                <a:off x="1588516" y="1989074"/>
                <a:ext cx="557276" cy="557276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3526790" y="1989074"/>
              <a:ext cx="1528318" cy="557276"/>
              <a:chOff x="3526790" y="1989074"/>
              <a:chExt cx="1528318" cy="557276"/>
            </a:xfrm>
          </p:grpSpPr>
          <p:sp>
            <p:nvSpPr>
              <p:cNvPr id="30" name="Oval 29"/>
              <p:cNvSpPr/>
              <p:nvPr/>
            </p:nvSpPr>
            <p:spPr>
              <a:xfrm>
                <a:off x="4497832" y="1989074"/>
                <a:ext cx="557276" cy="557276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3526790" y="1989074"/>
                <a:ext cx="557276" cy="557276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26" name="Oval 25"/>
            <p:cNvSpPr/>
            <p:nvPr/>
          </p:nvSpPr>
          <p:spPr>
            <a:xfrm>
              <a:off x="5384800" y="1972691"/>
              <a:ext cx="590042" cy="59004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7" name="Oval 26"/>
            <p:cNvSpPr/>
            <p:nvPr/>
          </p:nvSpPr>
          <p:spPr>
            <a:xfrm>
              <a:off x="6375908" y="1979041"/>
              <a:ext cx="590042" cy="59004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8" name="Oval 27"/>
            <p:cNvSpPr/>
            <p:nvPr/>
          </p:nvSpPr>
          <p:spPr>
            <a:xfrm>
              <a:off x="7367016" y="1972691"/>
              <a:ext cx="590042" cy="59004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9" name="Oval 28"/>
            <p:cNvSpPr/>
            <p:nvPr/>
          </p:nvSpPr>
          <p:spPr>
            <a:xfrm>
              <a:off x="8358124" y="1979041"/>
              <a:ext cx="590041" cy="59004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cxnSp>
        <p:nvCxnSpPr>
          <p:cNvPr id="37" name="Straight Connector 36"/>
          <p:cNvCxnSpPr/>
          <p:nvPr/>
        </p:nvCxnSpPr>
        <p:spPr>
          <a:xfrm>
            <a:off x="0" y="397244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7050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the number using 5.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943100"/>
            <a:ext cx="69474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8 = 5 + ____, so 10 + ____ =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3365500"/>
            <a:ext cx="66680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de-DE" sz="2800" smtClean="0">
                <a:solidFill>
                  <a:srgbClr val="000000"/>
                </a:solidFill>
                <a:latin typeface="Century Gothic"/>
              </a:rPr>
              <a:t>b) 9 = 5 + ____, so 10 + ____ =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5308600"/>
            <a:ext cx="75590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13 = 5 + ____, so 10 + ____ =____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502236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1895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71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What does the word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mean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80460" y="165100"/>
            <a:ext cx="6339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808080"/>
                </a:solidFill>
                <a:latin typeface="Century Gothic"/>
              </a:rPr>
              <a:t>See p. P-35 for details. 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160520" y="2927350"/>
            <a:ext cx="1838960" cy="670560"/>
            <a:chOff x="4160520" y="2927350"/>
            <a:chExt cx="1838960" cy="670560"/>
          </a:xfrm>
        </p:grpSpPr>
        <p:sp>
          <p:nvSpPr>
            <p:cNvPr id="4" name="Oval 3"/>
            <p:cNvSpPr/>
            <p:nvPr/>
          </p:nvSpPr>
          <p:spPr>
            <a:xfrm>
              <a:off x="4160520" y="292735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Oval 4"/>
            <p:cNvSpPr/>
            <p:nvPr/>
          </p:nvSpPr>
          <p:spPr>
            <a:xfrm>
              <a:off x="5328920" y="292735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124200" y="4991100"/>
            <a:ext cx="399773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___ is the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of 2.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1574800"/>
            <a:ext cx="891674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means you have the </a:t>
            </a:r>
            <a:r>
              <a:rPr lang="en-CA" sz="2800" b="1" smtClean="0">
                <a:solidFill>
                  <a:srgbClr val="000000"/>
                </a:solidFill>
                <a:latin typeface="Century Gothic"/>
              </a:rPr>
              <a:t>same number again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5759" y="6731000"/>
            <a:ext cx="8798337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CA" sz="1600" dirty="0" smtClean="0">
                <a:solidFill>
                  <a:srgbClr val="808080"/>
                </a:solidFill>
                <a:latin typeface="Century Gothic"/>
              </a:rPr>
              <a:t>Repeat with other examples, using pictures or concrete objects. </a:t>
            </a:r>
            <a:endParaRPr lang="en-CA" sz="1600" dirty="0">
              <a:solidFill>
                <a:srgbClr val="808080"/>
              </a:solidFill>
              <a:latin typeface="Century Gothic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0" y="1313961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4160520" y="3870970"/>
            <a:ext cx="1838960" cy="670560"/>
            <a:chOff x="4160520" y="2927350"/>
            <a:chExt cx="1838960" cy="670560"/>
          </a:xfrm>
        </p:grpSpPr>
        <p:sp>
          <p:nvSpPr>
            <p:cNvPr id="16" name="Oval 15"/>
            <p:cNvSpPr/>
            <p:nvPr/>
          </p:nvSpPr>
          <p:spPr>
            <a:xfrm>
              <a:off x="4160520" y="292735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7" name="Oval 16"/>
            <p:cNvSpPr/>
            <p:nvPr/>
          </p:nvSpPr>
          <p:spPr>
            <a:xfrm>
              <a:off x="5328920" y="292735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1837239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Fill in the blanks.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616700"/>
            <a:ext cx="9654540" cy="7848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500" dirty="0" smtClean="0">
                <a:solidFill>
                  <a:srgbClr val="666666"/>
                </a:solidFill>
                <a:latin typeface="Century Gothic"/>
              </a:rPr>
              <a:t>Demonstrate doubling 13 using 10. Have students practise using 10 to double various numbers. </a:t>
            </a:r>
          </a:p>
          <a:p>
            <a:pPr>
              <a:lnSpc>
                <a:spcPct val="200000"/>
              </a:lnSpc>
            </a:pPr>
            <a:r>
              <a:rPr lang="en-CA" sz="1500" dirty="0" smtClean="0">
                <a:solidFill>
                  <a:srgbClr val="666666"/>
                </a:solidFill>
                <a:latin typeface="Century Gothic"/>
              </a:rPr>
              <a:t>See p. P-36 for details. </a:t>
            </a:r>
            <a:endParaRPr lang="en-CA" sz="15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1092200"/>
            <a:ext cx="236489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13 = 10 + 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2057400"/>
            <a:ext cx="236489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18 = 10 + 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3035300"/>
            <a:ext cx="236489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16 = 10 + 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663067" y="4716653"/>
            <a:ext cx="8833866" cy="439039"/>
            <a:chOff x="663067" y="4716653"/>
            <a:chExt cx="8833866" cy="439039"/>
          </a:xfrm>
        </p:grpSpPr>
        <p:grpSp>
          <p:nvGrpSpPr>
            <p:cNvPr id="19" name="Group 18"/>
            <p:cNvGrpSpPr/>
            <p:nvPr/>
          </p:nvGrpSpPr>
          <p:grpSpPr>
            <a:xfrm>
              <a:off x="663067" y="4722876"/>
              <a:ext cx="6803009" cy="407416"/>
              <a:chOff x="663067" y="4722876"/>
              <a:chExt cx="6803009" cy="407416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663067" y="4722876"/>
                <a:ext cx="3246628" cy="407416"/>
                <a:chOff x="663067" y="4722876"/>
                <a:chExt cx="3246628" cy="407416"/>
              </a:xfrm>
            </p:grpSpPr>
            <p:sp>
              <p:nvSpPr>
                <p:cNvPr id="7" name="Oval 6"/>
                <p:cNvSpPr/>
                <p:nvPr/>
              </p:nvSpPr>
              <p:spPr>
                <a:xfrm>
                  <a:off x="663067" y="4722876"/>
                  <a:ext cx="407416" cy="40741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8" name="Oval 7"/>
                <p:cNvSpPr/>
                <p:nvPr/>
              </p:nvSpPr>
              <p:spPr>
                <a:xfrm>
                  <a:off x="2082673" y="4722876"/>
                  <a:ext cx="407416" cy="40741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9" name="Oval 8"/>
                <p:cNvSpPr/>
                <p:nvPr/>
              </p:nvSpPr>
              <p:spPr>
                <a:xfrm>
                  <a:off x="1372870" y="4722876"/>
                  <a:ext cx="407416" cy="40741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0" name="Oval 9"/>
                <p:cNvSpPr/>
                <p:nvPr/>
              </p:nvSpPr>
              <p:spPr>
                <a:xfrm>
                  <a:off x="3502279" y="4722876"/>
                  <a:ext cx="407416" cy="40741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1" name="Oval 10"/>
                <p:cNvSpPr/>
                <p:nvPr/>
              </p:nvSpPr>
              <p:spPr>
                <a:xfrm>
                  <a:off x="2792476" y="4722876"/>
                  <a:ext cx="407416" cy="40741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18" name="Group 17"/>
              <p:cNvGrpSpPr/>
              <p:nvPr/>
            </p:nvGrpSpPr>
            <p:grpSpPr>
              <a:xfrm>
                <a:off x="4219448" y="4722876"/>
                <a:ext cx="3246628" cy="407416"/>
                <a:chOff x="4219448" y="4722876"/>
                <a:chExt cx="3246628" cy="407416"/>
              </a:xfrm>
            </p:grpSpPr>
            <p:sp>
              <p:nvSpPr>
                <p:cNvPr id="13" name="Oval 12"/>
                <p:cNvSpPr/>
                <p:nvPr/>
              </p:nvSpPr>
              <p:spPr>
                <a:xfrm>
                  <a:off x="4219448" y="4722876"/>
                  <a:ext cx="407416" cy="40741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4" name="Oval 13"/>
                <p:cNvSpPr/>
                <p:nvPr/>
              </p:nvSpPr>
              <p:spPr>
                <a:xfrm>
                  <a:off x="5639054" y="4722876"/>
                  <a:ext cx="407416" cy="40741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5" name="Oval 14"/>
                <p:cNvSpPr/>
                <p:nvPr/>
              </p:nvSpPr>
              <p:spPr>
                <a:xfrm>
                  <a:off x="4929251" y="4722876"/>
                  <a:ext cx="407416" cy="40741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6" name="Oval 15"/>
                <p:cNvSpPr/>
                <p:nvPr/>
              </p:nvSpPr>
              <p:spPr>
                <a:xfrm>
                  <a:off x="7058661" y="4722876"/>
                  <a:ext cx="407415" cy="40741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7" name="Oval 16"/>
                <p:cNvSpPr/>
                <p:nvPr/>
              </p:nvSpPr>
              <p:spPr>
                <a:xfrm>
                  <a:off x="6348730" y="4722876"/>
                  <a:ext cx="407416" cy="40741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</p:grpSp>
        <p:sp>
          <p:nvSpPr>
            <p:cNvPr id="20" name="Oval 19"/>
            <p:cNvSpPr/>
            <p:nvPr/>
          </p:nvSpPr>
          <p:spPr>
            <a:xfrm>
              <a:off x="7724521" y="4716653"/>
              <a:ext cx="419862" cy="41986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1" name="Oval 20"/>
            <p:cNvSpPr/>
            <p:nvPr/>
          </p:nvSpPr>
          <p:spPr>
            <a:xfrm>
              <a:off x="8400796" y="4723130"/>
              <a:ext cx="419862" cy="41986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2" name="Oval 21"/>
            <p:cNvSpPr/>
            <p:nvPr/>
          </p:nvSpPr>
          <p:spPr>
            <a:xfrm>
              <a:off x="9077071" y="4735830"/>
              <a:ext cx="419862" cy="41986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444500" y="3975100"/>
            <a:ext cx="296809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Let's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13.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663067" y="5337990"/>
            <a:ext cx="8833866" cy="439039"/>
            <a:chOff x="663067" y="4716653"/>
            <a:chExt cx="8833866" cy="439039"/>
          </a:xfrm>
        </p:grpSpPr>
        <p:grpSp>
          <p:nvGrpSpPr>
            <p:cNvPr id="29" name="Group 28"/>
            <p:cNvGrpSpPr/>
            <p:nvPr/>
          </p:nvGrpSpPr>
          <p:grpSpPr>
            <a:xfrm>
              <a:off x="663067" y="4722876"/>
              <a:ext cx="6803009" cy="407416"/>
              <a:chOff x="663067" y="4722876"/>
              <a:chExt cx="6803009" cy="407416"/>
            </a:xfrm>
          </p:grpSpPr>
          <p:grpSp>
            <p:nvGrpSpPr>
              <p:cNvPr id="33" name="Group 32"/>
              <p:cNvGrpSpPr/>
              <p:nvPr/>
            </p:nvGrpSpPr>
            <p:grpSpPr>
              <a:xfrm>
                <a:off x="663067" y="4722876"/>
                <a:ext cx="3246628" cy="407416"/>
                <a:chOff x="663067" y="4722876"/>
                <a:chExt cx="3246628" cy="407416"/>
              </a:xfrm>
            </p:grpSpPr>
            <p:sp>
              <p:nvSpPr>
                <p:cNvPr id="40" name="Oval 39"/>
                <p:cNvSpPr/>
                <p:nvPr/>
              </p:nvSpPr>
              <p:spPr>
                <a:xfrm>
                  <a:off x="663067" y="4722876"/>
                  <a:ext cx="407416" cy="40741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2082673" y="4722876"/>
                  <a:ext cx="407416" cy="40741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2" name="Oval 41"/>
                <p:cNvSpPr/>
                <p:nvPr/>
              </p:nvSpPr>
              <p:spPr>
                <a:xfrm>
                  <a:off x="1372870" y="4722876"/>
                  <a:ext cx="407416" cy="40741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3" name="Oval 42"/>
                <p:cNvSpPr/>
                <p:nvPr/>
              </p:nvSpPr>
              <p:spPr>
                <a:xfrm>
                  <a:off x="3502279" y="4722876"/>
                  <a:ext cx="407416" cy="40741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4" name="Oval 43"/>
                <p:cNvSpPr/>
                <p:nvPr/>
              </p:nvSpPr>
              <p:spPr>
                <a:xfrm>
                  <a:off x="2792476" y="4722876"/>
                  <a:ext cx="407416" cy="40741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34" name="Group 33"/>
              <p:cNvGrpSpPr/>
              <p:nvPr/>
            </p:nvGrpSpPr>
            <p:grpSpPr>
              <a:xfrm>
                <a:off x="4219448" y="4722876"/>
                <a:ext cx="3246628" cy="407416"/>
                <a:chOff x="4219448" y="4722876"/>
                <a:chExt cx="3246628" cy="407416"/>
              </a:xfrm>
            </p:grpSpPr>
            <p:sp>
              <p:nvSpPr>
                <p:cNvPr id="35" name="Oval 34"/>
                <p:cNvSpPr/>
                <p:nvPr/>
              </p:nvSpPr>
              <p:spPr>
                <a:xfrm>
                  <a:off x="4219448" y="4722876"/>
                  <a:ext cx="407416" cy="40741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6" name="Oval 35"/>
                <p:cNvSpPr/>
                <p:nvPr/>
              </p:nvSpPr>
              <p:spPr>
                <a:xfrm>
                  <a:off x="5639054" y="4722876"/>
                  <a:ext cx="407416" cy="40741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7" name="Oval 36"/>
                <p:cNvSpPr/>
                <p:nvPr/>
              </p:nvSpPr>
              <p:spPr>
                <a:xfrm>
                  <a:off x="4929251" y="4722876"/>
                  <a:ext cx="407416" cy="40741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8" name="Oval 37"/>
                <p:cNvSpPr/>
                <p:nvPr/>
              </p:nvSpPr>
              <p:spPr>
                <a:xfrm>
                  <a:off x="7058661" y="4722876"/>
                  <a:ext cx="407415" cy="40741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9" name="Oval 38"/>
                <p:cNvSpPr/>
                <p:nvPr/>
              </p:nvSpPr>
              <p:spPr>
                <a:xfrm>
                  <a:off x="6348730" y="4722876"/>
                  <a:ext cx="407416" cy="407416"/>
                </a:xfrm>
                <a:prstGeom prst="ellipse">
                  <a:avLst/>
                </a:prstGeom>
                <a:solidFill>
                  <a:srgbClr val="32CD32"/>
                </a:solidFill>
                <a:ln w="38100" cap="flat" cmpd="sng" algn="ctr">
                  <a:solidFill>
                    <a:srgbClr val="32CD3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</p:grpSp>
        <p:sp>
          <p:nvSpPr>
            <p:cNvPr id="30" name="Oval 29"/>
            <p:cNvSpPr/>
            <p:nvPr/>
          </p:nvSpPr>
          <p:spPr>
            <a:xfrm>
              <a:off x="7724521" y="4716653"/>
              <a:ext cx="419862" cy="41986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1" name="Oval 30"/>
            <p:cNvSpPr/>
            <p:nvPr/>
          </p:nvSpPr>
          <p:spPr>
            <a:xfrm>
              <a:off x="8400796" y="4723130"/>
              <a:ext cx="419862" cy="41986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2" name="Oval 31"/>
            <p:cNvSpPr/>
            <p:nvPr/>
          </p:nvSpPr>
          <p:spPr>
            <a:xfrm>
              <a:off x="9077071" y="4735830"/>
              <a:ext cx="419862" cy="41986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cxnSp>
        <p:nvCxnSpPr>
          <p:cNvPr id="46" name="Straight Connector 45"/>
          <p:cNvCxnSpPr/>
          <p:nvPr/>
        </p:nvCxnSpPr>
        <p:spPr>
          <a:xfrm>
            <a:off x="-35560" y="385089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4628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the number using 10.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943100"/>
            <a:ext cx="68839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11 = 10 + ____, so 20 + ____ =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3365500"/>
            <a:ext cx="683272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de-DE" sz="2800" smtClean="0">
                <a:solidFill>
                  <a:srgbClr val="000000"/>
                </a:solidFill>
                <a:latin typeface="Century Gothic"/>
              </a:rPr>
              <a:t>b) 14 = 10 + ____, so 20 + ____ =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95787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How many dots all together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</a:p>
          <a:p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616700"/>
            <a:ext cx="9654540" cy="7121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500" dirty="0" smtClean="0">
                <a:solidFill>
                  <a:srgbClr val="666666"/>
                </a:solidFill>
                <a:latin typeface="Century Gothic"/>
              </a:rPr>
              <a:t>You will need dot cards on p. P-3. </a:t>
            </a:r>
          </a:p>
          <a:p>
            <a:pPr>
              <a:lnSpc>
                <a:spcPct val="200000"/>
              </a:lnSpc>
            </a:pPr>
            <a:r>
              <a:rPr lang="en-CA" sz="1500" dirty="0" smtClean="0">
                <a:solidFill>
                  <a:srgbClr val="666666"/>
                </a:solidFill>
                <a:latin typeface="Century Gothic"/>
              </a:rPr>
              <a:t>See p. P-37 for details. </a:t>
            </a:r>
            <a:endParaRPr lang="en-CA" sz="15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81597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Let's look at the addition cards. </a:t>
            </a:r>
          </a:p>
          <a:p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616700"/>
            <a:ext cx="9654540" cy="7121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500" dirty="0" smtClean="0">
                <a:solidFill>
                  <a:srgbClr val="666666"/>
                </a:solidFill>
                <a:latin typeface="Century Gothic"/>
              </a:rPr>
              <a:t>You will need addition cards on p. P-3. </a:t>
            </a:r>
          </a:p>
          <a:p>
            <a:pPr>
              <a:lnSpc>
                <a:spcPct val="200000"/>
              </a:lnSpc>
            </a:pPr>
            <a:r>
              <a:rPr lang="en-CA" sz="1500" dirty="0" smtClean="0">
                <a:solidFill>
                  <a:srgbClr val="666666"/>
                </a:solidFill>
                <a:latin typeface="Century Gothic"/>
              </a:rPr>
              <a:t>See p. P-37 for details. </a:t>
            </a:r>
            <a:endParaRPr lang="en-CA" sz="15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23000" y="203200"/>
            <a:ext cx="3780663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59223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Extensions: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1. Complete "Big Cubes and Small Cubes."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9654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Distribute BLM Big Cubes and Small Cubes (p. P-54) and connecting cubes.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18838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8616462" cy="165109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2.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numbers in different ways, including by subtraction.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Check that you get the same answer.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57200" y="2832100"/>
            <a:ext cx="9298940" cy="1126334"/>
            <a:chOff x="457200" y="2832100"/>
            <a:chExt cx="9298940" cy="1126334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2832100"/>
              <a:ext cx="1996440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700" smtClean="0">
                  <a:solidFill>
                    <a:srgbClr val="000000"/>
                  </a:solidFill>
                  <a:latin typeface="Century Gothic"/>
                </a:rPr>
                <a:t>Examples:</a:t>
              </a:r>
              <a:endParaRPr lang="en-CA" sz="27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501900" y="2832100"/>
              <a:ext cx="7254240" cy="112633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de-DE" sz="2700" dirty="0" smtClean="0">
                  <a:solidFill>
                    <a:srgbClr val="000000"/>
                  </a:solidFill>
                  <a:latin typeface="Century Gothic"/>
                </a:rPr>
                <a:t>7 = 5 + 2, so 7 </a:t>
              </a:r>
              <a:r>
                <a:rPr lang="de-DE" sz="2700" dirty="0" smtClean="0">
                  <a:solidFill>
                    <a:srgbClr val="0000FF"/>
                  </a:solidFill>
                  <a:latin typeface="Century Gothic"/>
                </a:rPr>
                <a:t>doubled</a:t>
              </a:r>
              <a:r>
                <a:rPr lang="de-DE" sz="2700" dirty="0" smtClean="0">
                  <a:solidFill>
                    <a:srgbClr val="000000"/>
                  </a:solidFill>
                  <a:latin typeface="Century Gothic"/>
                </a:rPr>
                <a:t> is 10 + 4 = 14.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de-DE" sz="2700" dirty="0" smtClean="0">
                  <a:solidFill>
                    <a:srgbClr val="000000"/>
                  </a:solidFill>
                  <a:latin typeface="Century Gothic"/>
                </a:rPr>
                <a:t>7 = 10 – 3, so 7 </a:t>
              </a:r>
              <a:r>
                <a:rPr lang="de-DE" sz="2700" dirty="0" smtClean="0">
                  <a:solidFill>
                    <a:srgbClr val="0000FF"/>
                  </a:solidFill>
                  <a:latin typeface="Century Gothic"/>
                </a:rPr>
                <a:t>doubled</a:t>
              </a:r>
              <a:r>
                <a:rPr lang="en-CA" sz="2700" dirty="0" smtClean="0">
                  <a:solidFill>
                    <a:srgbClr val="000000"/>
                  </a:solidFill>
                  <a:latin typeface="Century Gothic"/>
                </a:rPr>
                <a:t> is also 20 – 6 = 14.</a:t>
              </a:r>
              <a:endParaRPr lang="en-CA" sz="27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330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028444" cy="165282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3. Make the number using tens and ones blocks, then make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the number.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What is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514600"/>
            <a:ext cx="108521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30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11600" y="2514600"/>
            <a:ext cx="108483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20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78700" y="2514600"/>
            <a:ext cx="107238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40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4457700"/>
            <a:ext cx="108585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21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11600" y="4457700"/>
            <a:ext cx="107340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e) 34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78700" y="4457700"/>
            <a:ext cx="95389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f) 42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7690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1.2 pp. 84–85</a:t>
            </a:r>
          </a:p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New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05324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80460" y="165100"/>
            <a:ext cx="6339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808080"/>
                </a:solidFill>
                <a:latin typeface="Century Gothic"/>
              </a:rPr>
              <a:t>See p. P-35 for details. 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81134" y="3989606"/>
            <a:ext cx="399773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___ is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of 3.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576320" y="1911350"/>
            <a:ext cx="3007360" cy="670560"/>
            <a:chOff x="3576320" y="1911350"/>
            <a:chExt cx="3007360" cy="670560"/>
          </a:xfrm>
        </p:grpSpPr>
        <p:grpSp>
          <p:nvGrpSpPr>
            <p:cNvPr id="6" name="Group 5"/>
            <p:cNvGrpSpPr/>
            <p:nvPr/>
          </p:nvGrpSpPr>
          <p:grpSpPr>
            <a:xfrm>
              <a:off x="3576320" y="1911350"/>
              <a:ext cx="3007360" cy="670560"/>
              <a:chOff x="3576320" y="1911350"/>
              <a:chExt cx="3007360" cy="670560"/>
            </a:xfrm>
          </p:grpSpPr>
          <p:sp>
            <p:nvSpPr>
              <p:cNvPr id="4" name="Oval 3"/>
              <p:cNvSpPr/>
              <p:nvPr/>
            </p:nvSpPr>
            <p:spPr>
              <a:xfrm>
                <a:off x="3576320" y="1911350"/>
                <a:ext cx="670560" cy="67056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" name="Oval 4"/>
              <p:cNvSpPr/>
              <p:nvPr/>
            </p:nvSpPr>
            <p:spPr>
              <a:xfrm>
                <a:off x="5913120" y="1911350"/>
                <a:ext cx="670560" cy="67056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7" name="Oval 6"/>
            <p:cNvSpPr/>
            <p:nvPr/>
          </p:nvSpPr>
          <p:spPr>
            <a:xfrm>
              <a:off x="4744720" y="191135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576320" y="2767134"/>
            <a:ext cx="3007360" cy="670560"/>
            <a:chOff x="3576320" y="1911350"/>
            <a:chExt cx="3007360" cy="670560"/>
          </a:xfrm>
        </p:grpSpPr>
        <p:grpSp>
          <p:nvGrpSpPr>
            <p:cNvPr id="10" name="Group 9"/>
            <p:cNvGrpSpPr/>
            <p:nvPr/>
          </p:nvGrpSpPr>
          <p:grpSpPr>
            <a:xfrm>
              <a:off x="3576320" y="1911350"/>
              <a:ext cx="3007360" cy="670560"/>
              <a:chOff x="3576320" y="1911350"/>
              <a:chExt cx="3007360" cy="670560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3576320" y="1911350"/>
                <a:ext cx="670560" cy="67056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5913120" y="1911350"/>
                <a:ext cx="670560" cy="67056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11" name="Oval 10"/>
            <p:cNvSpPr/>
            <p:nvPr/>
          </p:nvSpPr>
          <p:spPr>
            <a:xfrm>
              <a:off x="4744720" y="191135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3083361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6997700"/>
            <a:ext cx="6339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808080"/>
                </a:solidFill>
                <a:latin typeface="Century Gothic"/>
              </a:rPr>
              <a:t>Distribute counters to students.  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5300" y="495300"/>
            <a:ext cx="3298342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of 3 is: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3 + 3 = 6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5300" y="3213100"/>
            <a:ext cx="967613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Find the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of 4, 2, 5, 1 and 0.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56630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Write a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doubles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number sentence for the picture.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69900" y="2000250"/>
            <a:ext cx="3724529" cy="1152779"/>
            <a:chOff x="469900" y="2000250"/>
            <a:chExt cx="3724529" cy="1152779"/>
          </a:xfrm>
        </p:grpSpPr>
        <p:sp>
          <p:nvSpPr>
            <p:cNvPr id="3" name="TextBox 2"/>
            <p:cNvSpPr txBox="1"/>
            <p:nvPr/>
          </p:nvSpPr>
          <p:spPr>
            <a:xfrm>
              <a:off x="469900" y="20066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1400" y="2000250"/>
              <a:ext cx="3153029" cy="115277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8" name="Group 7"/>
          <p:cNvGrpSpPr/>
          <p:nvPr/>
        </p:nvGrpSpPr>
        <p:grpSpPr>
          <a:xfrm>
            <a:off x="5334000" y="1977644"/>
            <a:ext cx="3197987" cy="1162685"/>
            <a:chOff x="5334000" y="1977644"/>
            <a:chExt cx="3197987" cy="1162685"/>
          </a:xfrm>
        </p:grpSpPr>
        <p:pic>
          <p:nvPicPr>
            <p:cNvPr id="6" name="Picture 5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1088" y="1977644"/>
              <a:ext cx="2620899" cy="116268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7" name="TextBox 6"/>
            <p:cNvSpPr txBox="1"/>
            <p:nvPr/>
          </p:nvSpPr>
          <p:spPr>
            <a:xfrm>
              <a:off x="5334000" y="2032000"/>
              <a:ext cx="592328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700" smtClean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en-CA" sz="27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57200" y="4572000"/>
            <a:ext cx="2232533" cy="1163193"/>
            <a:chOff x="457200" y="4572000"/>
            <a:chExt cx="2232533" cy="1163193"/>
          </a:xfrm>
        </p:grpSpPr>
        <p:pic>
          <p:nvPicPr>
            <p:cNvPr id="9" name="Picture 8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3785" y="4602099"/>
              <a:ext cx="1615948" cy="113309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0" name="TextBox 9"/>
            <p:cNvSpPr txBox="1"/>
            <p:nvPr/>
          </p:nvSpPr>
          <p:spPr>
            <a:xfrm>
              <a:off x="457200" y="4572000"/>
              <a:ext cx="57975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c)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1713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Find the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5760" y="6883400"/>
            <a:ext cx="236999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808080"/>
                </a:solidFill>
                <a:latin typeface="Century Gothic"/>
              </a:rPr>
              <a:t>See p. P-31 for details.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576320" y="2241550"/>
            <a:ext cx="3007360" cy="670560"/>
            <a:chOff x="3576320" y="2241550"/>
            <a:chExt cx="3007360" cy="670560"/>
          </a:xfrm>
        </p:grpSpPr>
        <p:grpSp>
          <p:nvGrpSpPr>
            <p:cNvPr id="6" name="Group 5"/>
            <p:cNvGrpSpPr/>
            <p:nvPr/>
          </p:nvGrpSpPr>
          <p:grpSpPr>
            <a:xfrm>
              <a:off x="3576320" y="2241550"/>
              <a:ext cx="3007360" cy="670560"/>
              <a:chOff x="3576320" y="2241550"/>
              <a:chExt cx="3007360" cy="670560"/>
            </a:xfrm>
          </p:grpSpPr>
          <p:sp>
            <p:nvSpPr>
              <p:cNvPr id="4" name="Oval 3"/>
              <p:cNvSpPr/>
              <p:nvPr/>
            </p:nvSpPr>
            <p:spPr>
              <a:xfrm>
                <a:off x="3576320" y="2241550"/>
                <a:ext cx="670560" cy="67056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" name="Oval 4"/>
              <p:cNvSpPr/>
              <p:nvPr/>
            </p:nvSpPr>
            <p:spPr>
              <a:xfrm>
                <a:off x="5913120" y="2241550"/>
                <a:ext cx="670560" cy="67056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7" name="Oval 6"/>
            <p:cNvSpPr/>
            <p:nvPr/>
          </p:nvSpPr>
          <p:spPr>
            <a:xfrm>
              <a:off x="4744720" y="224155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3124200" y="4343400"/>
            <a:ext cx="399773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___ is the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of 3.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03500" y="2184400"/>
            <a:ext cx="556285" cy="83099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4800" smtClean="0">
                <a:solidFill>
                  <a:srgbClr val="000000"/>
                </a:solidFill>
                <a:latin typeface="Century Gothic"/>
              </a:rPr>
              <a:t>3</a:t>
            </a:r>
            <a:endParaRPr lang="en-CA" sz="48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576320" y="2241550"/>
            <a:ext cx="3007360" cy="670560"/>
            <a:chOff x="3576320" y="2241550"/>
            <a:chExt cx="3007360" cy="670560"/>
          </a:xfrm>
        </p:grpSpPr>
        <p:grpSp>
          <p:nvGrpSpPr>
            <p:cNvPr id="13" name="Group 12"/>
            <p:cNvGrpSpPr/>
            <p:nvPr/>
          </p:nvGrpSpPr>
          <p:grpSpPr>
            <a:xfrm>
              <a:off x="3576320" y="2241550"/>
              <a:ext cx="3007360" cy="670560"/>
              <a:chOff x="3576320" y="2241550"/>
              <a:chExt cx="3007360" cy="670560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3576320" y="2241550"/>
                <a:ext cx="670560" cy="67056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5913120" y="2241550"/>
                <a:ext cx="670560" cy="67056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14" name="Oval 13"/>
            <p:cNvSpPr/>
            <p:nvPr/>
          </p:nvSpPr>
          <p:spPr>
            <a:xfrm>
              <a:off x="4744720" y="224155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576320" y="3127480"/>
            <a:ext cx="3007360" cy="670560"/>
            <a:chOff x="3576320" y="2241550"/>
            <a:chExt cx="3007360" cy="670560"/>
          </a:xfrm>
        </p:grpSpPr>
        <p:grpSp>
          <p:nvGrpSpPr>
            <p:cNvPr id="17" name="Group 16"/>
            <p:cNvGrpSpPr/>
            <p:nvPr/>
          </p:nvGrpSpPr>
          <p:grpSpPr>
            <a:xfrm>
              <a:off x="3576320" y="2241550"/>
              <a:ext cx="3007360" cy="670560"/>
              <a:chOff x="3576320" y="2241550"/>
              <a:chExt cx="3007360" cy="670560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3576320" y="2241550"/>
                <a:ext cx="670560" cy="67056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5913120" y="2241550"/>
                <a:ext cx="670560" cy="670560"/>
              </a:xfrm>
              <a:prstGeom prst="ellipse">
                <a:avLst/>
              </a:prstGeom>
              <a:solidFill>
                <a:srgbClr val="32CD32"/>
              </a:solidFill>
              <a:ln w="38100" cap="flat" cmpd="sng" algn="ctr">
                <a:solidFill>
                  <a:srgbClr val="32CD32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18" name="Oval 17"/>
            <p:cNvSpPr/>
            <p:nvPr/>
          </p:nvSpPr>
          <p:spPr>
            <a:xfrm>
              <a:off x="4744720" y="224155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3921612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5800" y="5105400"/>
            <a:ext cx="380083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___ is the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of 1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Oval 2"/>
          <p:cNvSpPr/>
          <p:nvPr/>
        </p:nvSpPr>
        <p:spPr>
          <a:xfrm>
            <a:off x="4630420" y="2598420"/>
            <a:ext cx="670560" cy="670560"/>
          </a:xfrm>
          <a:prstGeom prst="ellipse">
            <a:avLst/>
          </a:prstGeom>
          <a:solidFill>
            <a:srgbClr val="32CD32"/>
          </a:solidFill>
          <a:ln w="38100" cap="flat" cmpd="sng" algn="ctr">
            <a:solidFill>
              <a:srgbClr val="32CD3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3644900" y="2565400"/>
            <a:ext cx="556285" cy="83099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4800" smtClean="0">
                <a:solidFill>
                  <a:srgbClr val="000000"/>
                </a:solidFill>
                <a:latin typeface="Century Gothic"/>
              </a:rPr>
              <a:t>1</a:t>
            </a:r>
            <a:endParaRPr lang="en-CA" sz="4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Oval 4"/>
          <p:cNvSpPr/>
          <p:nvPr/>
        </p:nvSpPr>
        <p:spPr>
          <a:xfrm>
            <a:off x="4630420" y="3516630"/>
            <a:ext cx="670560" cy="670560"/>
          </a:xfrm>
          <a:prstGeom prst="ellipse">
            <a:avLst/>
          </a:prstGeom>
          <a:solidFill>
            <a:srgbClr val="32CD32"/>
          </a:solidFill>
          <a:ln w="38100" cap="flat" cmpd="sng" algn="ctr">
            <a:solidFill>
              <a:srgbClr val="32CD3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48417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5800" y="5105400"/>
            <a:ext cx="380083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___ is the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of 2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08300" y="2590800"/>
            <a:ext cx="556285" cy="83099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4800" smtClean="0">
                <a:solidFill>
                  <a:srgbClr val="000000"/>
                </a:solidFill>
                <a:latin typeface="Century Gothic"/>
              </a:rPr>
              <a:t>2</a:t>
            </a:r>
            <a:endParaRPr lang="en-CA" sz="48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033520" y="2592070"/>
            <a:ext cx="1838960" cy="670560"/>
            <a:chOff x="4033520" y="2592070"/>
            <a:chExt cx="1838960" cy="670560"/>
          </a:xfrm>
        </p:grpSpPr>
        <p:sp>
          <p:nvSpPr>
            <p:cNvPr id="4" name="Oval 3"/>
            <p:cNvSpPr/>
            <p:nvPr/>
          </p:nvSpPr>
          <p:spPr>
            <a:xfrm>
              <a:off x="5201920" y="259207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Oval 4"/>
            <p:cNvSpPr/>
            <p:nvPr/>
          </p:nvSpPr>
          <p:spPr>
            <a:xfrm>
              <a:off x="4033520" y="259207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033520" y="3513455"/>
            <a:ext cx="1838960" cy="670560"/>
            <a:chOff x="4033520" y="2592070"/>
            <a:chExt cx="1838960" cy="670560"/>
          </a:xfrm>
        </p:grpSpPr>
        <p:sp>
          <p:nvSpPr>
            <p:cNvPr id="8" name="Oval 7"/>
            <p:cNvSpPr/>
            <p:nvPr/>
          </p:nvSpPr>
          <p:spPr>
            <a:xfrm>
              <a:off x="5201920" y="259207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Oval 8"/>
            <p:cNvSpPr/>
            <p:nvPr/>
          </p:nvSpPr>
          <p:spPr>
            <a:xfrm>
              <a:off x="4033520" y="259207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2938355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5800" y="5105400"/>
            <a:ext cx="380083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___ is the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of 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500120" y="2598420"/>
            <a:ext cx="4175760" cy="670560"/>
            <a:chOff x="3500120" y="2598420"/>
            <a:chExt cx="4175760" cy="670560"/>
          </a:xfrm>
        </p:grpSpPr>
        <p:sp>
          <p:nvSpPr>
            <p:cNvPr id="3" name="Oval 2"/>
            <p:cNvSpPr/>
            <p:nvPr/>
          </p:nvSpPr>
          <p:spPr>
            <a:xfrm>
              <a:off x="3500120" y="259842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Oval 3"/>
            <p:cNvSpPr/>
            <p:nvPr/>
          </p:nvSpPr>
          <p:spPr>
            <a:xfrm>
              <a:off x="5836920" y="259842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Oval 4"/>
            <p:cNvSpPr/>
            <p:nvPr/>
          </p:nvSpPr>
          <p:spPr>
            <a:xfrm>
              <a:off x="4668520" y="259842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Oval 5"/>
            <p:cNvSpPr/>
            <p:nvPr/>
          </p:nvSpPr>
          <p:spPr>
            <a:xfrm>
              <a:off x="7005320" y="259842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2413000" y="2590800"/>
            <a:ext cx="556285" cy="83099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4800" smtClean="0">
                <a:solidFill>
                  <a:srgbClr val="000000"/>
                </a:solidFill>
                <a:latin typeface="Century Gothic"/>
              </a:rPr>
              <a:t>4</a:t>
            </a:r>
            <a:endParaRPr lang="en-CA" sz="48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500120" y="3516630"/>
            <a:ext cx="4175760" cy="670560"/>
            <a:chOff x="3500120" y="2598420"/>
            <a:chExt cx="4175760" cy="670560"/>
          </a:xfrm>
        </p:grpSpPr>
        <p:sp>
          <p:nvSpPr>
            <p:cNvPr id="10" name="Oval 9"/>
            <p:cNvSpPr/>
            <p:nvPr/>
          </p:nvSpPr>
          <p:spPr>
            <a:xfrm>
              <a:off x="3500120" y="259842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Oval 10"/>
            <p:cNvSpPr/>
            <p:nvPr/>
          </p:nvSpPr>
          <p:spPr>
            <a:xfrm>
              <a:off x="5836920" y="259842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Oval 11"/>
            <p:cNvSpPr/>
            <p:nvPr/>
          </p:nvSpPr>
          <p:spPr>
            <a:xfrm>
              <a:off x="4668520" y="259842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Oval 12"/>
            <p:cNvSpPr/>
            <p:nvPr/>
          </p:nvSpPr>
          <p:spPr>
            <a:xfrm>
              <a:off x="7005320" y="2598420"/>
              <a:ext cx="670560" cy="670560"/>
            </a:xfrm>
            <a:prstGeom prst="ellipse">
              <a:avLst/>
            </a:prstGeom>
            <a:solidFill>
              <a:srgbClr val="32CD32"/>
            </a:solidFill>
            <a:ln w="38100" cap="flat" cmpd="sng" algn="ctr">
              <a:solidFill>
                <a:srgbClr val="32CD32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1271721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5C2F0E7-E07E-42FB-A2EC-B0B1254B047A}"/>
</file>

<file path=customXml/itemProps2.xml><?xml version="1.0" encoding="utf-8"?>
<ds:datastoreItem xmlns:ds="http://schemas.openxmlformats.org/officeDocument/2006/customXml" ds:itemID="{BFAC5623-D9AD-417B-BFD6-42723B9E5A78}"/>
</file>

<file path=customXml/itemProps3.xml><?xml version="1.0" encoding="utf-8"?>
<ds:datastoreItem xmlns:ds="http://schemas.openxmlformats.org/officeDocument/2006/customXml" ds:itemID="{42C64A3E-2E6A-4421-A5B5-8E5C2A9FA950}"/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634</Words>
  <Application>Microsoft Office PowerPoint</Application>
  <PresentationFormat>Custom</PresentationFormat>
  <Paragraphs>104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philip.alma</cp:lastModifiedBy>
  <cp:revision>6</cp:revision>
  <dcterms:created xsi:type="dcterms:W3CDTF">2018-02-14T21:44:34Z</dcterms:created>
  <dcterms:modified xsi:type="dcterms:W3CDTF">2018-03-15T19:28:17Z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