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s/slide14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revisionInfo.xml" ContentType="application/vnd.ms-powerpoint.revisioninfo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0160000" cy="7620000"/>
  <p:notesSz cx="6858000" cy="9144000"/>
  <p:embeddedFontLst>
    <p:embeddedFont>
      <p:font typeface="Century Gothic" panose="020B0502020202020204" pitchFamily="34" charset="0"/>
      <p:regular r:id="rId16"/>
      <p:bold r:id="rId17"/>
      <p:italic r:id="rId18"/>
      <p:boldItalic r:id="rId1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157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26" Type="http://schemas.openxmlformats.org/officeDocument/2006/relationships/customXml" Target="../customXml/item2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5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Relationship Id="rId27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33F96-05B1-4259-81B0-803B985F4729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8D5E3-3414-44C1-BFB1-A9FB7823DD3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869048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33F96-05B1-4259-81B0-803B985F4729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8D5E3-3414-44C1-BFB1-A9FB7823DD3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571175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33F96-05B1-4259-81B0-803B985F4729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8D5E3-3414-44C1-BFB1-A9FB7823DD3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60762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33F96-05B1-4259-81B0-803B985F4729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8D5E3-3414-44C1-BFB1-A9FB7823DD3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55207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33F96-05B1-4259-81B0-803B985F4729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8D5E3-3414-44C1-BFB1-A9FB7823DD3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875149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33F96-05B1-4259-81B0-803B985F4729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8D5E3-3414-44C1-BFB1-A9FB7823DD3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992060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33F96-05B1-4259-81B0-803B985F4729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8D5E3-3414-44C1-BFB1-A9FB7823DD3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41796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33F96-05B1-4259-81B0-803B985F4729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8D5E3-3414-44C1-BFB1-A9FB7823DD3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914323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33F96-05B1-4259-81B0-803B985F4729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8D5E3-3414-44C1-BFB1-A9FB7823DD3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204636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33F96-05B1-4259-81B0-803B985F4729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8D5E3-3414-44C1-BFB1-A9FB7823DD3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608171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33F96-05B1-4259-81B0-803B985F4729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8D5E3-3414-44C1-BFB1-A9FB7823DD3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00276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B33F96-05B1-4259-81B0-803B985F4729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38D5E3-3414-44C1-BFB1-A9FB7823DD3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575971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52065"/>
            <a:ext cx="4550029" cy="7841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1600" dirty="0">
                <a:solidFill>
                  <a:srgbClr val="000000"/>
                </a:solidFill>
                <a:latin typeface="Century Gothic"/>
              </a:rPr>
              <a:t>AB: required		BC: required</a:t>
            </a:r>
          </a:p>
          <a:p>
            <a:pPr>
              <a:lnSpc>
                <a:spcPct val="150000"/>
              </a:lnSpc>
            </a:pPr>
            <a:r>
              <a:rPr lang="en-CA" sz="1600" dirty="0">
                <a:solidFill>
                  <a:srgbClr val="000000"/>
                </a:solidFill>
                <a:latin typeface="Century Gothic"/>
              </a:rPr>
              <a:t>MB: required		ON: optional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40660" y="736600"/>
            <a:ext cx="7228840" cy="75341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>
                <a:solidFill>
                  <a:srgbClr val="666666"/>
                </a:solidFill>
                <a:latin typeface="Century Gothic"/>
              </a:rPr>
              <a:t>Teacher's Guide 1.1 Unit 6 Geometry p. G-29–31</a:t>
            </a:r>
          </a:p>
          <a:p>
            <a:pPr algn="r">
              <a:lnSpc>
                <a:spcPct val="200000"/>
              </a:lnSpc>
            </a:pPr>
            <a:r>
              <a:rPr lang="en-CA" sz="1600" dirty="0">
                <a:solidFill>
                  <a:srgbClr val="666666"/>
                </a:solidFill>
                <a:latin typeface="Century Gothic"/>
              </a:rPr>
              <a:t>New Canadian Edition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000000"/>
                </a:solidFill>
                <a:latin typeface="Century Gothic"/>
              </a:rPr>
              <a:t>JUMP Math™    Copyright © 2017 JUMP Math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666666"/>
                </a:solidFill>
                <a:latin typeface="Century Gothic"/>
              </a:rPr>
              <a:t>G1-8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30008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3000">
                <a:solidFill>
                  <a:srgbClr val="000000"/>
                </a:solidFill>
                <a:latin typeface="Century Gothic"/>
              </a:rPr>
              <a:t>Sorting Rules—Many Groups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006840" cy="78906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>
                <a:solidFill>
                  <a:srgbClr val="000000"/>
                </a:solidFill>
                <a:latin typeface="Century Gothic"/>
              </a:rPr>
              <a:t>Students will: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>
                <a:solidFill>
                  <a:srgbClr val="000000"/>
                </a:solidFill>
                <a:latin typeface="Century Gothic"/>
              </a:rPr>
              <a:t>•  describe and deduce how different groups were sorted.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084060" y="69977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000000"/>
                </a:solidFill>
                <a:latin typeface="Century Gothic"/>
              </a:rPr>
              <a:t>AP Book 1.1 pp. 153–154</a:t>
            </a:r>
          </a:p>
        </p:txBody>
      </p:sp>
    </p:spTree>
    <p:extLst>
      <p:ext uri="{BB962C8B-B14F-4D97-AF65-F5344CB8AC3E}">
        <p14:creationId xmlns:p14="http://schemas.microsoft.com/office/powerpoint/2010/main" val="2790816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3240" y="850900"/>
            <a:ext cx="9654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What do these students have in common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2600" y="6565900"/>
            <a:ext cx="8790940" cy="75341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>
                <a:solidFill>
                  <a:srgbClr val="666666"/>
                </a:solidFill>
                <a:latin typeface="Century Gothic"/>
              </a:rPr>
              <a:t>The student who guesses correctly selects the next group. </a:t>
            </a:r>
          </a:p>
          <a:p>
            <a:pPr>
              <a:lnSpc>
                <a:spcPct val="200000"/>
              </a:lnSpc>
            </a:pPr>
            <a:r>
              <a:rPr lang="en-CA" sz="1600" dirty="0">
                <a:solidFill>
                  <a:srgbClr val="666666"/>
                </a:solidFill>
                <a:latin typeface="Century Gothic"/>
              </a:rPr>
              <a:t>Then continue with two groups. See p. G-30 for details.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128260" y="215900"/>
            <a:ext cx="486664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500">
                <a:solidFill>
                  <a:srgbClr val="666666"/>
                </a:solidFill>
                <a:latin typeface="Century Gothic"/>
              </a:rPr>
              <a:t>Select students based on a particular attribute.</a:t>
            </a:r>
          </a:p>
        </p:txBody>
      </p:sp>
    </p:spTree>
    <p:extLst>
      <p:ext uri="{BB962C8B-B14F-4D97-AF65-F5344CB8AC3E}">
        <p14:creationId xmlns:p14="http://schemas.microsoft.com/office/powerpoint/2010/main" val="3622344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9654540" cy="126188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Pick a word to describe each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 group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of words.</a:t>
            </a:r>
          </a:p>
          <a:p>
            <a:endParaRPr lang="en-CA" sz="2800" dirty="0">
              <a:solidFill>
                <a:srgbClr val="000000"/>
              </a:solidFill>
              <a:latin typeface="Century Gothic"/>
            </a:endParaRPr>
          </a:p>
          <a:p>
            <a:r>
              <a:rPr lang="en-CA" sz="2000" dirty="0">
                <a:solidFill>
                  <a:srgbClr val="0000FF"/>
                </a:solidFill>
                <a:latin typeface="Century Gothic"/>
              </a:rPr>
              <a:t>Hint:</a:t>
            </a:r>
            <a:r>
              <a:rPr lang="en-CA" sz="2000" dirty="0">
                <a:solidFill>
                  <a:srgbClr val="000000"/>
                </a:solidFill>
                <a:latin typeface="Century Gothic"/>
              </a:rPr>
              <a:t> How do you think the groups were sorted</a:t>
            </a:r>
            <a:r>
              <a:rPr lang="en-CA" sz="20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24180" y="2057400"/>
            <a:ext cx="345287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2800">
                <a:solidFill>
                  <a:srgbClr val="000000"/>
                </a:solidFill>
                <a:latin typeface="Century Gothic"/>
              </a:rPr>
              <a:t>a) </a:t>
            </a:r>
            <a:r>
              <a:rPr lang="en-CA" sz="2800">
                <a:solidFill>
                  <a:srgbClr val="FF0000"/>
                </a:solidFill>
                <a:latin typeface="Century Gothic"/>
              </a:rPr>
              <a:t>red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,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blue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, </a:t>
            </a:r>
            <a:r>
              <a:rPr lang="en-CA" sz="2800">
                <a:solidFill>
                  <a:srgbClr val="3CB371"/>
                </a:solidFill>
                <a:latin typeface="Century Gothic"/>
              </a:rPr>
              <a:t>green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194300" y="2057400"/>
            <a:ext cx="286702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b) large, small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900" y="4584700"/>
            <a:ext cx="6860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c) dots, stripes, plain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194300" y="4584700"/>
            <a:ext cx="6987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d) square, circle, triangle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69900" y="6946900"/>
            <a:ext cx="6103976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See p. G-30 for details.</a:t>
            </a:r>
          </a:p>
        </p:txBody>
      </p:sp>
    </p:spTree>
    <p:extLst>
      <p:ext uri="{BB962C8B-B14F-4D97-AF65-F5344CB8AC3E}">
        <p14:creationId xmlns:p14="http://schemas.microsoft.com/office/powerpoint/2010/main" val="2999731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5422900" y="2073148"/>
            <a:ext cx="4142232" cy="1504950"/>
            <a:chOff x="5422900" y="2073148"/>
            <a:chExt cx="4142232" cy="1504950"/>
          </a:xfrm>
        </p:grpSpPr>
        <p:sp>
          <p:nvSpPr>
            <p:cNvPr id="2" name="TextBox 1"/>
            <p:cNvSpPr txBox="1"/>
            <p:nvPr/>
          </p:nvSpPr>
          <p:spPr>
            <a:xfrm>
              <a:off x="5422900" y="2082800"/>
              <a:ext cx="7899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b)</a:t>
              </a:r>
            </a:p>
          </p:txBody>
        </p:sp>
        <p:pic>
          <p:nvPicPr>
            <p:cNvPr id="3" name="Picture 2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75350" y="2073148"/>
              <a:ext cx="3589782" cy="150495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sp>
        <p:nvSpPr>
          <p:cNvPr id="5" name="TextBox 4"/>
          <p:cNvSpPr txBox="1"/>
          <p:nvPr/>
        </p:nvSpPr>
        <p:spPr>
          <a:xfrm>
            <a:off x="457200" y="444500"/>
            <a:ext cx="9908540" cy="11616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What were these objects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sorted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by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457200" y="2073148"/>
            <a:ext cx="4053078" cy="1498854"/>
            <a:chOff x="457200" y="2073148"/>
            <a:chExt cx="4053078" cy="1498854"/>
          </a:xfrm>
        </p:grpSpPr>
        <p:sp>
          <p:nvSpPr>
            <p:cNvPr id="6" name="TextBox 5"/>
            <p:cNvSpPr txBox="1"/>
            <p:nvPr/>
          </p:nvSpPr>
          <p:spPr>
            <a:xfrm>
              <a:off x="457200" y="2133600"/>
              <a:ext cx="592607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a)</a:t>
              </a:r>
            </a:p>
          </p:txBody>
        </p:sp>
        <p:pic>
          <p:nvPicPr>
            <p:cNvPr id="7" name="Picture 6"/>
            <p:cNvPicPr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8700" y="2073148"/>
              <a:ext cx="3481578" cy="1498854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11" name="Group 10"/>
          <p:cNvGrpSpPr/>
          <p:nvPr/>
        </p:nvGrpSpPr>
        <p:grpSpPr>
          <a:xfrm>
            <a:off x="457200" y="4673600"/>
            <a:ext cx="4162298" cy="1478534"/>
            <a:chOff x="457200" y="4673600"/>
            <a:chExt cx="4162298" cy="1478534"/>
          </a:xfrm>
        </p:grpSpPr>
        <p:sp>
          <p:nvSpPr>
            <p:cNvPr id="9" name="TextBox 8"/>
            <p:cNvSpPr txBox="1"/>
            <p:nvPr/>
          </p:nvSpPr>
          <p:spPr>
            <a:xfrm>
              <a:off x="457200" y="4673600"/>
              <a:ext cx="57978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c)</a:t>
              </a:r>
            </a:p>
          </p:txBody>
        </p:sp>
        <p:pic>
          <p:nvPicPr>
            <p:cNvPr id="10" name="Picture 9"/>
            <p:cNvPicPr>
              <a:picLocks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8700" y="4673600"/>
              <a:ext cx="3590798" cy="1478534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</p:spTree>
    <p:extLst>
      <p:ext uri="{BB962C8B-B14F-4D97-AF65-F5344CB8AC3E}">
        <p14:creationId xmlns:p14="http://schemas.microsoft.com/office/powerpoint/2010/main" val="4245068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57200"/>
            <a:ext cx="9908540" cy="219303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Extension: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What categories can be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used to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sort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these cards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  <a:p>
            <a:endParaRPr lang="en-CA" sz="2800" dirty="0">
              <a:solidFill>
                <a:srgbClr val="000000"/>
              </a:solidFill>
              <a:latin typeface="Arial"/>
            </a:endParaRPr>
          </a:p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We will play the game co-operatively.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6565900"/>
            <a:ext cx="9286240" cy="75341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>
                <a:solidFill>
                  <a:srgbClr val="666666"/>
                </a:solidFill>
                <a:latin typeface="Century Gothic"/>
              </a:rPr>
              <a:t>Use the game Set™ or cards from BLM Finding 3 Cards (p. G-64–66). </a:t>
            </a:r>
          </a:p>
          <a:p>
            <a:pPr>
              <a:lnSpc>
                <a:spcPct val="200000"/>
              </a:lnSpc>
            </a:pPr>
            <a:r>
              <a:rPr lang="en-CA" sz="1600" dirty="0">
                <a:solidFill>
                  <a:srgbClr val="666666"/>
                </a:solidFill>
                <a:latin typeface="Century Gothic"/>
              </a:rPr>
              <a:t>See p. G-31 for instructions.</a:t>
            </a:r>
          </a:p>
        </p:txBody>
      </p:sp>
    </p:spTree>
    <p:extLst>
      <p:ext uri="{BB962C8B-B14F-4D97-AF65-F5344CB8AC3E}">
        <p14:creationId xmlns:p14="http://schemas.microsoft.com/office/powerpoint/2010/main" val="2256847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AP Book 1.1 pp. 153–154</a:t>
            </a:r>
          </a:p>
          <a:p>
            <a:pPr>
              <a:lnSpc>
                <a:spcPct val="150000"/>
              </a:lnSpc>
            </a:pPr>
            <a:r>
              <a:rPr lang="en-CA" sz="2800" dirty="0">
                <a:solidFill>
                  <a:srgbClr val="808080"/>
                </a:solidFill>
                <a:latin typeface="Century Gothic"/>
              </a:rPr>
              <a:t>New Canadian Edition</a:t>
            </a:r>
          </a:p>
        </p:txBody>
      </p:sp>
    </p:spTree>
    <p:extLst>
      <p:ext uri="{BB962C8B-B14F-4D97-AF65-F5344CB8AC3E}">
        <p14:creationId xmlns:p14="http://schemas.microsoft.com/office/powerpoint/2010/main" val="167007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3282442" y="2307590"/>
            <a:ext cx="3595116" cy="3595116"/>
          </a:xfrm>
          <a:prstGeom prst="ellipse">
            <a:avLst/>
          </a:pr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" name="TextBox 2"/>
          <p:cNvSpPr txBox="1"/>
          <p:nvPr/>
        </p:nvSpPr>
        <p:spPr>
          <a:xfrm>
            <a:off x="469900" y="431800"/>
            <a:ext cx="990854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I want you to guess my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 sorting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rule.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To guess, add a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shape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based on your prediction.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82600" y="6934200"/>
            <a:ext cx="81432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See p. G-29 for details. Use BLM Attribute Blocks (pp. G-46–50).</a:t>
            </a:r>
          </a:p>
        </p:txBody>
      </p:sp>
    </p:spTree>
    <p:extLst>
      <p:ext uri="{BB962C8B-B14F-4D97-AF65-F5344CB8AC3E}">
        <p14:creationId xmlns:p14="http://schemas.microsoft.com/office/powerpoint/2010/main" val="2276401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06805" y="2459990"/>
            <a:ext cx="7942453" cy="3595116"/>
            <a:chOff x="1106805" y="2459990"/>
            <a:chExt cx="7942453" cy="3595116"/>
          </a:xfrm>
        </p:grpSpPr>
        <p:sp>
          <p:nvSpPr>
            <p:cNvPr id="2" name="Oval 1"/>
            <p:cNvSpPr/>
            <p:nvPr/>
          </p:nvSpPr>
          <p:spPr>
            <a:xfrm>
              <a:off x="1106805" y="2459990"/>
              <a:ext cx="3595116" cy="359511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" name="Oval 2"/>
            <p:cNvSpPr/>
            <p:nvPr/>
          </p:nvSpPr>
          <p:spPr>
            <a:xfrm>
              <a:off x="5454142" y="2459990"/>
              <a:ext cx="3595116" cy="359511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469900" y="431800"/>
            <a:ext cx="9908540" cy="11616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Now let's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sort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objects into 2 groups.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Can you guess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sorting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rules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9900" y="6934200"/>
            <a:ext cx="81432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See p. G-29 for details. Repeat with objects sorted into 3 or 4 groups.</a:t>
            </a:r>
          </a:p>
        </p:txBody>
      </p:sp>
    </p:spTree>
    <p:extLst>
      <p:ext uri="{BB962C8B-B14F-4D97-AF65-F5344CB8AC3E}">
        <p14:creationId xmlns:p14="http://schemas.microsoft.com/office/powerpoint/2010/main" val="2533092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628650" y="2591562"/>
            <a:ext cx="8908288" cy="2436876"/>
            <a:chOff x="628650" y="2591562"/>
            <a:chExt cx="8908288" cy="2436876"/>
          </a:xfrm>
        </p:grpSpPr>
        <p:grpSp>
          <p:nvGrpSpPr>
            <p:cNvPr id="4" name="Group 3"/>
            <p:cNvGrpSpPr/>
            <p:nvPr/>
          </p:nvGrpSpPr>
          <p:grpSpPr>
            <a:xfrm>
              <a:off x="628650" y="2591562"/>
              <a:ext cx="8908288" cy="2436876"/>
              <a:chOff x="628650" y="2591562"/>
              <a:chExt cx="8908288" cy="2436876"/>
            </a:xfrm>
          </p:grpSpPr>
          <p:sp>
            <p:nvSpPr>
              <p:cNvPr id="2" name="Oval 1"/>
              <p:cNvSpPr/>
              <p:nvPr/>
            </p:nvSpPr>
            <p:spPr>
              <a:xfrm>
                <a:off x="628650" y="2591562"/>
                <a:ext cx="2436876" cy="2436876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" name="Oval 2"/>
              <p:cNvSpPr/>
              <p:nvPr/>
            </p:nvSpPr>
            <p:spPr>
              <a:xfrm>
                <a:off x="7100062" y="2591562"/>
                <a:ext cx="2436876" cy="2436876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sp>
          <p:nvSpPr>
            <p:cNvPr id="5" name="Oval 4"/>
            <p:cNvSpPr/>
            <p:nvPr/>
          </p:nvSpPr>
          <p:spPr>
            <a:xfrm>
              <a:off x="3864356" y="2591562"/>
              <a:ext cx="2436876" cy="243687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469900" y="6934200"/>
            <a:ext cx="81432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Sort objects into 3 groups.</a:t>
            </a:r>
          </a:p>
        </p:txBody>
      </p:sp>
    </p:spTree>
    <p:extLst>
      <p:ext uri="{BB962C8B-B14F-4D97-AF65-F5344CB8AC3E}">
        <p14:creationId xmlns:p14="http://schemas.microsoft.com/office/powerpoint/2010/main" val="867879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676656" y="1363599"/>
            <a:ext cx="8806688" cy="4892802"/>
            <a:chOff x="676656" y="1363599"/>
            <a:chExt cx="8806688" cy="4892802"/>
          </a:xfrm>
        </p:grpSpPr>
        <p:grpSp>
          <p:nvGrpSpPr>
            <p:cNvPr id="4" name="Group 3"/>
            <p:cNvGrpSpPr/>
            <p:nvPr/>
          </p:nvGrpSpPr>
          <p:grpSpPr>
            <a:xfrm>
              <a:off x="676656" y="1363599"/>
              <a:ext cx="6749288" cy="2436876"/>
              <a:chOff x="676656" y="1363599"/>
              <a:chExt cx="6749288" cy="2436876"/>
            </a:xfrm>
          </p:grpSpPr>
          <p:sp>
            <p:nvSpPr>
              <p:cNvPr id="2" name="Oval 1"/>
              <p:cNvSpPr/>
              <p:nvPr/>
            </p:nvSpPr>
            <p:spPr>
              <a:xfrm>
                <a:off x="676656" y="1363599"/>
                <a:ext cx="2436876" cy="2436876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" name="Oval 2"/>
              <p:cNvSpPr/>
              <p:nvPr/>
            </p:nvSpPr>
            <p:spPr>
              <a:xfrm>
                <a:off x="4989068" y="1363599"/>
                <a:ext cx="2436876" cy="2436876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2734056" y="3819525"/>
              <a:ext cx="6749288" cy="2436876"/>
              <a:chOff x="2734056" y="3819525"/>
              <a:chExt cx="6749288" cy="2436876"/>
            </a:xfrm>
          </p:grpSpPr>
          <p:sp>
            <p:nvSpPr>
              <p:cNvPr id="5" name="Oval 4"/>
              <p:cNvSpPr/>
              <p:nvPr/>
            </p:nvSpPr>
            <p:spPr>
              <a:xfrm>
                <a:off x="2734056" y="3819525"/>
                <a:ext cx="2436876" cy="2436876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6" name="Oval 5"/>
              <p:cNvSpPr/>
              <p:nvPr/>
            </p:nvSpPr>
            <p:spPr>
              <a:xfrm>
                <a:off x="7046468" y="3819525"/>
                <a:ext cx="2436876" cy="2436876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</p:grpSp>
      <p:sp>
        <p:nvSpPr>
          <p:cNvPr id="9" name="TextBox 8"/>
          <p:cNvSpPr txBox="1"/>
          <p:nvPr/>
        </p:nvSpPr>
        <p:spPr>
          <a:xfrm>
            <a:off x="469900" y="6934200"/>
            <a:ext cx="81432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Sort objects into 4 groups.</a:t>
            </a:r>
          </a:p>
        </p:txBody>
      </p:sp>
    </p:spTree>
    <p:extLst>
      <p:ext uri="{BB962C8B-B14F-4D97-AF65-F5344CB8AC3E}">
        <p14:creationId xmlns:p14="http://schemas.microsoft.com/office/powerpoint/2010/main" val="2793240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1086993" y="2345690"/>
            <a:ext cx="7986141" cy="3768344"/>
            <a:chOff x="1086993" y="2345690"/>
            <a:chExt cx="7986141" cy="3768344"/>
          </a:xfrm>
        </p:grpSpPr>
        <p:grpSp>
          <p:nvGrpSpPr>
            <p:cNvPr id="4" name="Group 3"/>
            <p:cNvGrpSpPr/>
            <p:nvPr/>
          </p:nvGrpSpPr>
          <p:grpSpPr>
            <a:xfrm>
              <a:off x="1086993" y="2345690"/>
              <a:ext cx="7986141" cy="3768344"/>
              <a:chOff x="1086993" y="2345690"/>
              <a:chExt cx="7986141" cy="3768344"/>
            </a:xfrm>
          </p:grpSpPr>
          <p:sp>
            <p:nvSpPr>
              <p:cNvPr id="2" name="Oval 1"/>
              <p:cNvSpPr/>
              <p:nvPr/>
            </p:nvSpPr>
            <p:spPr>
              <a:xfrm>
                <a:off x="1086993" y="2345690"/>
                <a:ext cx="3768344" cy="3768344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" name="Oval 2"/>
              <p:cNvSpPr/>
              <p:nvPr/>
            </p:nvSpPr>
            <p:spPr>
              <a:xfrm>
                <a:off x="5304790" y="2345690"/>
                <a:ext cx="3768344" cy="3768344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pic>
          <p:nvPicPr>
            <p:cNvPr id="5" name="Picture 4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20825" y="2891409"/>
              <a:ext cx="1065403" cy="163398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6" name="Picture 5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93771" y="3014853"/>
              <a:ext cx="1369822" cy="128473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7" name="Picture 6"/>
            <p:cNvPicPr>
              <a:picLocks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06574" y="4420997"/>
              <a:ext cx="1374267" cy="1338453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8" name="Picture 7"/>
            <p:cNvPicPr>
              <a:picLocks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7498715" y="3966591"/>
              <a:ext cx="1262380" cy="1405636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9" name="Picture 8"/>
            <p:cNvPicPr>
              <a:picLocks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6818630" y="2115058"/>
              <a:ext cx="1002792" cy="179959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10" name="Picture 9"/>
            <p:cNvPicPr>
              <a:picLocks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5968111" y="3350133"/>
              <a:ext cx="944499" cy="1759331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sp>
        <p:nvSpPr>
          <p:cNvPr id="12" name="TextBox 11"/>
          <p:cNvSpPr txBox="1"/>
          <p:nvPr/>
        </p:nvSpPr>
        <p:spPr>
          <a:xfrm>
            <a:off x="457200" y="444500"/>
            <a:ext cx="9908540" cy="11616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a) How were these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sorted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332080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1086993" y="2345690"/>
            <a:ext cx="7986141" cy="3768344"/>
            <a:chOff x="1086993" y="2345690"/>
            <a:chExt cx="7986141" cy="3768344"/>
          </a:xfrm>
        </p:grpSpPr>
        <p:grpSp>
          <p:nvGrpSpPr>
            <p:cNvPr id="4" name="Group 3"/>
            <p:cNvGrpSpPr/>
            <p:nvPr/>
          </p:nvGrpSpPr>
          <p:grpSpPr>
            <a:xfrm>
              <a:off x="1086993" y="2345690"/>
              <a:ext cx="7986141" cy="3768344"/>
              <a:chOff x="1086993" y="2345690"/>
              <a:chExt cx="7986141" cy="3768344"/>
            </a:xfrm>
          </p:grpSpPr>
          <p:sp>
            <p:nvSpPr>
              <p:cNvPr id="2" name="Oval 1"/>
              <p:cNvSpPr/>
              <p:nvPr/>
            </p:nvSpPr>
            <p:spPr>
              <a:xfrm>
                <a:off x="1086993" y="2345690"/>
                <a:ext cx="3768344" cy="3768344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" name="Oval 2"/>
              <p:cNvSpPr/>
              <p:nvPr/>
            </p:nvSpPr>
            <p:spPr>
              <a:xfrm>
                <a:off x="5304790" y="2345690"/>
                <a:ext cx="3768344" cy="3768344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pic>
          <p:nvPicPr>
            <p:cNvPr id="5" name="Picture 4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1998599" y="2318258"/>
              <a:ext cx="1002792" cy="179959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6" name="Picture 5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5968111" y="3350133"/>
              <a:ext cx="944499" cy="1759331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7" name="Picture 6"/>
            <p:cNvPicPr>
              <a:picLocks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2539238" y="4437253"/>
              <a:ext cx="865251" cy="1676527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8" name="Picture 7"/>
            <p:cNvPicPr>
              <a:picLocks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3180334" y="3158109"/>
              <a:ext cx="782701" cy="2143379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9" name="Picture 8"/>
            <p:cNvPicPr>
              <a:picLocks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6791198" y="2152650"/>
              <a:ext cx="956183" cy="210134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10" name="Picture 9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7006082" y="4395851"/>
              <a:ext cx="944499" cy="1759331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sp>
        <p:nvSpPr>
          <p:cNvPr id="12" name="TextBox 11"/>
          <p:cNvSpPr txBox="1"/>
          <p:nvPr/>
        </p:nvSpPr>
        <p:spPr>
          <a:xfrm>
            <a:off x="457200" y="4445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b) How were these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sorted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558400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1086993" y="2345690"/>
            <a:ext cx="7986141" cy="3768344"/>
            <a:chOff x="1086993" y="2345690"/>
            <a:chExt cx="7986141" cy="3768344"/>
          </a:xfrm>
        </p:grpSpPr>
        <p:grpSp>
          <p:nvGrpSpPr>
            <p:cNvPr id="4" name="Group 3"/>
            <p:cNvGrpSpPr/>
            <p:nvPr/>
          </p:nvGrpSpPr>
          <p:grpSpPr>
            <a:xfrm>
              <a:off x="1086993" y="2345690"/>
              <a:ext cx="7986141" cy="3768344"/>
              <a:chOff x="1086993" y="2345690"/>
              <a:chExt cx="7986141" cy="3768344"/>
            </a:xfrm>
          </p:grpSpPr>
          <p:sp>
            <p:nvSpPr>
              <p:cNvPr id="2" name="Oval 1"/>
              <p:cNvSpPr/>
              <p:nvPr/>
            </p:nvSpPr>
            <p:spPr>
              <a:xfrm>
                <a:off x="1086993" y="2345690"/>
                <a:ext cx="3768344" cy="3768344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" name="Oval 2"/>
              <p:cNvSpPr/>
              <p:nvPr/>
            </p:nvSpPr>
            <p:spPr>
              <a:xfrm>
                <a:off x="5304790" y="2345690"/>
                <a:ext cx="3768344" cy="3768344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pic>
          <p:nvPicPr>
            <p:cNvPr id="5" name="Picture 4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00725" y="2993009"/>
              <a:ext cx="1065403" cy="163398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6" name="Picture 5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93771" y="3014853"/>
              <a:ext cx="1369822" cy="128473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7" name="Picture 6"/>
            <p:cNvPicPr>
              <a:picLocks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10501" y="3140710"/>
              <a:ext cx="1374267" cy="1338453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8" name="Picture 7"/>
            <p:cNvPicPr>
              <a:picLocks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69439" y="4474210"/>
              <a:ext cx="1309243" cy="1300226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9" name="Picture 8"/>
            <p:cNvPicPr>
              <a:picLocks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93139" y="2865882"/>
              <a:ext cx="1209675" cy="160832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10" name="Picture 9"/>
            <p:cNvPicPr>
              <a:picLocks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3485400">
              <a:off x="6721475" y="4406519"/>
              <a:ext cx="1177925" cy="1667256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sp>
        <p:nvSpPr>
          <p:cNvPr id="12" name="TextBox 11"/>
          <p:cNvSpPr txBox="1"/>
          <p:nvPr/>
        </p:nvSpPr>
        <p:spPr>
          <a:xfrm>
            <a:off x="457200" y="4445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c) How were these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sorted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834452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1086993" y="2345690"/>
            <a:ext cx="7986141" cy="3768344"/>
            <a:chOff x="1086993" y="2345690"/>
            <a:chExt cx="7986141" cy="3768344"/>
          </a:xfrm>
        </p:grpSpPr>
        <p:grpSp>
          <p:nvGrpSpPr>
            <p:cNvPr id="4" name="Group 3"/>
            <p:cNvGrpSpPr/>
            <p:nvPr/>
          </p:nvGrpSpPr>
          <p:grpSpPr>
            <a:xfrm>
              <a:off x="1086993" y="2345690"/>
              <a:ext cx="7986141" cy="3768344"/>
              <a:chOff x="1086993" y="2345690"/>
              <a:chExt cx="7986141" cy="3768344"/>
            </a:xfrm>
          </p:grpSpPr>
          <p:sp>
            <p:nvSpPr>
              <p:cNvPr id="2" name="Oval 1"/>
              <p:cNvSpPr/>
              <p:nvPr/>
            </p:nvSpPr>
            <p:spPr>
              <a:xfrm>
                <a:off x="1086993" y="2345690"/>
                <a:ext cx="3768344" cy="3768344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" name="Oval 2"/>
              <p:cNvSpPr/>
              <p:nvPr/>
            </p:nvSpPr>
            <p:spPr>
              <a:xfrm>
                <a:off x="5304790" y="2345690"/>
                <a:ext cx="3768344" cy="3768344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pic>
          <p:nvPicPr>
            <p:cNvPr id="5" name="Picture 4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33700" y="4527296"/>
              <a:ext cx="1402080" cy="853694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6" name="Picture 5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97000" y="3798316"/>
              <a:ext cx="1430655" cy="1258951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7" name="Picture 6"/>
            <p:cNvPicPr>
              <a:picLocks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62200" y="2865755"/>
              <a:ext cx="1454531" cy="743966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8" name="Picture 7"/>
            <p:cNvPicPr>
              <a:picLocks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25846" y="3366643"/>
              <a:ext cx="1421130" cy="863219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9" name="Picture 8"/>
            <p:cNvPicPr>
              <a:picLocks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80300" y="2854071"/>
              <a:ext cx="1301877" cy="188849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10" name="Picture 9"/>
            <p:cNvPicPr>
              <a:picLocks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51600" y="4527296"/>
              <a:ext cx="1368679" cy="1220851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sp>
        <p:nvSpPr>
          <p:cNvPr id="12" name="TextBox 11"/>
          <p:cNvSpPr txBox="1"/>
          <p:nvPr/>
        </p:nvSpPr>
        <p:spPr>
          <a:xfrm>
            <a:off x="457200" y="4445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d) How were these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sorted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297294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1" ma:contentTypeDescription="Create a new document." ma:contentTypeScope="" ma:versionID="ce0ea5008157ab5b98911c0e52a210a7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1dc34ba02f05da32e371e9c9edcd8d32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3DD9F85-DBF3-41B0-8393-2B20145EDD8E}"/>
</file>

<file path=customXml/itemProps2.xml><?xml version="1.0" encoding="utf-8"?>
<ds:datastoreItem xmlns:ds="http://schemas.openxmlformats.org/officeDocument/2006/customXml" ds:itemID="{CFD3C5E6-87CA-49F9-980C-671D70334F4F}"/>
</file>

<file path=customXml/itemProps3.xml><?xml version="1.0" encoding="utf-8"?>
<ds:datastoreItem xmlns:ds="http://schemas.openxmlformats.org/officeDocument/2006/customXml" ds:itemID="{EABE37B6-AFA5-4BF4-9734-6A5EBE37C909}"/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316</Words>
  <Application>Microsoft Office PowerPoint</Application>
  <PresentationFormat>Custom</PresentationFormat>
  <Paragraphs>48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Century Gothic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SMART Developer</dc:creator>
  <cp:lastModifiedBy>philip.alma</cp:lastModifiedBy>
  <cp:revision>4</cp:revision>
  <dcterms:created xsi:type="dcterms:W3CDTF">2018-02-14T21:06:23Z</dcterms:created>
  <dcterms:modified xsi:type="dcterms:W3CDTF">2018-03-15T18:10:10Z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0x01010017FA1BCBC6E2B8468E172994160D6E3A</vt:lpwstr>
  </property>
</Properties>
</file>