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0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160000" cy="7620000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447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2901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847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5205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558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181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803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4782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9251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368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0522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A46A2-6D27-43E1-B344-680825B79A83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939E7-D2B5-427D-B8CA-593643C357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002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G-40–44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Decomposing Shapes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decompose 2-D shapes into other 2-D shapes.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pp. 161–162</a:t>
            </a:r>
          </a:p>
        </p:txBody>
      </p:sp>
    </p:spTree>
    <p:extLst>
      <p:ext uri="{BB962C8B-B14F-4D97-AF65-F5344CB8AC3E}">
        <p14:creationId xmlns:p14="http://schemas.microsoft.com/office/powerpoint/2010/main" val="254233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Make two different pictures using the same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311400"/>
            <a:ext cx="64564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1 trapezoid and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892800"/>
            <a:ext cx="92128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2 blue rhombuses, 1 trapezoid, and 1 hexagon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021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2 trapezoids and 1 hexagon</a:t>
            </a:r>
          </a:p>
        </p:txBody>
      </p:sp>
    </p:spTree>
    <p:extLst>
      <p:ext uri="{BB962C8B-B14F-4D97-AF65-F5344CB8AC3E}">
        <p14:creationId xmlns:p14="http://schemas.microsoft.com/office/powerpoint/2010/main" val="417802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make each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 rot="5400000" flipH="1">
            <a:off x="2736362" y="3372810"/>
            <a:ext cx="1033882" cy="899779"/>
          </a:xfrm>
          <a:custGeom>
            <a:avLst/>
            <a:gdLst/>
            <a:ahLst/>
            <a:cxnLst/>
            <a:rect l="0" t="0" r="0" b="0"/>
            <a:pathLst>
              <a:path w="1033882" h="899779">
                <a:moveTo>
                  <a:pt x="1033881" y="898873"/>
                </a:moveTo>
                <a:lnTo>
                  <a:pt x="0" y="899778"/>
                </a:lnTo>
                <a:lnTo>
                  <a:pt x="517280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 flipH="1">
            <a:off x="1787055" y="3317178"/>
            <a:ext cx="1000557" cy="1000555"/>
          </a:xfrm>
          <a:custGeom>
            <a:avLst/>
            <a:gdLst/>
            <a:ahLst/>
            <a:cxnLst/>
            <a:rect l="0" t="0" r="0" b="0"/>
            <a:pathLst>
              <a:path w="1000557" h="1000555">
                <a:moveTo>
                  <a:pt x="0" y="0"/>
                </a:moveTo>
                <a:lnTo>
                  <a:pt x="1000556" y="0"/>
                </a:lnTo>
                <a:lnTo>
                  <a:pt x="1000556" y="1000554"/>
                </a:lnTo>
                <a:lnTo>
                  <a:pt x="0" y="1000554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6793225" y="2643561"/>
            <a:ext cx="1033883" cy="899780"/>
          </a:xfrm>
          <a:custGeom>
            <a:avLst/>
            <a:gdLst/>
            <a:ahLst/>
            <a:cxnLst/>
            <a:rect l="0" t="0" r="0" b="0"/>
            <a:pathLst>
              <a:path w="1033883" h="899780">
                <a:moveTo>
                  <a:pt x="1033882" y="898873"/>
                </a:moveTo>
                <a:lnTo>
                  <a:pt x="0" y="899779"/>
                </a:lnTo>
                <a:lnTo>
                  <a:pt x="517278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8" name="Group 7"/>
          <p:cNvGrpSpPr/>
          <p:nvPr/>
        </p:nvGrpSpPr>
        <p:grpSpPr>
          <a:xfrm>
            <a:off x="6279305" y="3538812"/>
            <a:ext cx="1543779" cy="899782"/>
            <a:chOff x="6279305" y="3538812"/>
            <a:chExt cx="1543779" cy="899782"/>
          </a:xfrm>
        </p:grpSpPr>
        <p:sp>
          <p:nvSpPr>
            <p:cNvPr id="6" name="Freeform 5"/>
            <p:cNvSpPr/>
            <p:nvPr/>
          </p:nvSpPr>
          <p:spPr>
            <a:xfrm>
              <a:off x="6279305" y="3538812"/>
              <a:ext cx="1033878" cy="899782"/>
            </a:xfrm>
            <a:custGeom>
              <a:avLst/>
              <a:gdLst/>
              <a:ahLst/>
              <a:cxnLst/>
              <a:rect l="0" t="0" r="0" b="0"/>
              <a:pathLst>
                <a:path w="1033878" h="899782">
                  <a:moveTo>
                    <a:pt x="1033877" y="898875"/>
                  </a:moveTo>
                  <a:lnTo>
                    <a:pt x="0" y="899781"/>
                  </a:lnTo>
                  <a:lnTo>
                    <a:pt x="517279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 flipV="1">
              <a:off x="6789203" y="3538812"/>
              <a:ext cx="1033881" cy="899782"/>
            </a:xfrm>
            <a:custGeom>
              <a:avLst/>
              <a:gdLst/>
              <a:ahLst/>
              <a:cxnLst/>
              <a:rect l="0" t="0" r="0" b="0"/>
              <a:pathLst>
                <a:path w="1033881" h="899782">
                  <a:moveTo>
                    <a:pt x="1033880" y="898875"/>
                  </a:moveTo>
                  <a:lnTo>
                    <a:pt x="0" y="899781"/>
                  </a:lnTo>
                  <a:lnTo>
                    <a:pt x="517280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0" y="6946900"/>
            <a:ext cx="5869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Encourage multiple answers whenever possible.</a:t>
            </a:r>
          </a:p>
        </p:txBody>
      </p:sp>
    </p:spTree>
    <p:extLst>
      <p:ext uri="{BB962C8B-B14F-4D97-AF65-F5344CB8AC3E}">
        <p14:creationId xmlns:p14="http://schemas.microsoft.com/office/powerpoint/2010/main" val="120602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50837" y="3665818"/>
            <a:ext cx="1543776" cy="899776"/>
            <a:chOff x="1450837" y="3665818"/>
            <a:chExt cx="1543776" cy="899776"/>
          </a:xfrm>
        </p:grpSpPr>
        <p:sp>
          <p:nvSpPr>
            <p:cNvPr id="2" name="Freeform 1"/>
            <p:cNvSpPr/>
            <p:nvPr/>
          </p:nvSpPr>
          <p:spPr>
            <a:xfrm>
              <a:off x="1450837" y="3665818"/>
              <a:ext cx="1033880" cy="899776"/>
            </a:xfrm>
            <a:custGeom>
              <a:avLst/>
              <a:gdLst/>
              <a:ahLst/>
              <a:cxnLst/>
              <a:rect l="0" t="0" r="0" b="0"/>
              <a:pathLst>
                <a:path w="1033880" h="899776">
                  <a:moveTo>
                    <a:pt x="1033879" y="898870"/>
                  </a:moveTo>
                  <a:lnTo>
                    <a:pt x="0" y="899775"/>
                  </a:lnTo>
                  <a:lnTo>
                    <a:pt x="517278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 flipV="1">
              <a:off x="1960731" y="3665818"/>
              <a:ext cx="1033882" cy="899776"/>
            </a:xfrm>
            <a:custGeom>
              <a:avLst/>
              <a:gdLst/>
              <a:ahLst/>
              <a:cxnLst/>
              <a:rect l="0" t="0" r="0" b="0"/>
              <a:pathLst>
                <a:path w="1033882" h="899776">
                  <a:moveTo>
                    <a:pt x="1033881" y="898870"/>
                  </a:moveTo>
                  <a:lnTo>
                    <a:pt x="0" y="899775"/>
                  </a:lnTo>
                  <a:lnTo>
                    <a:pt x="517280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make each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Freeform 5"/>
          <p:cNvSpPr/>
          <p:nvPr/>
        </p:nvSpPr>
        <p:spPr>
          <a:xfrm>
            <a:off x="1956995" y="2770561"/>
            <a:ext cx="1033883" cy="899780"/>
          </a:xfrm>
          <a:custGeom>
            <a:avLst/>
            <a:gdLst/>
            <a:ahLst/>
            <a:cxnLst/>
            <a:rect l="0" t="0" r="0" b="0"/>
            <a:pathLst>
              <a:path w="1033883" h="899780">
                <a:moveTo>
                  <a:pt x="1033882" y="898873"/>
                </a:moveTo>
                <a:lnTo>
                  <a:pt x="0" y="899779"/>
                </a:lnTo>
                <a:lnTo>
                  <a:pt x="517279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2464853" y="3664567"/>
            <a:ext cx="1033883" cy="899786"/>
          </a:xfrm>
          <a:custGeom>
            <a:avLst/>
            <a:gdLst/>
            <a:ahLst/>
            <a:cxnLst/>
            <a:rect l="0" t="0" r="0" b="0"/>
            <a:pathLst>
              <a:path w="1033883" h="899786">
                <a:moveTo>
                  <a:pt x="1033882" y="898880"/>
                </a:moveTo>
                <a:lnTo>
                  <a:pt x="0" y="899785"/>
                </a:lnTo>
                <a:lnTo>
                  <a:pt x="517280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0" name="Group 9"/>
          <p:cNvGrpSpPr/>
          <p:nvPr/>
        </p:nvGrpSpPr>
        <p:grpSpPr>
          <a:xfrm>
            <a:off x="6490266" y="3360113"/>
            <a:ext cx="1543776" cy="899776"/>
            <a:chOff x="6490266" y="3360113"/>
            <a:chExt cx="1543776" cy="899776"/>
          </a:xfrm>
        </p:grpSpPr>
        <p:sp>
          <p:nvSpPr>
            <p:cNvPr id="8" name="Freeform 7"/>
            <p:cNvSpPr/>
            <p:nvPr/>
          </p:nvSpPr>
          <p:spPr>
            <a:xfrm>
              <a:off x="6490266" y="3360113"/>
              <a:ext cx="1033880" cy="899776"/>
            </a:xfrm>
            <a:custGeom>
              <a:avLst/>
              <a:gdLst/>
              <a:ahLst/>
              <a:cxnLst/>
              <a:rect l="0" t="0" r="0" b="0"/>
              <a:pathLst>
                <a:path w="1033880" h="899776">
                  <a:moveTo>
                    <a:pt x="1033879" y="898871"/>
                  </a:moveTo>
                  <a:lnTo>
                    <a:pt x="0" y="899775"/>
                  </a:lnTo>
                  <a:lnTo>
                    <a:pt x="517279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 flipV="1">
              <a:off x="7000161" y="3360113"/>
              <a:ext cx="1033881" cy="899776"/>
            </a:xfrm>
            <a:custGeom>
              <a:avLst/>
              <a:gdLst/>
              <a:ahLst/>
              <a:cxnLst/>
              <a:rect l="0" t="0" r="0" b="0"/>
              <a:pathLst>
                <a:path w="1033881" h="899776">
                  <a:moveTo>
                    <a:pt x="1033880" y="898871"/>
                  </a:moveTo>
                  <a:lnTo>
                    <a:pt x="0" y="899775"/>
                  </a:lnTo>
                  <a:lnTo>
                    <a:pt x="517280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1" name="Freeform 10"/>
          <p:cNvSpPr/>
          <p:nvPr/>
        </p:nvSpPr>
        <p:spPr>
          <a:xfrm>
            <a:off x="7517099" y="3360113"/>
            <a:ext cx="1033885" cy="899776"/>
          </a:xfrm>
          <a:custGeom>
            <a:avLst/>
            <a:gdLst/>
            <a:ahLst/>
            <a:cxnLst/>
            <a:rect l="0" t="0" r="0" b="0"/>
            <a:pathLst>
              <a:path w="1033885" h="899776">
                <a:moveTo>
                  <a:pt x="1033884" y="898871"/>
                </a:moveTo>
                <a:lnTo>
                  <a:pt x="0" y="899775"/>
                </a:lnTo>
                <a:lnTo>
                  <a:pt x="517282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reeform 11"/>
          <p:cNvSpPr/>
          <p:nvPr/>
        </p:nvSpPr>
        <p:spPr>
          <a:xfrm rot="10800000">
            <a:off x="5973324" y="3360114"/>
            <a:ext cx="1033886" cy="899775"/>
          </a:xfrm>
          <a:custGeom>
            <a:avLst/>
            <a:gdLst/>
            <a:ahLst/>
            <a:cxnLst/>
            <a:rect l="0" t="0" r="0" b="0"/>
            <a:pathLst>
              <a:path w="1033886" h="899775">
                <a:moveTo>
                  <a:pt x="1033885" y="898870"/>
                </a:moveTo>
                <a:lnTo>
                  <a:pt x="0" y="899774"/>
                </a:lnTo>
                <a:lnTo>
                  <a:pt x="517281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237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make each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1963406" y="2910220"/>
            <a:ext cx="1033883" cy="899780"/>
          </a:xfrm>
          <a:custGeom>
            <a:avLst/>
            <a:gdLst/>
            <a:ahLst/>
            <a:cxnLst/>
            <a:rect l="0" t="0" r="0" b="0"/>
            <a:pathLst>
              <a:path w="1033883" h="899780">
                <a:moveTo>
                  <a:pt x="1033882" y="898873"/>
                </a:moveTo>
                <a:lnTo>
                  <a:pt x="0" y="899779"/>
                </a:lnTo>
                <a:lnTo>
                  <a:pt x="517279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1444427" y="3809999"/>
            <a:ext cx="1033877" cy="899782"/>
          </a:xfrm>
          <a:custGeom>
            <a:avLst/>
            <a:gdLst/>
            <a:ahLst/>
            <a:cxnLst/>
            <a:rect l="0" t="0" r="0" b="0"/>
            <a:pathLst>
              <a:path w="1033877" h="899782">
                <a:moveTo>
                  <a:pt x="1033876" y="898875"/>
                </a:moveTo>
                <a:lnTo>
                  <a:pt x="0" y="899781"/>
                </a:lnTo>
                <a:lnTo>
                  <a:pt x="517278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 flipV="1">
            <a:off x="1954324" y="3809999"/>
            <a:ext cx="1033882" cy="899782"/>
          </a:xfrm>
          <a:custGeom>
            <a:avLst/>
            <a:gdLst/>
            <a:ahLst/>
            <a:cxnLst/>
            <a:rect l="0" t="0" r="0" b="0"/>
            <a:pathLst>
              <a:path w="1033882" h="899782">
                <a:moveTo>
                  <a:pt x="1033881" y="898875"/>
                </a:moveTo>
                <a:lnTo>
                  <a:pt x="0" y="899781"/>
                </a:lnTo>
                <a:lnTo>
                  <a:pt x="517280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2471264" y="3804227"/>
            <a:ext cx="1033882" cy="899785"/>
          </a:xfrm>
          <a:custGeom>
            <a:avLst/>
            <a:gdLst/>
            <a:ahLst/>
            <a:cxnLst/>
            <a:rect l="0" t="0" r="0" b="0"/>
            <a:pathLst>
              <a:path w="1033882" h="899785">
                <a:moveTo>
                  <a:pt x="1033881" y="898879"/>
                </a:moveTo>
                <a:lnTo>
                  <a:pt x="0" y="899784"/>
                </a:lnTo>
                <a:lnTo>
                  <a:pt x="517280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6649005" y="3817541"/>
            <a:ext cx="1160274" cy="1009778"/>
          </a:xfrm>
          <a:custGeom>
            <a:avLst/>
            <a:gdLst/>
            <a:ahLst/>
            <a:cxnLst/>
            <a:rect l="0" t="0" r="0" b="0"/>
            <a:pathLst>
              <a:path w="1160274" h="1009778">
                <a:moveTo>
                  <a:pt x="1160273" y="1008761"/>
                </a:moveTo>
                <a:lnTo>
                  <a:pt x="0" y="1009777"/>
                </a:lnTo>
                <a:lnTo>
                  <a:pt x="580519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1" name="Group 10"/>
          <p:cNvGrpSpPr/>
          <p:nvPr/>
        </p:nvGrpSpPr>
        <p:grpSpPr>
          <a:xfrm rot="10800000" flipV="1">
            <a:off x="6062704" y="2802294"/>
            <a:ext cx="2326741" cy="1013078"/>
            <a:chOff x="6062704" y="2802294"/>
            <a:chExt cx="2326741" cy="1013078"/>
          </a:xfrm>
        </p:grpSpPr>
        <p:sp>
          <p:nvSpPr>
            <p:cNvPr id="8" name="Freeform 7"/>
            <p:cNvSpPr/>
            <p:nvPr/>
          </p:nvSpPr>
          <p:spPr>
            <a:xfrm flipV="1">
              <a:off x="6646002" y="2805596"/>
              <a:ext cx="1160273" cy="1009776"/>
            </a:xfrm>
            <a:custGeom>
              <a:avLst/>
              <a:gdLst/>
              <a:ahLst/>
              <a:cxnLst/>
              <a:rect l="0" t="0" r="0" b="0"/>
              <a:pathLst>
                <a:path w="1160273" h="1009776">
                  <a:moveTo>
                    <a:pt x="1160272" y="1008761"/>
                  </a:moveTo>
                  <a:lnTo>
                    <a:pt x="0" y="1009775"/>
                  </a:lnTo>
                  <a:lnTo>
                    <a:pt x="580517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6062704" y="2802421"/>
              <a:ext cx="1160272" cy="1009776"/>
            </a:xfrm>
            <a:custGeom>
              <a:avLst/>
              <a:gdLst/>
              <a:ahLst/>
              <a:cxnLst/>
              <a:rect l="0" t="0" r="0" b="0"/>
              <a:pathLst>
                <a:path w="1160272" h="1009776">
                  <a:moveTo>
                    <a:pt x="1160271" y="1008886"/>
                  </a:moveTo>
                  <a:lnTo>
                    <a:pt x="0" y="1009775"/>
                  </a:lnTo>
                  <a:lnTo>
                    <a:pt x="580516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7229173" y="2802294"/>
              <a:ext cx="1160272" cy="1009903"/>
            </a:xfrm>
            <a:custGeom>
              <a:avLst/>
              <a:gdLst/>
              <a:ahLst/>
              <a:cxnLst/>
              <a:rect l="0" t="0" r="0" b="0"/>
              <a:pathLst>
                <a:path w="1160272" h="1009903">
                  <a:moveTo>
                    <a:pt x="1160271" y="1009013"/>
                  </a:moveTo>
                  <a:lnTo>
                    <a:pt x="0" y="1009902"/>
                  </a:lnTo>
                  <a:lnTo>
                    <a:pt x="580643" y="0"/>
                  </a:lnTo>
                  <a:close/>
                </a:path>
              </a:pathLst>
            </a:custGeom>
            <a:solidFill>
              <a:srgbClr val="C0C0C0"/>
            </a:solidFill>
            <a:ln w="12700" cap="flat" cmpd="sng" algn="ctr">
              <a:solidFill>
                <a:srgbClr val="C0C0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2" name="Freeform 11"/>
          <p:cNvSpPr/>
          <p:nvPr/>
        </p:nvSpPr>
        <p:spPr>
          <a:xfrm rot="10800000">
            <a:off x="6071357" y="3817541"/>
            <a:ext cx="1160272" cy="1009778"/>
          </a:xfrm>
          <a:custGeom>
            <a:avLst/>
            <a:gdLst/>
            <a:ahLst/>
            <a:cxnLst/>
            <a:rect l="0" t="0" r="0" b="0"/>
            <a:pathLst>
              <a:path w="1160272" h="1009778">
                <a:moveTo>
                  <a:pt x="1160271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 12"/>
          <p:cNvSpPr/>
          <p:nvPr/>
        </p:nvSpPr>
        <p:spPr>
          <a:xfrm rot="10800000">
            <a:off x="7220507" y="3817541"/>
            <a:ext cx="1160272" cy="1009778"/>
          </a:xfrm>
          <a:custGeom>
            <a:avLst/>
            <a:gdLst/>
            <a:ahLst/>
            <a:cxnLst/>
            <a:rect l="0" t="0" r="0" b="0"/>
            <a:pathLst>
              <a:path w="1160272" h="1009778">
                <a:moveTo>
                  <a:pt x="1160271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30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Cover the yellow block.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92300"/>
            <a:ext cx="37379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Use only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381500"/>
            <a:ext cx="40604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Use only red blocks.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136900"/>
            <a:ext cx="42522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Use only blue blocks.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626100"/>
            <a:ext cx="84602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Use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a blue block, and a red block.</a:t>
            </a:r>
          </a:p>
        </p:txBody>
      </p:sp>
    </p:spTree>
    <p:extLst>
      <p:ext uri="{BB962C8B-B14F-4D97-AF65-F5344CB8AC3E}">
        <p14:creationId xmlns:p14="http://schemas.microsoft.com/office/powerpoint/2010/main" val="422063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Make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454400"/>
            <a:ext cx="42525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Use only blue blocks.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867400"/>
            <a:ext cx="617982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Use 3 red blocks and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660900"/>
            <a:ext cx="66108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Use a yellow block and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975" y="982472"/>
            <a:ext cx="1695323" cy="18910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36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FF0000"/>
                </a:solidFill>
                <a:latin typeface="Century Gothic"/>
              </a:rPr>
              <a:t>Bonus: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1176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Complete "Shapes and Pictures."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489200"/>
            <a:ext cx="9273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Complete "Pattern Block Boat."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You will need a partner.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BLM Shapes and Pictures is on p. G-67. BLM Pattern Block Boat is on p. G-68.</a:t>
            </a:r>
          </a:p>
        </p:txBody>
      </p:sp>
    </p:spTree>
    <p:extLst>
      <p:ext uri="{BB962C8B-B14F-4D97-AF65-F5344CB8AC3E}">
        <p14:creationId xmlns:p14="http://schemas.microsoft.com/office/powerpoint/2010/main" val="379504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82700"/>
            <a:ext cx="904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Can you use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make the blue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578100"/>
            <a:ext cx="8994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b) Can you 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make the blue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86200"/>
            <a:ext cx="90274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c) Can you 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make the brown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181600"/>
            <a:ext cx="91631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d) Can you 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make the brown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946900"/>
            <a:ext cx="8129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Be sure students understand when they can and can't use squares and triangles.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05A0B617-4131-4D9E-8ABB-541FEDC37F08}"/>
              </a:ext>
            </a:extLst>
          </p:cNvPr>
          <p:cNvCxnSpPr>
            <a:cxnSpLocks/>
          </p:cNvCxnSpPr>
          <p:nvPr/>
        </p:nvCxnSpPr>
        <p:spPr>
          <a:xfrm>
            <a:off x="0" y="2209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57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15900"/>
            <a:ext cx="9908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Set up dividers between each pair of students.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901700"/>
            <a:ext cx="9908540" cy="46633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9300"/>
                </a:solidFill>
                <a:latin typeface="Century Gothic"/>
              </a:rPr>
              <a:t>Partner 1:</a:t>
            </a:r>
            <a:r>
              <a:rPr lang="en-CA" sz="2800" dirty="0">
                <a:solidFill>
                  <a:srgbClr val="0055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55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Create a design from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Describe the design to your partner.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6820"/>
                </a:solidFill>
                <a:latin typeface="Century Gothic"/>
              </a:rPr>
              <a:t>Partner 2: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the description to re-create </a:t>
            </a:r>
            <a:r>
              <a:rPr lang="en-CA" sz="2800" dirty="0">
                <a:solidFill>
                  <a:srgbClr val="009300"/>
                </a:solidFill>
                <a:latin typeface="Century Gothic"/>
              </a:rPr>
              <a:t>Partner 1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's design.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Compare designs and switch roles.</a:t>
            </a:r>
          </a:p>
        </p:txBody>
      </p:sp>
    </p:spTree>
    <p:extLst>
      <p:ext uri="{BB962C8B-B14F-4D97-AF65-F5344CB8AC3E}">
        <p14:creationId xmlns:p14="http://schemas.microsoft.com/office/powerpoint/2010/main" val="111081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43100"/>
            <a:ext cx="90068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Create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using only one 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then two.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Create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using three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Solve the following tangram puzzles.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1600" dirty="0">
                <a:solidFill>
                  <a:srgbClr val="666666"/>
                </a:solidFill>
                <a:latin typeface="Century Gothic"/>
              </a:rPr>
              <a:t>Distribute BLM Tangram (p. G-69).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660900"/>
            <a:ext cx="9006840" cy="16821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Create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using four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One of the large triangles is not needed.</a:t>
            </a:r>
          </a:p>
        </p:txBody>
      </p:sp>
    </p:spTree>
    <p:extLst>
      <p:ext uri="{BB962C8B-B14F-4D97-AF65-F5344CB8AC3E}">
        <p14:creationId xmlns:p14="http://schemas.microsoft.com/office/powerpoint/2010/main" val="172054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50900"/>
            <a:ext cx="9654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pretend one of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a sandwich.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Cut it into 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45860" y="203200"/>
            <a:ext cx="375381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Give each student 3 paper squares.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34896" y="2964896"/>
            <a:ext cx="1690209" cy="1690209"/>
            <a:chOff x="4234896" y="2964896"/>
            <a:chExt cx="1690209" cy="1690209"/>
          </a:xfrm>
        </p:grpSpPr>
        <p:sp>
          <p:nvSpPr>
            <p:cNvPr id="4" name="Freeform 3"/>
            <p:cNvSpPr/>
            <p:nvPr/>
          </p:nvSpPr>
          <p:spPr>
            <a:xfrm>
              <a:off x="4234896" y="2964896"/>
              <a:ext cx="1690209" cy="1690209"/>
            </a:xfrm>
            <a:custGeom>
              <a:avLst/>
              <a:gdLst/>
              <a:ahLst/>
              <a:cxnLst/>
              <a:rect l="0" t="0" r="0" b="0"/>
              <a:pathLst>
                <a:path w="1690209" h="1690209">
                  <a:moveTo>
                    <a:pt x="0" y="0"/>
                  </a:moveTo>
                  <a:lnTo>
                    <a:pt x="1690208" y="0"/>
                  </a:lnTo>
                  <a:lnTo>
                    <a:pt x="1690208" y="1690208"/>
                  </a:lnTo>
                  <a:lnTo>
                    <a:pt x="0" y="169020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5" name="Straight Connector 4"/>
            <p:cNvCxnSpPr/>
            <p:nvPr/>
          </p:nvCxnSpPr>
          <p:spPr>
            <a:xfrm flipH="1">
              <a:off x="4254119" y="2982341"/>
              <a:ext cx="1670304" cy="166052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74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Find two ways to create this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using only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229" y="1348359"/>
            <a:ext cx="2431415" cy="12021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4102100"/>
            <a:ext cx="56618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Complete "Tangram Puzzles."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34200"/>
            <a:ext cx="59332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Tangram Puzzles (1) to (4) from pp. G-70–73.</a:t>
            </a:r>
          </a:p>
        </p:txBody>
      </p:sp>
    </p:spTree>
    <p:extLst>
      <p:ext uri="{BB962C8B-B14F-4D97-AF65-F5344CB8AC3E}">
        <p14:creationId xmlns:p14="http://schemas.microsoft.com/office/powerpoint/2010/main" val="357652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210040" cy="21733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To make part d) a little more difficult, complete the same puzzles using small versions of the pictures.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Start with the largest triangle.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3528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Tangram Puzzles (5) from p. G-74.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584700"/>
            <a:ext cx="90576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f) Make your own tangram picture. Trace along the outside of it to create a puzzle.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Give your puzzle to a partner to solve.</a:t>
            </a:r>
          </a:p>
        </p:txBody>
      </p:sp>
    </p:spTree>
    <p:extLst>
      <p:ext uri="{BB962C8B-B14F-4D97-AF65-F5344CB8AC3E}">
        <p14:creationId xmlns:p14="http://schemas.microsoft.com/office/powerpoint/2010/main" val="18761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908540" cy="35526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I will show you how to fold and cut a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rectangle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make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can you make in 3 minutes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G-44 for details. </a:t>
            </a:r>
          </a:p>
        </p:txBody>
      </p:sp>
    </p:spTree>
    <p:extLst>
      <p:ext uri="{BB962C8B-B14F-4D97-AF65-F5344CB8AC3E}">
        <p14:creationId xmlns:p14="http://schemas.microsoft.com/office/powerpoint/2010/main" val="118209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Folding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different ways.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Fold one sheet in two, so that the opposite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line up, then unfold 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Students will need 3 rectangular sheets of paper.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565400"/>
            <a:ext cx="8867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Find a partner whose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look different. Talk about why they are different.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4038600"/>
            <a:ext cx="9108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Fold another sheet in two and then fold it in two again, so that the opposite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line up.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5511800"/>
            <a:ext cx="90322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Check with a partner who did it a different way. Try to come up with a third way, together.</a:t>
            </a:r>
          </a:p>
        </p:txBody>
      </p:sp>
    </p:spTree>
    <p:extLst>
      <p:ext uri="{BB962C8B-B14F-4D97-AF65-F5344CB8AC3E}">
        <p14:creationId xmlns:p14="http://schemas.microsoft.com/office/powerpoint/2010/main" val="87098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pp. 161–162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26333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54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Let's pretend another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a napkin.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Fold your napkin to make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65600"/>
            <a:ext cx="92481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Take your last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Try folding it different ways to make other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768600"/>
            <a:ext cx="58436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Then unfold it. What do you see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959600"/>
            <a:ext cx="702912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describe their different folds. See p. G-40 for examples.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E15CF47C-192C-4F2A-96B4-D76C9BDF9BD6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10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654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compare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 rhombus and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hexagon.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92300" y="4137406"/>
            <a:ext cx="2202612" cy="1725648"/>
            <a:chOff x="1892300" y="4137406"/>
            <a:chExt cx="2202612" cy="1725648"/>
          </a:xfrm>
        </p:grpSpPr>
        <p:sp>
          <p:nvSpPr>
            <p:cNvPr id="3" name="TextBox 2"/>
            <p:cNvSpPr txBox="1"/>
            <p:nvPr/>
          </p:nvSpPr>
          <p:spPr>
            <a:xfrm>
              <a:off x="1846580" y="5524500"/>
              <a:ext cx="229405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fits perfectly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204" y="4137406"/>
              <a:ext cx="1353820" cy="12280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6057900" y="4127500"/>
            <a:ext cx="1668500" cy="1735554"/>
            <a:chOff x="6057900" y="4127500"/>
            <a:chExt cx="1668500" cy="1735554"/>
          </a:xfrm>
        </p:grpSpPr>
        <p:sp>
          <p:nvSpPr>
            <p:cNvPr id="6" name="TextBox 5"/>
            <p:cNvSpPr txBox="1"/>
            <p:nvPr/>
          </p:nvSpPr>
          <p:spPr>
            <a:xfrm>
              <a:off x="6012180" y="5524500"/>
              <a:ext cx="1759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too small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0963" y="4127500"/>
              <a:ext cx="1413383" cy="12379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469900" y="69469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Each student will need 6 triangles, 1 hexagon, 3 trapezoids, and 6 blue rhombuses.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900" y="2578100"/>
            <a:ext cx="3851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2560" y="215900"/>
            <a:ext cx="34821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Demonstrate with pattern blocks.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1D8C81D1-0966-47DA-B74F-D129516A506A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53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Do 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match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54200"/>
            <a:ext cx="7533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the blue block and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768600"/>
            <a:ext cx="58601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the red block and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683000"/>
            <a:ext cx="66937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c) the red block and the yellow block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597400"/>
            <a:ext cx="62497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d)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the yellow block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9560" y="215900"/>
            <a:ext cx="4625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Ask students to explain their answers.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511800"/>
            <a:ext cx="53911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e)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426200"/>
            <a:ext cx="65775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the brown block and the red block</a:t>
            </a:r>
          </a:p>
        </p:txBody>
      </p:sp>
    </p:spTree>
    <p:extLst>
      <p:ext uri="{BB962C8B-B14F-4D97-AF65-F5344CB8AC3E}">
        <p14:creationId xmlns:p14="http://schemas.microsoft.com/office/powerpoint/2010/main" val="12571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654540" cy="1822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have all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same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ork with a partner to check.</a:t>
            </a:r>
          </a:p>
        </p:txBody>
      </p:sp>
    </p:spTree>
    <p:extLst>
      <p:ext uri="{BB962C8B-B14F-4D97-AF65-F5344CB8AC3E}">
        <p14:creationId xmlns:p14="http://schemas.microsoft.com/office/powerpoint/2010/main" val="88285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 block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has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4214114" y="1657810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 rot="10800000">
            <a:off x="4795239" y="1654735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81015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Reveal that you used two triangles. Have students do the same with their blocks.</a:t>
            </a:r>
          </a:p>
        </p:txBody>
      </p:sp>
    </p:spTree>
    <p:extLst>
      <p:ext uri="{BB962C8B-B14F-4D97-AF65-F5344CB8AC3E}">
        <p14:creationId xmlns:p14="http://schemas.microsoft.com/office/powerpoint/2010/main" val="80914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a third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your picture so that it shares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with one 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Now what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 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have you made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8575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Students will get a trapezoid shape.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505200"/>
            <a:ext cx="6353124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Signal your answer by holding up that shape.</a:t>
            </a:r>
          </a:p>
        </p:txBody>
      </p:sp>
    </p:spTree>
    <p:extLst>
      <p:ext uri="{BB962C8B-B14F-4D97-AF65-F5344CB8AC3E}">
        <p14:creationId xmlns:p14="http://schemas.microsoft.com/office/powerpoint/2010/main" val="382572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654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Use all your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triangles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to make a long row.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this another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pattern block shape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52800"/>
            <a:ext cx="24269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G-42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40200"/>
            <a:ext cx="4738268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make a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hexagon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Freeform 4"/>
          <p:cNvSpPr/>
          <p:nvPr/>
        </p:nvSpPr>
        <p:spPr>
          <a:xfrm>
            <a:off x="6841068" y="5250419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8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A"/>
          </a:p>
        </p:txBody>
      </p:sp>
      <p:sp>
        <p:nvSpPr>
          <p:cNvPr id="6" name="Freeform 5"/>
          <p:cNvSpPr/>
          <p:nvPr/>
        </p:nvSpPr>
        <p:spPr>
          <a:xfrm rot="10800000">
            <a:off x="6263419" y="5250419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A"/>
          </a:p>
        </p:txBody>
      </p:sp>
      <p:sp>
        <p:nvSpPr>
          <p:cNvPr id="7" name="Freeform 6"/>
          <p:cNvSpPr/>
          <p:nvPr/>
        </p:nvSpPr>
        <p:spPr>
          <a:xfrm rot="10800000">
            <a:off x="7422194" y="5250419"/>
            <a:ext cx="1160273" cy="1009778"/>
          </a:xfrm>
          <a:custGeom>
            <a:avLst/>
            <a:gdLst/>
            <a:ahLst/>
            <a:cxnLst/>
            <a:rect l="0" t="0" r="0" b="0"/>
            <a:pathLst>
              <a:path w="1160273" h="1009778">
                <a:moveTo>
                  <a:pt x="1160272" y="1008761"/>
                </a:moveTo>
                <a:lnTo>
                  <a:pt x="0" y="1009777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A"/>
          </a:p>
        </p:txBody>
      </p:sp>
      <p:sp>
        <p:nvSpPr>
          <p:cNvPr id="8" name="Freeform 7"/>
          <p:cNvSpPr/>
          <p:nvPr/>
        </p:nvSpPr>
        <p:spPr>
          <a:xfrm rot="10800000">
            <a:off x="6834920" y="4240640"/>
            <a:ext cx="1160274" cy="1009779"/>
          </a:xfrm>
          <a:custGeom>
            <a:avLst/>
            <a:gdLst/>
            <a:ahLst/>
            <a:cxnLst/>
            <a:rect l="0" t="0" r="0" b="0"/>
            <a:pathLst>
              <a:path w="1160274" h="1009779">
                <a:moveTo>
                  <a:pt x="1160273" y="1008762"/>
                </a:moveTo>
                <a:lnTo>
                  <a:pt x="0" y="1009778"/>
                </a:lnTo>
                <a:lnTo>
                  <a:pt x="580519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7422194" y="4240640"/>
            <a:ext cx="1160273" cy="1009779"/>
          </a:xfrm>
          <a:custGeom>
            <a:avLst/>
            <a:gdLst/>
            <a:ahLst/>
            <a:cxnLst/>
            <a:rect l="0" t="0" r="0" b="0"/>
            <a:pathLst>
              <a:path w="1160273" h="1009779">
                <a:moveTo>
                  <a:pt x="1160272" y="1008762"/>
                </a:moveTo>
                <a:lnTo>
                  <a:pt x="0" y="1009778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A"/>
          </a:p>
        </p:txBody>
      </p:sp>
      <p:sp>
        <p:nvSpPr>
          <p:cNvPr id="10" name="Freeform 9"/>
          <p:cNvSpPr/>
          <p:nvPr/>
        </p:nvSpPr>
        <p:spPr>
          <a:xfrm>
            <a:off x="6263419" y="4240640"/>
            <a:ext cx="1160273" cy="1009779"/>
          </a:xfrm>
          <a:custGeom>
            <a:avLst/>
            <a:gdLst/>
            <a:ahLst/>
            <a:cxnLst/>
            <a:rect l="0" t="0" r="0" b="0"/>
            <a:pathLst>
              <a:path w="1160273" h="1009779">
                <a:moveTo>
                  <a:pt x="1160272" y="1008762"/>
                </a:moveTo>
                <a:lnTo>
                  <a:pt x="0" y="1009778"/>
                </a:lnTo>
                <a:lnTo>
                  <a:pt x="580517" y="0"/>
                </a:lnTo>
                <a:close/>
              </a:path>
            </a:pathLst>
          </a:custGeom>
          <a:solidFill>
            <a:srgbClr val="C0C0C0"/>
          </a:solidFill>
          <a:ln w="127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A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E6F76784-FF16-43D6-A526-5607FF7037AD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51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823FB6-2643-4B19-A1DF-06A4C655E7E7}"/>
</file>

<file path=customXml/itemProps2.xml><?xml version="1.0" encoding="utf-8"?>
<ds:datastoreItem xmlns:ds="http://schemas.openxmlformats.org/officeDocument/2006/customXml" ds:itemID="{118DA13E-5097-4A36-9D85-391C62DDC0A8}"/>
</file>

<file path=customXml/itemProps3.xml><?xml version="1.0" encoding="utf-8"?>
<ds:datastoreItem xmlns:ds="http://schemas.openxmlformats.org/officeDocument/2006/customXml" ds:itemID="{3F7A6DAF-E28F-4DD0-9D96-57FC1B5401E5}"/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887</Words>
  <Application>Microsoft Office PowerPoint</Application>
  <PresentationFormat>Custom</PresentationFormat>
  <Paragraphs>118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6</cp:revision>
  <dcterms:created xsi:type="dcterms:W3CDTF">2018-02-14T21:09:17Z</dcterms:created>
  <dcterms:modified xsi:type="dcterms:W3CDTF">2018-03-15T18:21:26Z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