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58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074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272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729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325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293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134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518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658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144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21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8FB43-8DE2-484B-BE55-A1D94375FE0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8A2F-3974-4D69-A5F2-BBA581B3B21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237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optional 	BC: optional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optional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P-42–44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NS1-87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Halves and Quarters 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learn to identify and estimate halves and quarters in shapes.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88–90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991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699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you divide your paper into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4 equal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you are dividing it into ______________.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215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P-43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5388534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Fold your paper into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quarters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you find another way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7745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29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Complete "Half."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70700"/>
            <a:ext cx="78218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For extra practice, distribute BLM Half (p. P-55).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6140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606413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Brainstorm things that are divided into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quarters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halves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54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Is this square divided into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quarters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433" y="1297686"/>
            <a:ext cx="1605407" cy="15383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3390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249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Complete "Pencils."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90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Distribute BLM Pencils (p. P-56).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046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Draw a line and guess where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quarter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Using folding to check your answer.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94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Distribute BLM Quarter (p. P-57).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27400"/>
            <a:ext cx="38199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"Quarter. 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2705100"/>
            <a:ext cx="23699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P-44 for details.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1155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5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2159000"/>
            <a:ext cx="1633855" cy="1615059"/>
            <a:chOff x="457200" y="2159000"/>
            <a:chExt cx="1633855" cy="161505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585" y="2197100"/>
              <a:ext cx="1093470" cy="15769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159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71900" y="2159000"/>
            <a:ext cx="1989328" cy="1270889"/>
            <a:chOff x="3771900" y="2159000"/>
            <a:chExt cx="1989328" cy="1270889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2445" y="2209800"/>
              <a:ext cx="1438783" cy="12200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771900" y="2159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86600" y="2140712"/>
            <a:ext cx="2002409" cy="1358265"/>
            <a:chOff x="7086600" y="2140712"/>
            <a:chExt cx="2002409" cy="1358265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5682" y="2140712"/>
              <a:ext cx="1473327" cy="13582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7086600" y="2159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4660900"/>
            <a:ext cx="1951863" cy="2039747"/>
            <a:chOff x="457200" y="4660900"/>
            <a:chExt cx="1951863" cy="2039747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785" y="4686300"/>
              <a:ext cx="1335278" cy="20143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46609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771900" y="4471543"/>
            <a:ext cx="2142871" cy="1553845"/>
            <a:chOff x="3771900" y="4471543"/>
            <a:chExt cx="2142871" cy="1553845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0281" y="4471543"/>
              <a:ext cx="1634490" cy="15538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5" name="TextBox 14"/>
            <p:cNvSpPr txBox="1"/>
            <p:nvPr/>
          </p:nvSpPr>
          <p:spPr>
            <a:xfrm>
              <a:off x="3771900" y="4660900"/>
              <a:ext cx="5807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086600" y="4594606"/>
            <a:ext cx="1986534" cy="1392809"/>
            <a:chOff x="7086600" y="4594606"/>
            <a:chExt cx="1986534" cy="1392809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1882" y="4594606"/>
              <a:ext cx="1381252" cy="13928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7086600" y="4660900"/>
              <a:ext cx="461391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f)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57200" y="7493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Does the shaded part show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more than 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less than half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07760" y="203200"/>
            <a:ext cx="3799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808080"/>
                </a:solidFill>
                <a:latin typeface="Century Gothic"/>
              </a:rPr>
              <a:t>Have students signal their answers.</a:t>
            </a:r>
            <a:endParaRPr lang="en-CA" sz="15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037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244673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6. A family buys 2 pizzas. 1 is a cheese pizza and 1 is a pepperoni pizza.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27200"/>
            <a:ext cx="94742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The cheese pizza is divided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Draw the cheese pizza.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289300"/>
            <a:ext cx="8726993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The pepperoni pizza is divided into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quarters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Draw the pepperoni pizza.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9" y="4851400"/>
            <a:ext cx="8948057" cy="20572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Kathy eats 2 pieces of pepperoni pizza.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Tristan eats 1 piece of cheese pizza. Kathy says she ate more pizza because she ate more pieces.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she correct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406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88–90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33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 want to cut the pizza in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P-42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97350" y="1742948"/>
            <a:ext cx="1765300" cy="176530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32573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Did I cut it in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089277"/>
              </p:ext>
            </p:extLst>
          </p:nvPr>
        </p:nvGraphicFramePr>
        <p:xfrm>
          <a:off x="786003" y="4978400"/>
          <a:ext cx="8588121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935"/>
                <a:gridCol w="2147062"/>
                <a:gridCol w="2147062"/>
                <a:gridCol w="2147062"/>
              </a:tblGrid>
              <a:tr h="17780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80" y="5010150"/>
            <a:ext cx="1960782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688" y="5027254"/>
            <a:ext cx="2083562" cy="16802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750" y="5054080"/>
            <a:ext cx="2083562" cy="16266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812" y="5083838"/>
            <a:ext cx="2083562" cy="15671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4" name="Straight Connector 13"/>
          <p:cNvCxnSpPr/>
          <p:nvPr/>
        </p:nvCxnSpPr>
        <p:spPr>
          <a:xfrm>
            <a:off x="0" y="45237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85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8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needs to be one of two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same-sized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P-42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82396" y="1869694"/>
            <a:ext cx="8395207" cy="1790192"/>
            <a:chOff x="882396" y="1869694"/>
            <a:chExt cx="8395207" cy="1790192"/>
          </a:xfrm>
        </p:grpSpPr>
        <p:sp>
          <p:nvSpPr>
            <p:cNvPr id="4" name="Oval 3"/>
            <p:cNvSpPr/>
            <p:nvPr/>
          </p:nvSpPr>
          <p:spPr>
            <a:xfrm>
              <a:off x="882396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084068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5285740" y="1869694"/>
              <a:ext cx="1790192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7487412" y="1869694"/>
              <a:ext cx="1790191" cy="179019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135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paper circles.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7127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smtClean="0">
                <a:solidFill>
                  <a:srgbClr val="666666"/>
                </a:solidFill>
                <a:latin typeface="Century Gothic"/>
              </a:rPr>
              <a:t>Discuss situations where we need to divide things in half. 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96900"/>
            <a:ext cx="57055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1. Fold your paper circle in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73200"/>
            <a:ext cx="8646607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Fold your paper so one piece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more than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half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one piece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less than 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00500"/>
            <a:ext cx="62374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both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more than half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3784600"/>
            <a:ext cx="10160000" cy="0"/>
            <a:chOff x="0" y="3784600"/>
            <a:chExt cx="10160000" cy="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0" y="3784600"/>
              <a:ext cx="246380" cy="0"/>
            </a:xfrm>
            <a:prstGeom prst="line">
              <a:avLst/>
            </a:prstGeom>
            <a:ln w="25400" cap="flat" cmpd="sng" algn="ctr">
              <a:solidFill>
                <a:srgbClr val="FFAD5B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9894824" y="3784600"/>
              <a:ext cx="265176" cy="0"/>
            </a:xfrm>
            <a:prstGeom prst="line">
              <a:avLst/>
            </a:prstGeom>
            <a:ln w="25400" cap="flat" cmpd="sng" algn="ctr">
              <a:solidFill>
                <a:srgbClr val="FFAD5B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50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paper squares.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09600"/>
            <a:ext cx="7276084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Fold your square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Can you find another way to fold in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8165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Fold your square so one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more than 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34000"/>
            <a:ext cx="85109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the other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part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more than half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less than half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6941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724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0700" y="635000"/>
            <a:ext cx="4268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the shaded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part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half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635582"/>
              </p:ext>
            </p:extLst>
          </p:nvPr>
        </p:nvGraphicFramePr>
        <p:xfrm>
          <a:off x="584199" y="2032000"/>
          <a:ext cx="9004300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1075"/>
                <a:gridCol w="2251075"/>
                <a:gridCol w="2251075"/>
                <a:gridCol w="2251075"/>
              </a:tblGrid>
              <a:tr h="177800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  <a:prstDash val="solid"/>
                    </a:lnL>
                    <a:lnR w="12700" cmpd="sng">
                      <a:solidFill>
                        <a:srgbClr val="FFFFFF"/>
                      </a:solidFill>
                      <a:prstDash val="solid"/>
                    </a:lnR>
                    <a:lnT w="12700" cmpd="sng">
                      <a:solidFill>
                        <a:srgbClr val="FFFFFF"/>
                      </a:solidFill>
                      <a:prstDash val="solid"/>
                    </a:lnT>
                    <a:lnB w="12700" cmpd="sng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1" y="2063750"/>
            <a:ext cx="1973293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491" y="2063750"/>
            <a:ext cx="1906642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685" y="2063750"/>
            <a:ext cx="1534406" cy="1714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175" y="2242481"/>
            <a:ext cx="2187575" cy="13570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/>
          <p:cNvCxnSpPr/>
          <p:nvPr/>
        </p:nvCxnSpPr>
        <p:spPr>
          <a:xfrm flipV="1">
            <a:off x="-38311" y="1708220"/>
            <a:ext cx="10249319" cy="40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08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46500" y="4787900"/>
            <a:ext cx="1951228" cy="1358900"/>
            <a:chOff x="3746500" y="4787900"/>
            <a:chExt cx="1951228" cy="1358900"/>
          </a:xfrm>
        </p:grpSpPr>
        <p:sp>
          <p:nvSpPr>
            <p:cNvPr id="2" name="TextBox 1"/>
            <p:cNvSpPr txBox="1"/>
            <p:nvPr/>
          </p:nvSpPr>
          <p:spPr>
            <a:xfrm>
              <a:off x="3746500" y="4876800"/>
              <a:ext cx="5807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3428" y="4787900"/>
              <a:ext cx="1384300" cy="13589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200" y="431800"/>
            <a:ext cx="8184382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Does the shaded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part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show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more than half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less than half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2438400"/>
            <a:ext cx="1898904" cy="1257300"/>
            <a:chOff x="457200" y="2438400"/>
            <a:chExt cx="1898904" cy="1257300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540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204" y="2438400"/>
              <a:ext cx="1358900" cy="1257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6997700" y="2438400"/>
            <a:ext cx="1948815" cy="1333500"/>
            <a:chOff x="6997700" y="2438400"/>
            <a:chExt cx="1948815" cy="1333500"/>
          </a:xfrm>
        </p:grpSpPr>
        <p:sp>
          <p:nvSpPr>
            <p:cNvPr id="9" name="TextBox 8"/>
            <p:cNvSpPr txBox="1"/>
            <p:nvPr/>
          </p:nvSpPr>
          <p:spPr>
            <a:xfrm>
              <a:off x="6997700" y="2540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1415" y="2438400"/>
              <a:ext cx="1435100" cy="13335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3746500" y="2381250"/>
            <a:ext cx="1913128" cy="1371600"/>
            <a:chOff x="3746500" y="2381250"/>
            <a:chExt cx="1913128" cy="1371600"/>
          </a:xfrm>
        </p:grpSpPr>
        <p:sp>
          <p:nvSpPr>
            <p:cNvPr id="12" name="TextBox 11"/>
            <p:cNvSpPr txBox="1"/>
            <p:nvPr/>
          </p:nvSpPr>
          <p:spPr>
            <a:xfrm>
              <a:off x="3746500" y="2540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2628" y="2381250"/>
              <a:ext cx="1397000" cy="1371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457200" y="4787900"/>
            <a:ext cx="1873504" cy="1295400"/>
            <a:chOff x="457200" y="4787900"/>
            <a:chExt cx="1873504" cy="1295400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48641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004" y="4787900"/>
              <a:ext cx="1282700" cy="1295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41832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6900"/>
            <a:ext cx="743075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Where will Patty be when she is halfway along the line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31560" y="203200"/>
            <a:ext cx="387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P-43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877" y="2857500"/>
            <a:ext cx="5016373" cy="2387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21679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5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Guess where the halfway point is and mark it.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Check your guess!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81860" y="203200"/>
            <a:ext cx="78218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Give students a sheet of paper and draw a straight line across page.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P-43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5125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C966F6-9ADF-4A55-9158-7F036F0ACD3E}"/>
</file>

<file path=customXml/itemProps2.xml><?xml version="1.0" encoding="utf-8"?>
<ds:datastoreItem xmlns:ds="http://schemas.openxmlformats.org/officeDocument/2006/customXml" ds:itemID="{437FF20C-4D88-4EE4-A480-D13632F12DB8}"/>
</file>

<file path=customXml/itemProps3.xml><?xml version="1.0" encoding="utf-8"?>
<ds:datastoreItem xmlns:ds="http://schemas.openxmlformats.org/officeDocument/2006/customXml" ds:itemID="{76165DC4-625F-46AB-B08D-06AAAB09D879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499</Words>
  <Application>Microsoft Office PowerPoint</Application>
  <PresentationFormat>Custom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2018-02-14T21:44:17Z</dcterms:created>
  <dcterms:modified xsi:type="dcterms:W3CDTF">2018-03-15T19:30:21Z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