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0160000" cy="7620000"/>
  <p:notesSz cx="6858000" cy="9144000"/>
  <p:embeddedFontLst>
    <p:embeddedFont>
      <p:font typeface="Century Gothic" panose="020B0502020202020204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8179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6662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1674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825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392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3729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57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6726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1735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3315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6898D-1C66-4F02-901C-1D3BA998D311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7670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6898D-1C66-4F02-901C-1D3BA998D311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CA438-2DD5-438E-B188-0303CDFF22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1766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Teacher's Guide 1.2 Unit 13 Number Sense pp. P-29–30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NS1-83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dirty="0" smtClean="0">
                <a:solidFill>
                  <a:srgbClr val="000000"/>
                </a:solidFill>
                <a:latin typeface="Century Gothic"/>
              </a:rPr>
              <a:t>One More, One Less</a:t>
            </a:r>
            <a:endParaRPr lang="en-CA" sz="30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7266773" cy="111460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use combinations of numbers that add to 5 or 10 to find sums that are one more or one less than 5 or 10.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1.2 pp. 79–81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18724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84200"/>
            <a:ext cx="9908540" cy="10626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Let's look at the addition cards.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Signal thumbs up when you have an answer. 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553200"/>
            <a:ext cx="2782646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Show addition card 3 + 8. </a:t>
            </a:r>
          </a:p>
          <a:p>
            <a:pPr>
              <a:lnSpc>
                <a:spcPct val="200000"/>
              </a:lnSpc>
            </a:pPr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See p. P-30 for details.  </a:t>
            </a:r>
            <a:endParaRPr lang="en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03700" y="2768600"/>
            <a:ext cx="18314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 + 6 = 10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102100"/>
            <a:ext cx="706635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pair adding to 10 is 3 + 8 close to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5143500"/>
            <a:ext cx="57555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Did anyone use a different pair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1500" y="190500"/>
            <a:ext cx="423740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You will need addition cards from p. P-3.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375445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095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2313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Make two piles of counters.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Find "two more than" by adding one to each of the piles, or two to one pile.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1" y="5664200"/>
            <a:ext cx="8515978" cy="9980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 dirty="0" smtClean="0">
                <a:solidFill>
                  <a:srgbClr val="000000"/>
                </a:solidFill>
                <a:latin typeface="Century Gothic"/>
              </a:rPr>
              <a:t>Similarly, remove one from each pile or two from one pile to find "two less than."</a:t>
            </a:r>
            <a:endParaRPr lang="en-CA" sz="27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57200" y="3238500"/>
            <a:ext cx="8194431" cy="1694246"/>
            <a:chOff x="457200" y="3238500"/>
            <a:chExt cx="8194431" cy="1694246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3238500"/>
              <a:ext cx="3507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Examples: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40000" y="3238500"/>
              <a:ext cx="6111631" cy="169424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If 6 + 4 = 10, then 8 + 4 = 12.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If 7 + 3 = 10, adding 1 to each pile gives 8 + 4 = 12. 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611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8415495" cy="152285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List all the sentences that are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one more than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one less than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two more than, or two less than 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6 + 4 = 10.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3360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1.2 pp. 79–81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New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2034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58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Play</a:t>
            </a:r>
            <a:r>
              <a:rPr lang="en-CA" sz="2800" b="1" smtClean="0">
                <a:solidFill>
                  <a:srgbClr val="000000"/>
                </a:solidFill>
                <a:latin typeface="Century Gothic"/>
              </a:rPr>
              <a:t> Catch.</a:t>
            </a:r>
            <a:endParaRPr lang="en-CA" sz="2800" b="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Review "more than one."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760" y="6997700"/>
            <a:ext cx="242625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P-29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8062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96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Make a pile of 4 and a pile of 6.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883400"/>
            <a:ext cx="242625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P-29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04000" y="190500"/>
            <a:ext cx="335821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Give each student 11 counters.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524000"/>
            <a:ext cx="47473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counters total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0" y="3111500"/>
            <a:ext cx="26434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 + ___ =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9599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553200"/>
            <a:ext cx="63026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Repeat above exercise but have students remove a counter. </a:t>
            </a:r>
          </a:p>
          <a:p>
            <a:pPr>
              <a:lnSpc>
                <a:spcPct val="200000"/>
              </a:lnSpc>
            </a:pPr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See p. P-29 for details. </a:t>
            </a:r>
            <a:endParaRPr lang="en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95300"/>
            <a:ext cx="65331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Take 1 counter and put it into a pile.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473200"/>
            <a:ext cx="47473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counters total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7300" y="3149600"/>
            <a:ext cx="26434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 + ___ =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62700" y="3149600"/>
            <a:ext cx="26434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 + ___ =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1850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58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Write the number sentence.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655288"/>
            <a:ext cx="9563100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Add black circle on the left and solve. Repeat, but add black circle to other group. </a:t>
            </a:r>
            <a:endParaRPr lang="en-CA" sz="1600" dirty="0">
              <a:solidFill>
                <a:srgbClr val="808080"/>
              </a:solidFill>
              <a:latin typeface="Century Gothic"/>
            </a:endParaRPr>
          </a:p>
          <a:p>
            <a:pPr>
              <a:lnSpc>
                <a:spcPct val="200000"/>
              </a:lnSpc>
            </a:pPr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See p. P-30 for details.   </a:t>
            </a:r>
            <a:endParaRPr lang="en-CA" sz="1600" dirty="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20700" y="1606550"/>
            <a:ext cx="7835900" cy="1018004"/>
            <a:chOff x="520700" y="1606550"/>
            <a:chExt cx="7835900" cy="1018004"/>
          </a:xfrm>
        </p:grpSpPr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700" y="1606550"/>
              <a:ext cx="6648450" cy="48463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1549400" y="2286000"/>
              <a:ext cx="75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___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70300" y="22860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86400" y="2286000"/>
              <a:ext cx="75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___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89800" y="22860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96200" y="2286000"/>
              <a:ext cx="75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___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20700" y="4889500"/>
            <a:ext cx="7835900" cy="1202154"/>
            <a:chOff x="520700" y="4889500"/>
            <a:chExt cx="7835900" cy="1202154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700" y="4889500"/>
              <a:ext cx="6648450" cy="48463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1816100" y="5753100"/>
              <a:ext cx="75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___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102100" y="5753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486400" y="5753100"/>
              <a:ext cx="75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___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289800" y="57531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=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696200" y="5753100"/>
              <a:ext cx="75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___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57200" y="4000500"/>
            <a:ext cx="595510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the new number sentence.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64560" y="152400"/>
            <a:ext cx="6555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Have student volunteer write the number sentence.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0" y="375445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956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46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Draw the model and write a number sentence.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2600" y="6692900"/>
            <a:ext cx="5708117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Do an example of taking away a circle by crossing out. </a:t>
            </a:r>
          </a:p>
          <a:p>
            <a:pPr>
              <a:lnSpc>
                <a:spcPct val="200000"/>
              </a:lnSpc>
            </a:pPr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See p. P-30 for details.   </a:t>
            </a:r>
            <a:endParaRPr lang="en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64560" y="152400"/>
            <a:ext cx="6555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P-30 for number sentences.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2841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57200" y="596900"/>
            <a:ext cx="9817100" cy="1913354"/>
            <a:chOff x="457200" y="596900"/>
            <a:chExt cx="9817100" cy="1913354"/>
          </a:xfrm>
        </p:grpSpPr>
        <p:sp>
          <p:nvSpPr>
            <p:cNvPr id="2" name="TextBox 1"/>
            <p:cNvSpPr txBox="1"/>
            <p:nvPr/>
          </p:nvSpPr>
          <p:spPr>
            <a:xfrm>
              <a:off x="457200" y="596900"/>
              <a:ext cx="9908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Use </a:t>
              </a:r>
              <a:r>
                <a:rPr lang="en-CA" sz="2800" b="1" smtClean="0">
                  <a:solidFill>
                    <a:srgbClr val="000000"/>
                  </a:solidFill>
                  <a:latin typeface="Century Gothic"/>
                </a:rPr>
                <a:t>7 + 3 = 10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 to help you solve the problems below: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57200" y="13335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6 + 3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69900" y="21717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7 + 4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60600" y="13335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8 + 3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260600" y="21717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7 + 2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213600" y="190500"/>
            <a:ext cx="248252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P-30 for details. 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57200" y="4102100"/>
            <a:ext cx="9101912" cy="1887954"/>
            <a:chOff x="457200" y="4102100"/>
            <a:chExt cx="9101912" cy="1887954"/>
          </a:xfrm>
        </p:grpSpPr>
        <p:sp>
          <p:nvSpPr>
            <p:cNvPr id="9" name="TextBox 8"/>
            <p:cNvSpPr txBox="1"/>
            <p:nvPr/>
          </p:nvSpPr>
          <p:spPr>
            <a:xfrm>
              <a:off x="457200" y="4102100"/>
              <a:ext cx="919335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Use </a:t>
              </a:r>
              <a:r>
                <a:rPr lang="en-CA" sz="2800" b="1" smtClean="0">
                  <a:solidFill>
                    <a:srgbClr val="000000"/>
                  </a:solidFill>
                  <a:latin typeface="Century Gothic"/>
                </a:rPr>
                <a:t>8 + 2 = 10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 to help you solve the problems below: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9900" y="50165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8 + 1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9900" y="56515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9 + 2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60600" y="50165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8 + 3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60600" y="56515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7 + 2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cxnSp>
        <p:nvCxnSpPr>
          <p:cNvPr id="19" name="Straight Connector 18"/>
          <p:cNvCxnSpPr/>
          <p:nvPr/>
        </p:nvCxnSpPr>
        <p:spPr>
          <a:xfrm>
            <a:off x="0" y="367406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286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84200"/>
            <a:ext cx="9457792" cy="103137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and solve addition problems that are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one more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or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one less than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b="1" dirty="0" smtClean="0">
                <a:solidFill>
                  <a:srgbClr val="000000"/>
                </a:solidFill>
                <a:latin typeface="Century Gothic"/>
              </a:rPr>
              <a:t>3 + 2 = 5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13600" y="190500"/>
            <a:ext cx="248252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P-30 for details. 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102100"/>
            <a:ext cx="9457792" cy="10313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and solve addition problems that are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one more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or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one less than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b="1" dirty="0" smtClean="0">
                <a:solidFill>
                  <a:srgbClr val="000000"/>
                </a:solidFill>
                <a:latin typeface="Century Gothic"/>
              </a:rPr>
              <a:t>5 + 5 = 10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377455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99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457200" y="431800"/>
            <a:ext cx="9817100" cy="3907254"/>
            <a:chOff x="457200" y="431800"/>
            <a:chExt cx="9817100" cy="3907254"/>
          </a:xfrm>
        </p:grpSpPr>
        <p:sp>
          <p:nvSpPr>
            <p:cNvPr id="2" name="TextBox 1"/>
            <p:cNvSpPr txBox="1"/>
            <p:nvPr/>
          </p:nvSpPr>
          <p:spPr>
            <a:xfrm>
              <a:off x="457200" y="431800"/>
              <a:ext cx="9908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Use numbers that add to 5 or 10 to solve the problems below: 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57200" y="17272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5 + 6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24638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4 + 2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7200" y="32004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 + 3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7200" y="40005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7 + 4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717800" y="17272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 + 7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17800" y="24638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9 + 2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717800" y="32004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 + 2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17800" y="4000500"/>
              <a:ext cx="10249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 + 1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57200" y="6997700"/>
            <a:ext cx="248252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P-30 for details. 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0596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CD5D970-0728-41C5-A025-4FD390936BE0}"/>
</file>

<file path=customXml/itemProps2.xml><?xml version="1.0" encoding="utf-8"?>
<ds:datastoreItem xmlns:ds="http://schemas.openxmlformats.org/officeDocument/2006/customXml" ds:itemID="{6A5EF3EE-2B40-4026-B6AF-F2273753F0E7}"/>
</file>

<file path=customXml/itemProps3.xml><?xml version="1.0" encoding="utf-8"?>
<ds:datastoreItem xmlns:ds="http://schemas.openxmlformats.org/officeDocument/2006/customXml" ds:itemID="{502E1CB2-6F71-4054-B555-A870102E9BAC}"/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581</Words>
  <Application>Microsoft Office PowerPoint</Application>
  <PresentationFormat>Custom</PresentationFormat>
  <Paragraphs>85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6</cp:revision>
  <dcterms:created xsi:type="dcterms:W3CDTF">2018-02-14T21:43:37Z</dcterms:created>
  <dcterms:modified xsi:type="dcterms:W3CDTF">2018-03-15T19:26:29Z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