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343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01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8617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295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8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912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777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834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96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474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149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53913-BA64-4D9B-A7D6-E010341A0417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49E0A-5A4F-4C71-8CD5-D17FA1A5CC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82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G-7–10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Squares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4858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squares that are oriented horizontally (not tilted), regardless of size, colour, or design;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non-squares that have more or less than four sides, curved sides,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or are open.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p. 139</a:t>
            </a:r>
          </a:p>
        </p:txBody>
      </p:sp>
    </p:spTree>
    <p:extLst>
      <p:ext uri="{BB962C8B-B14F-4D97-AF65-F5344CB8AC3E}">
        <p14:creationId xmlns:p14="http://schemas.microsoft.com/office/powerpoint/2010/main" val="155069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892300"/>
            <a:ext cx="2072132" cy="1451356"/>
            <a:chOff x="457200" y="1892300"/>
            <a:chExt cx="2072132" cy="145135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892300"/>
              <a:ext cx="1462532" cy="145135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16500" y="1892300"/>
            <a:ext cx="2046986" cy="1405128"/>
            <a:chOff x="5016500" y="1892300"/>
            <a:chExt cx="2046986" cy="1405128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9694" y="1892300"/>
              <a:ext cx="1383792" cy="14051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016500" y="1905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44500"/>
            <a:ext cx="9908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What do you need to do to make the shape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28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Circles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curve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the same way everywhere.</a:t>
            </a:r>
          </a:p>
        </p:txBody>
      </p:sp>
      <p:sp>
        <p:nvSpPr>
          <p:cNvPr id="3" name="Oval 2"/>
          <p:cNvSpPr/>
          <p:nvPr/>
        </p:nvSpPr>
        <p:spPr>
          <a:xfrm>
            <a:off x="3558159" y="1583944"/>
            <a:ext cx="3043682" cy="3043682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69900" y="5803900"/>
            <a:ext cx="468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Circles are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closed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shapes.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942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Show the curving with your hand.</a:t>
            </a:r>
          </a:p>
        </p:txBody>
      </p:sp>
    </p:spTree>
    <p:extLst>
      <p:ext uri="{BB962C8B-B14F-4D97-AF65-F5344CB8AC3E}">
        <p14:creationId xmlns:p14="http://schemas.microsoft.com/office/powerpoint/2010/main" val="382094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16500" y="4620260"/>
            <a:ext cx="2531999" cy="1074420"/>
            <a:chOff x="5016500" y="4620260"/>
            <a:chExt cx="2531999" cy="1074420"/>
          </a:xfrm>
        </p:grpSpPr>
        <p:sp>
          <p:nvSpPr>
            <p:cNvPr id="2" name="TextBox 1"/>
            <p:cNvSpPr txBox="1"/>
            <p:nvPr/>
          </p:nvSpPr>
          <p:spPr>
            <a:xfrm>
              <a:off x="50165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3311" y="4620260"/>
              <a:ext cx="1885188" cy="10744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457200" y="2095500"/>
            <a:ext cx="1720342" cy="1077468"/>
            <a:chOff x="457200" y="2095500"/>
            <a:chExt cx="1720342" cy="1077468"/>
          </a:xfrm>
        </p:grpSpPr>
        <p:sp>
          <p:nvSpPr>
            <p:cNvPr id="5" name="Oval 4"/>
            <p:cNvSpPr/>
            <p:nvPr/>
          </p:nvSpPr>
          <p:spPr>
            <a:xfrm>
              <a:off x="1135126" y="2130552"/>
              <a:ext cx="1042416" cy="10424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7200" y="2095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16500" y="2095500"/>
            <a:ext cx="1718818" cy="1071118"/>
            <a:chOff x="5016500" y="2095500"/>
            <a:chExt cx="1718818" cy="1071118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931" y="2106549"/>
              <a:ext cx="1064387" cy="10600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5016500" y="2095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4620260"/>
            <a:ext cx="2529459" cy="1070229"/>
            <a:chOff x="457200" y="4620260"/>
            <a:chExt cx="2529459" cy="1070229"/>
          </a:xfrm>
        </p:grpSpPr>
        <p:pic>
          <p:nvPicPr>
            <p:cNvPr id="11" name="Picture 10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011" y="4620260"/>
              <a:ext cx="1882648" cy="107022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shape a circle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Tell a partner how you know.</a:t>
            </a:r>
          </a:p>
        </p:txBody>
      </p:sp>
    </p:spTree>
    <p:extLst>
      <p:ext uri="{BB962C8B-B14F-4D97-AF65-F5344CB8AC3E}">
        <p14:creationId xmlns:p14="http://schemas.microsoft.com/office/powerpoint/2010/main" val="143175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702800" cy="53853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Pretend the lines in the pictures are paths.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Start anywhere on a path and trace along it with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your finger.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get back to where you started from by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following the path, or do you have to turn around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Try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all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closed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shapes, then all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088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Finding Closed Shapes (p. G-53). See p. G-10 for details.</a:t>
            </a:r>
          </a:p>
        </p:txBody>
      </p:sp>
    </p:spTree>
    <p:extLst>
      <p:ext uri="{BB962C8B-B14F-4D97-AF65-F5344CB8AC3E}">
        <p14:creationId xmlns:p14="http://schemas.microsoft.com/office/powerpoint/2010/main" val="3598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Try to colour the shapes and stay inside the lines.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kind of shapes is this easier for,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closed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Try to cut out all the shapes.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kind of shapes can you cut out,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closed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99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a) 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p. 139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your AP Book.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corners do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Explain to a partner why this shape is not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236" y="4525772"/>
            <a:ext cx="2065528" cy="21186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1870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p. 139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2838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200" y="876300"/>
            <a:ext cx="1573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4200" y="4070039"/>
            <a:ext cx="22490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Not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4200" y="6927029"/>
            <a:ext cx="675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Add to the </a:t>
            </a:r>
            <a:r>
              <a:rPr lang="en-CA" sz="1600" dirty="0" smtClean="0">
                <a:solidFill>
                  <a:srgbClr val="666666"/>
                </a:solidFill>
              </a:rPr>
              <a:t>"not squares" section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throughout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the lesson.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42391" y="1727200"/>
            <a:ext cx="8475254" cy="973328"/>
            <a:chOff x="842391" y="1727200"/>
            <a:chExt cx="8475254" cy="97332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391" y="1813560"/>
              <a:ext cx="2708910" cy="8335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6213" y="1727200"/>
              <a:ext cx="1956689" cy="9733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0" name="Group 9"/>
            <p:cNvGrpSpPr/>
            <p:nvPr/>
          </p:nvGrpSpPr>
          <p:grpSpPr>
            <a:xfrm>
              <a:off x="6009555" y="1753848"/>
              <a:ext cx="2192723" cy="920735"/>
              <a:chOff x="6009555" y="1753848"/>
              <a:chExt cx="2192723" cy="920735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6009555" y="1753848"/>
                <a:ext cx="920733" cy="920735"/>
              </a:xfrm>
              <a:custGeom>
                <a:avLst/>
                <a:gdLst/>
                <a:ahLst/>
                <a:cxnLst/>
                <a:rect l="0" t="0" r="0" b="0"/>
                <a:pathLst>
                  <a:path w="920733" h="920735">
                    <a:moveTo>
                      <a:pt x="0" y="0"/>
                    </a:moveTo>
                    <a:lnTo>
                      <a:pt x="920732" y="0"/>
                    </a:lnTo>
                    <a:lnTo>
                      <a:pt x="920732" y="920734"/>
                    </a:lnTo>
                    <a:lnTo>
                      <a:pt x="0" y="9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7281548" y="1753848"/>
                <a:ext cx="920730" cy="920735"/>
              </a:xfrm>
              <a:custGeom>
                <a:avLst/>
                <a:gdLst/>
                <a:ahLst/>
                <a:cxnLst/>
                <a:rect l="0" t="0" r="0" b="0"/>
                <a:pathLst>
                  <a:path w="920730" h="920735">
                    <a:moveTo>
                      <a:pt x="0" y="0"/>
                    </a:moveTo>
                    <a:lnTo>
                      <a:pt x="920729" y="0"/>
                    </a:lnTo>
                    <a:lnTo>
                      <a:pt x="920729" y="920734"/>
                    </a:lnTo>
                    <a:lnTo>
                      <a:pt x="0" y="920734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Freeform 10"/>
            <p:cNvSpPr/>
            <p:nvPr/>
          </p:nvSpPr>
          <p:spPr>
            <a:xfrm>
              <a:off x="8560608" y="1848326"/>
              <a:ext cx="757037" cy="757037"/>
            </a:xfrm>
            <a:custGeom>
              <a:avLst/>
              <a:gdLst/>
              <a:ahLst/>
              <a:cxnLst/>
              <a:rect l="0" t="0" r="0" b="0"/>
              <a:pathLst>
                <a:path w="757037" h="757037">
                  <a:moveTo>
                    <a:pt x="0" y="0"/>
                  </a:moveTo>
                  <a:lnTo>
                    <a:pt x="757036" y="0"/>
                  </a:lnTo>
                  <a:lnTo>
                    <a:pt x="757036" y="757036"/>
                  </a:lnTo>
                  <a:lnTo>
                    <a:pt x="0" y="757036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84200" y="3289300"/>
            <a:ext cx="858073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As you move across the squares, how does each one change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4200" y="203200"/>
            <a:ext cx="60510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Hold up a paper square. Can students name the shape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5D053027-A177-4B65-9F78-2034A35C441E}"/>
              </a:ext>
            </a:extLst>
          </p:cNvPr>
          <p:cNvCxnSpPr>
            <a:cxnSpLocks/>
          </p:cNvCxnSpPr>
          <p:nvPr/>
        </p:nvCxnSpPr>
        <p:spPr>
          <a:xfrm>
            <a:off x="0" y="61823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3996" y="3859736"/>
            <a:ext cx="943275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18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Compare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a partner's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they different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63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Colour it or make a design.</a:t>
            </a:r>
          </a:p>
        </p:txBody>
      </p:sp>
    </p:spTree>
    <p:extLst>
      <p:ext uri="{BB962C8B-B14F-4D97-AF65-F5344CB8AC3E}">
        <p14:creationId xmlns:p14="http://schemas.microsoft.com/office/powerpoint/2010/main" val="32415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does a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square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have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49400"/>
            <a:ext cx="39805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Freeform 6"/>
          <p:cNvSpPr/>
          <p:nvPr/>
        </p:nvSpPr>
        <p:spPr>
          <a:xfrm>
            <a:off x="1308100" y="2549947"/>
            <a:ext cx="1670663" cy="1430930"/>
          </a:xfrm>
          <a:custGeom>
            <a:avLst/>
            <a:gdLst/>
            <a:ahLst/>
            <a:cxnLst/>
            <a:rect l="0" t="0" r="0" b="0"/>
            <a:pathLst>
              <a:path w="1670663" h="1430930">
                <a:moveTo>
                  <a:pt x="835468" y="0"/>
                </a:moveTo>
                <a:lnTo>
                  <a:pt x="1670662" y="1430929"/>
                </a:lnTo>
                <a:lnTo>
                  <a:pt x="0" y="143092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4224498" y="4290300"/>
            <a:ext cx="1711005" cy="1711000"/>
          </a:xfrm>
          <a:custGeom>
            <a:avLst/>
            <a:gdLst/>
            <a:ahLst/>
            <a:cxnLst/>
            <a:rect l="0" t="0" r="0" b="0"/>
            <a:pathLst>
              <a:path w="1711005" h="1711000">
                <a:moveTo>
                  <a:pt x="1711004" y="653429"/>
                </a:moveTo>
                <a:lnTo>
                  <a:pt x="1384397" y="1710999"/>
                </a:lnTo>
                <a:lnTo>
                  <a:pt x="325523" y="1710999"/>
                </a:lnTo>
                <a:lnTo>
                  <a:pt x="0" y="653429"/>
                </a:lnTo>
                <a:lnTo>
                  <a:pt x="85550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6801590" y="2549947"/>
            <a:ext cx="1818239" cy="1567177"/>
          </a:xfrm>
          <a:custGeom>
            <a:avLst/>
            <a:gdLst/>
            <a:ahLst/>
            <a:cxnLst/>
            <a:rect l="0" t="0" r="0" b="0"/>
            <a:pathLst>
              <a:path w="1818239" h="1567177">
                <a:moveTo>
                  <a:pt x="1363679" y="0"/>
                </a:moveTo>
                <a:lnTo>
                  <a:pt x="1818238" y="783588"/>
                </a:lnTo>
                <a:lnTo>
                  <a:pt x="1363679" y="1567176"/>
                </a:lnTo>
                <a:lnTo>
                  <a:pt x="454560" y="1567176"/>
                </a:lnTo>
                <a:lnTo>
                  <a:pt x="0" y="783588"/>
                </a:lnTo>
                <a:lnTo>
                  <a:pt x="454560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457199" y="6946900"/>
            <a:ext cx="887930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Throughout the lesson, you can copy "non-squares" into the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chart on the first slide.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4A440B4C-792B-4DFD-AC65-C307198CBB2D}"/>
              </a:ext>
            </a:extLst>
          </p:cNvPr>
          <p:cNvCxnSpPr>
            <a:cxnSpLocks/>
          </p:cNvCxnSpPr>
          <p:nvPr/>
        </p:nvCxnSpPr>
        <p:spPr>
          <a:xfrm>
            <a:off x="0" y="1282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08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 animBg="1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8293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20320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60800"/>
            <a:ext cx="7277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75500" y="2032000"/>
            <a:ext cx="62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755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38608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shape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Tell a partner how you know.</a:t>
            </a:r>
          </a:p>
        </p:txBody>
      </p:sp>
      <p:sp>
        <p:nvSpPr>
          <p:cNvPr id="11" name="Freeform 10"/>
          <p:cNvSpPr/>
          <p:nvPr/>
        </p:nvSpPr>
        <p:spPr>
          <a:xfrm rot="10800000">
            <a:off x="1088234" y="2071027"/>
            <a:ext cx="975244" cy="849974"/>
          </a:xfrm>
          <a:custGeom>
            <a:avLst/>
            <a:gdLst/>
            <a:ahLst/>
            <a:cxnLst/>
            <a:rect l="0" t="0" r="0" b="0"/>
            <a:pathLst>
              <a:path w="975244" h="849974">
                <a:moveTo>
                  <a:pt x="487703" y="0"/>
                </a:moveTo>
                <a:lnTo>
                  <a:pt x="975243" y="849973"/>
                </a:lnTo>
                <a:lnTo>
                  <a:pt x="0" y="84997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1088234" y="5877585"/>
            <a:ext cx="805081" cy="805081"/>
          </a:xfrm>
          <a:custGeom>
            <a:avLst/>
            <a:gdLst/>
            <a:ahLst/>
            <a:cxnLst/>
            <a:rect l="0" t="0" r="0" b="0"/>
            <a:pathLst>
              <a:path w="805081" h="805081">
                <a:moveTo>
                  <a:pt x="0" y="0"/>
                </a:moveTo>
                <a:lnTo>
                  <a:pt x="805080" y="0"/>
                </a:lnTo>
                <a:lnTo>
                  <a:pt x="805080" y="805080"/>
                </a:lnTo>
                <a:lnTo>
                  <a:pt x="0" y="805080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4476568" y="2086463"/>
            <a:ext cx="847240" cy="847238"/>
          </a:xfrm>
          <a:custGeom>
            <a:avLst/>
            <a:gdLst/>
            <a:ahLst/>
            <a:cxnLst/>
            <a:rect l="0" t="0" r="0" b="0"/>
            <a:pathLst>
              <a:path w="847240" h="847238">
                <a:moveTo>
                  <a:pt x="0" y="0"/>
                </a:moveTo>
                <a:lnTo>
                  <a:pt x="847239" y="0"/>
                </a:lnTo>
                <a:lnTo>
                  <a:pt x="847239" y="847237"/>
                </a:lnTo>
                <a:lnTo>
                  <a:pt x="0" y="84723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reeform 13"/>
          <p:cNvSpPr/>
          <p:nvPr/>
        </p:nvSpPr>
        <p:spPr>
          <a:xfrm>
            <a:off x="1100934" y="3873551"/>
            <a:ext cx="546059" cy="546060"/>
          </a:xfrm>
          <a:custGeom>
            <a:avLst/>
            <a:gdLst/>
            <a:ahLst/>
            <a:cxnLst/>
            <a:rect l="0" t="0" r="0" b="0"/>
            <a:pathLst>
              <a:path w="546059" h="546060">
                <a:moveTo>
                  <a:pt x="0" y="0"/>
                </a:moveTo>
                <a:lnTo>
                  <a:pt x="546058" y="0"/>
                </a:lnTo>
                <a:lnTo>
                  <a:pt x="546058" y="546059"/>
                </a:lnTo>
                <a:lnTo>
                  <a:pt x="0" y="54605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2030984"/>
            <a:ext cx="998347" cy="8646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3860800"/>
            <a:ext cx="1029589" cy="9729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314" y="3860800"/>
            <a:ext cx="1071118" cy="92075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9" name="Group 18"/>
          <p:cNvGrpSpPr/>
          <p:nvPr/>
        </p:nvGrpSpPr>
        <p:grpSpPr>
          <a:xfrm>
            <a:off x="3810000" y="5826760"/>
            <a:ext cx="2874391" cy="1384300"/>
            <a:chOff x="3810000" y="5826760"/>
            <a:chExt cx="2874391" cy="1384300"/>
          </a:xfrm>
        </p:grpSpPr>
        <p:sp>
          <p:nvSpPr>
            <p:cNvPr id="9" name="TextBox 8"/>
            <p:cNvSpPr txBox="1"/>
            <p:nvPr/>
          </p:nvSpPr>
          <p:spPr>
            <a:xfrm>
              <a:off x="3810000" y="5829300"/>
              <a:ext cx="1577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</p:txBody>
        </p:sp>
        <p:pic>
          <p:nvPicPr>
            <p:cNvPr id="18" name="Picture 17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464" y="5826760"/>
              <a:ext cx="1447927" cy="13843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24707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Do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squares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have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straight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curved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900" y="3340100"/>
            <a:ext cx="1654683" cy="17076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10" y="3390646"/>
            <a:ext cx="1697990" cy="16066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82600" y="1968500"/>
            <a:ext cx="39805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215900"/>
            <a:ext cx="194396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Point to a square.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822103A4-40D9-4683-AD18-3629B60C1E21}"/>
              </a:ext>
            </a:extLst>
          </p:cNvPr>
          <p:cNvCxnSpPr>
            <a:cxnSpLocks/>
          </p:cNvCxnSpPr>
          <p:nvPr/>
        </p:nvCxnSpPr>
        <p:spPr>
          <a:xfrm>
            <a:off x="0" y="1676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12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84400"/>
            <a:ext cx="61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shape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Tell a partner how you know.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4300" y="21844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91400" y="2184400"/>
            <a:ext cx="65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7879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4300" y="4787900"/>
            <a:ext cx="59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027" y="2171700"/>
            <a:ext cx="1123442" cy="11059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171" y="2146300"/>
            <a:ext cx="1176782" cy="11935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840" y="2184400"/>
            <a:ext cx="942467" cy="12123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00" y="4686300"/>
            <a:ext cx="2235835" cy="1419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071" y="4750562"/>
            <a:ext cx="1345565" cy="13554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320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41260" y="215900"/>
            <a:ext cx="24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shapes – "squares" and "not squares"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5130800"/>
            <a:ext cx="899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G-9 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58674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squares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closed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9DDE102D-F670-44DE-9758-0B8A6BA75ED9}"/>
              </a:ext>
            </a:extLst>
          </p:cNvPr>
          <p:cNvCxnSpPr>
            <a:cxnSpLocks/>
          </p:cNvCxnSpPr>
          <p:nvPr/>
        </p:nvCxnSpPr>
        <p:spPr>
          <a:xfrm>
            <a:off x="0" y="5575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15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16500" y="4787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082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16500" y="21082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87900"/>
            <a:ext cx="104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Is the shape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Tell a partner how you know.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518" y="4795266"/>
            <a:ext cx="707771" cy="69799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0" name="Group 9"/>
          <p:cNvGrpSpPr/>
          <p:nvPr/>
        </p:nvGrpSpPr>
        <p:grpSpPr>
          <a:xfrm>
            <a:off x="1134579" y="2140951"/>
            <a:ext cx="1111619" cy="1111619"/>
            <a:chOff x="1134579" y="2140951"/>
            <a:chExt cx="1111619" cy="1111619"/>
          </a:xfrm>
        </p:grpSpPr>
        <p:sp>
          <p:nvSpPr>
            <p:cNvPr id="8" name="Freeform 7"/>
            <p:cNvSpPr/>
            <p:nvPr/>
          </p:nvSpPr>
          <p:spPr>
            <a:xfrm>
              <a:off x="1134579" y="2140951"/>
              <a:ext cx="1111619" cy="1111619"/>
            </a:xfrm>
            <a:custGeom>
              <a:avLst/>
              <a:gdLst/>
              <a:ahLst/>
              <a:cxnLst/>
              <a:rect l="0" t="0" r="0" b="0"/>
              <a:pathLst>
                <a:path w="1111619" h="1111619">
                  <a:moveTo>
                    <a:pt x="0" y="0"/>
                  </a:moveTo>
                  <a:lnTo>
                    <a:pt x="1111618" y="0"/>
                  </a:lnTo>
                  <a:lnTo>
                    <a:pt x="1111618" y="1111618"/>
                  </a:lnTo>
                  <a:lnTo>
                    <a:pt x="0" y="11116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240407" y="2356866"/>
              <a:ext cx="0" cy="476377"/>
            </a:xfrm>
            <a:prstGeom prst="line">
              <a:avLst/>
            </a:prstGeom>
            <a:ln w="190500" cap="flat" cmpd="sng" algn="ctr">
              <a:solidFill>
                <a:srgbClr val="FFFF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>
            <a:off x="5681218" y="2140951"/>
            <a:ext cx="1111623" cy="1111619"/>
          </a:xfrm>
          <a:custGeom>
            <a:avLst/>
            <a:gdLst/>
            <a:ahLst/>
            <a:cxnLst/>
            <a:rect l="0" t="0" r="0" b="0"/>
            <a:pathLst>
              <a:path w="1111623" h="1111619">
                <a:moveTo>
                  <a:pt x="0" y="0"/>
                </a:moveTo>
                <a:lnTo>
                  <a:pt x="1111622" y="0"/>
                </a:lnTo>
                <a:lnTo>
                  <a:pt x="1111622" y="1111618"/>
                </a:lnTo>
                <a:lnTo>
                  <a:pt x="0" y="11116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1134579" y="4807966"/>
            <a:ext cx="635213" cy="635217"/>
          </a:xfrm>
          <a:custGeom>
            <a:avLst/>
            <a:gdLst/>
            <a:ahLst/>
            <a:cxnLst/>
            <a:rect l="0" t="0" r="0" b="0"/>
            <a:pathLst>
              <a:path w="635213" h="635217">
                <a:moveTo>
                  <a:pt x="0" y="0"/>
                </a:moveTo>
                <a:lnTo>
                  <a:pt x="635212" y="0"/>
                </a:lnTo>
                <a:lnTo>
                  <a:pt x="635212" y="635216"/>
                </a:lnTo>
                <a:lnTo>
                  <a:pt x="0" y="63521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504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BB8DE-0A44-4D2B-9673-0FD6EA670E1E}"/>
</file>

<file path=customXml/itemProps2.xml><?xml version="1.0" encoding="utf-8"?>
<ds:datastoreItem xmlns:ds="http://schemas.openxmlformats.org/officeDocument/2006/customXml" ds:itemID="{5C25160D-12C1-434B-976E-57222AF8A9E8}"/>
</file>

<file path=customXml/itemProps3.xml><?xml version="1.0" encoding="utf-8"?>
<ds:datastoreItem xmlns:ds="http://schemas.openxmlformats.org/officeDocument/2006/customXml" ds:itemID="{19188E19-FFBC-420A-A4BF-934F1A029768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485</Words>
  <Application>Microsoft Office PowerPoint</Application>
  <PresentationFormat>Custom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7</cp:revision>
  <dcterms:created xsi:type="dcterms:W3CDTF">2018-02-14T21:02:28Z</dcterms:created>
  <dcterms:modified xsi:type="dcterms:W3CDTF">2018-03-15T18:00:12Z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