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0160000" cy="7620000"/>
  <p:notesSz cx="6858000" cy="9144000"/>
  <p:embeddedFontLst>
    <p:embeddedFont>
      <p:font typeface="Century Gothic" panose="020B0502020202020204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C23C-60A2-48D9-8687-53B45C166C8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8082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C23C-60A2-48D9-8687-53B45C166C8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07330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C23C-60A2-48D9-8687-53B45C166C8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3999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C23C-60A2-48D9-8687-53B45C166C8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7511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C23C-60A2-48D9-8687-53B45C166C8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2526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C23C-60A2-48D9-8687-53B45C166C8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3687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C23C-60A2-48D9-8687-53B45C166C8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530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C23C-60A2-48D9-8687-53B45C166C8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8099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C23C-60A2-48D9-8687-53B45C166C8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98138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C23C-60A2-48D9-8687-53B45C166C8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64113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4C23C-60A2-48D9-8687-53B45C166C8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9899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4C23C-60A2-48D9-8687-53B45C166C8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FD9AD-086D-4ED9-A984-151680B0C5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0925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1.1 Unit 6 Geometry p. G-36–39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G1-10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Composing Shapes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2684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compose shapes from given smaller shapes; and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describe pictures and designs.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1.1 pp. 159–160</a:t>
            </a:r>
          </a:p>
        </p:txBody>
      </p:sp>
    </p:spTree>
    <p:extLst>
      <p:ext uri="{BB962C8B-B14F-4D97-AF65-F5344CB8AC3E}">
        <p14:creationId xmlns:p14="http://schemas.microsoft.com/office/powerpoint/2010/main" val="319961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201" y="2324100"/>
            <a:ext cx="5165598" cy="17745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Create the pattern.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 block shapes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fit between the flowers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602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908540" cy="24005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Evan makes a snake 3 yellow hexagons long.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Mandy makes a snake 2 hexagons long.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They put their snakes together.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Now how long is their snake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807200"/>
            <a:ext cx="990854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Make the snakes.</a:t>
            </a:r>
          </a:p>
        </p:txBody>
      </p:sp>
    </p:spTree>
    <p:extLst>
      <p:ext uri="{BB962C8B-B14F-4D97-AF65-F5344CB8AC3E}">
        <p14:creationId xmlns:p14="http://schemas.microsoft.com/office/powerpoint/2010/main" val="282430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3. Aki and Ronin each draw a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shape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made from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and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triangle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892300" y="1930400"/>
            <a:ext cx="2095246" cy="1705483"/>
            <a:chOff x="1892300" y="1930400"/>
            <a:chExt cx="2095246" cy="1705483"/>
          </a:xfrm>
        </p:grpSpPr>
        <p:sp>
          <p:nvSpPr>
            <p:cNvPr id="3" name="TextBox 2"/>
            <p:cNvSpPr txBox="1"/>
            <p:nvPr/>
          </p:nvSpPr>
          <p:spPr>
            <a:xfrm>
              <a:off x="1846580" y="1930400"/>
              <a:ext cx="2109470" cy="43088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>
                  <a:solidFill>
                    <a:srgbClr val="000000"/>
                  </a:solidFill>
                  <a:latin typeface="Century Gothic"/>
                </a:rPr>
                <a:t>Aki's shape</a:t>
              </a: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8500" y="2463800"/>
              <a:ext cx="2019046" cy="117208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6" name="TextBox 5"/>
          <p:cNvSpPr txBox="1"/>
          <p:nvPr/>
        </p:nvSpPr>
        <p:spPr>
          <a:xfrm>
            <a:off x="469900" y="4330700"/>
            <a:ext cx="8892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Trace the outside of both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with your finger.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How many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sides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does Aki's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have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032500" y="1930400"/>
            <a:ext cx="2018030" cy="1681480"/>
            <a:chOff x="6032500" y="1930400"/>
            <a:chExt cx="2018030" cy="1681480"/>
          </a:xfrm>
        </p:grpSpPr>
        <p:pic>
          <p:nvPicPr>
            <p:cNvPr id="7" name="Picture 6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8456" y="2463800"/>
              <a:ext cx="1705991" cy="114808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8" name="TextBox 7"/>
            <p:cNvSpPr txBox="1"/>
            <p:nvPr/>
          </p:nvSpPr>
          <p:spPr>
            <a:xfrm>
              <a:off x="5986780" y="1930400"/>
              <a:ext cx="2109470" cy="43088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>
                  <a:solidFill>
                    <a:srgbClr val="000000"/>
                  </a:solidFill>
                  <a:latin typeface="Century Gothic"/>
                </a:rPr>
                <a:t>Ronin's shape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69900" y="6108700"/>
            <a:ext cx="8892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How many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sides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does Ronin's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shape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have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6333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1.1 pp. 159–160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396066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850900"/>
            <a:ext cx="98196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Let's compare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sides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different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 blocks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We'll start with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triangle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28260" y="203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Give students one of each pattern block.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025900"/>
            <a:ext cx="334830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Continue with the other shapes.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300" y="5194300"/>
            <a:ext cx="6614287" cy="112585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124CE7A5-8421-42AC-BCD7-E7AF0BDAC02B}"/>
              </a:ext>
            </a:extLst>
          </p:cNvPr>
          <p:cNvCxnSpPr>
            <a:cxnSpLocks/>
          </p:cNvCxnSpPr>
          <p:nvPr/>
        </p:nvCxnSpPr>
        <p:spPr>
          <a:xfrm>
            <a:off x="0" y="44577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751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7793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Create a design using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 blocks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Put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sides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that match together.</a:t>
            </a:r>
          </a:p>
        </p:txBody>
      </p:sp>
    </p:spTree>
    <p:extLst>
      <p:ext uri="{BB962C8B-B14F-4D97-AF65-F5344CB8AC3E}">
        <p14:creationId xmlns:p14="http://schemas.microsoft.com/office/powerpoint/2010/main" val="35317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15900"/>
            <a:ext cx="99085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>
                <a:solidFill>
                  <a:srgbClr val="666666"/>
                </a:solidFill>
                <a:latin typeface="Century Gothic"/>
              </a:rPr>
              <a:t>Note: Create pattern block picture cards in advance. See p. G-36 for details.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31800" y="1130300"/>
            <a:ext cx="5478119" cy="1617472"/>
            <a:chOff x="431800" y="1130300"/>
            <a:chExt cx="5478119" cy="1617472"/>
          </a:xfrm>
        </p:grpSpPr>
        <p:sp>
          <p:nvSpPr>
            <p:cNvPr id="3" name="TextBox 2"/>
            <p:cNvSpPr txBox="1"/>
            <p:nvPr/>
          </p:nvSpPr>
          <p:spPr>
            <a:xfrm>
              <a:off x="1414780" y="1714500"/>
              <a:ext cx="454085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How did I make this tree</a:t>
              </a:r>
              <a:r>
                <a:rPr lang="en-CA" sz="2800">
                  <a:solidFill>
                    <a:srgbClr val="000000"/>
                  </a:solidFill>
                  <a:latin typeface="Arial"/>
                </a:rPr>
                <a:t>?</a:t>
              </a: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800" y="1130300"/>
              <a:ext cx="745363" cy="161747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20700" y="4129913"/>
            <a:ext cx="5799506" cy="2171319"/>
            <a:chOff x="520700" y="4129913"/>
            <a:chExt cx="5799506" cy="2171319"/>
          </a:xfrm>
        </p:grpSpPr>
        <p:sp>
          <p:nvSpPr>
            <p:cNvPr id="6" name="TextBox 5"/>
            <p:cNvSpPr txBox="1"/>
            <p:nvPr/>
          </p:nvSpPr>
          <p:spPr>
            <a:xfrm>
              <a:off x="1460500" y="5003800"/>
              <a:ext cx="495114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How did I make this rocket</a:t>
              </a:r>
              <a:r>
                <a:rPr lang="en-CA" sz="2800">
                  <a:solidFill>
                    <a:srgbClr val="000000"/>
                  </a:solidFill>
                  <a:latin typeface="Arial"/>
                </a:rPr>
                <a:t>?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700" y="4129913"/>
              <a:ext cx="704723" cy="217131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9" name="TextBox 8"/>
          <p:cNvSpPr txBox="1"/>
          <p:nvPr/>
        </p:nvSpPr>
        <p:spPr>
          <a:xfrm>
            <a:off x="457200" y="6946900"/>
            <a:ext cx="472554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In both pictures, we used many of one shape.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015565E5-63B8-4557-9432-07885923C259}"/>
              </a:ext>
            </a:extLst>
          </p:cNvPr>
          <p:cNvCxnSpPr>
            <a:cxnSpLocks/>
          </p:cNvCxnSpPr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9260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Make a tall tree by using many red trapezoids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and two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squares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at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bottom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for the trunk.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857500"/>
            <a:ext cx="8613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Make a tall building by using many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squares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114800"/>
            <a:ext cx="84480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Make a long caterpillar by using many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yellow hexagons.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5867400"/>
            <a:ext cx="8282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Make a long train by using many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squares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10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Use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 blocks squares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make the first letter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of your name.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0132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Use different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 block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to make the first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letter of your name.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864D31F4-F881-4482-9A94-13B909C1EA3B}"/>
              </a:ext>
            </a:extLst>
          </p:cNvPr>
          <p:cNvCxnSpPr>
            <a:cxnSpLocks/>
          </p:cNvCxnSpPr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039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Describe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 block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designs.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610666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G-38 for details.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948" y="2670048"/>
            <a:ext cx="1429766" cy="121615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7" name="Group 6"/>
          <p:cNvGrpSpPr/>
          <p:nvPr/>
        </p:nvGrpSpPr>
        <p:grpSpPr>
          <a:xfrm>
            <a:off x="6114243" y="2162396"/>
            <a:ext cx="1838578" cy="2183318"/>
            <a:chOff x="6114243" y="2162396"/>
            <a:chExt cx="1838578" cy="2183318"/>
          </a:xfrm>
        </p:grpSpPr>
        <p:sp>
          <p:nvSpPr>
            <p:cNvPr id="5" name="Freeform 4"/>
            <p:cNvSpPr/>
            <p:nvPr/>
          </p:nvSpPr>
          <p:spPr>
            <a:xfrm>
              <a:off x="6114243" y="2162396"/>
              <a:ext cx="1838578" cy="1626927"/>
            </a:xfrm>
            <a:custGeom>
              <a:avLst/>
              <a:gdLst/>
              <a:ahLst/>
              <a:cxnLst/>
              <a:rect l="0" t="0" r="0" b="0"/>
              <a:pathLst>
                <a:path w="1838578" h="1626927">
                  <a:moveTo>
                    <a:pt x="919442" y="0"/>
                  </a:moveTo>
                  <a:lnTo>
                    <a:pt x="1838577" y="1626926"/>
                  </a:lnTo>
                  <a:lnTo>
                    <a:pt x="0" y="162692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Freeform 5"/>
            <p:cNvSpPr/>
            <p:nvPr/>
          </p:nvSpPr>
          <p:spPr>
            <a:xfrm flipH="1" flipV="1">
              <a:off x="6114243" y="2718787"/>
              <a:ext cx="1838578" cy="1626927"/>
            </a:xfrm>
            <a:custGeom>
              <a:avLst/>
              <a:gdLst/>
              <a:ahLst/>
              <a:cxnLst/>
              <a:rect l="0" t="0" r="0" b="0"/>
              <a:pathLst>
                <a:path w="1838578" h="1626927">
                  <a:moveTo>
                    <a:pt x="919442" y="0"/>
                  </a:moveTo>
                  <a:lnTo>
                    <a:pt x="1838577" y="1626926"/>
                  </a:lnTo>
                  <a:lnTo>
                    <a:pt x="0" y="162692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43403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In pairs, take turns describing the pictures.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1896872"/>
            <a:ext cx="3755898" cy="1428750"/>
            <a:chOff x="457200" y="1896872"/>
            <a:chExt cx="3755898" cy="1428750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0320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5375" y="1896872"/>
              <a:ext cx="3117723" cy="142875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295900" y="1896872"/>
            <a:ext cx="4346448" cy="1496060"/>
            <a:chOff x="5295900" y="1896872"/>
            <a:chExt cx="4346448" cy="1496060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1850" y="1896872"/>
              <a:ext cx="3730498" cy="149606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5295900" y="20066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4173728"/>
            <a:ext cx="3926078" cy="1856613"/>
            <a:chOff x="457200" y="4173728"/>
            <a:chExt cx="3926078" cy="1856613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9975" y="4173728"/>
              <a:ext cx="3313303" cy="185661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457200" y="42545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57200" y="6680200"/>
            <a:ext cx="9704705" cy="6438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When students finish, take up the second shape in c) and challenge students to describe it </a:t>
            </a:r>
            <a:br>
              <a:rPr lang="en-CA" sz="1600" dirty="0">
                <a:solidFill>
                  <a:srgbClr val="666666"/>
                </a:solidFill>
                <a:latin typeface="Century Gothic"/>
              </a:rPr>
            </a:br>
            <a:r>
              <a:rPr lang="en-CA" sz="1600" dirty="0">
                <a:solidFill>
                  <a:srgbClr val="666666"/>
                </a:solidFill>
                <a:latin typeface="Century Gothic"/>
              </a:rPr>
              <a:t>even more precisely. See p. G-38 for details.</a:t>
            </a:r>
          </a:p>
        </p:txBody>
      </p:sp>
    </p:spTree>
    <p:extLst>
      <p:ext uri="{BB962C8B-B14F-4D97-AF65-F5344CB8AC3E}">
        <p14:creationId xmlns:p14="http://schemas.microsoft.com/office/powerpoint/2010/main" val="248092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016500" y="2525776"/>
            <a:ext cx="4448048" cy="825119"/>
            <a:chOff x="5016500" y="2525776"/>
            <a:chExt cx="4448048" cy="825119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6641" y="2525776"/>
              <a:ext cx="3827907" cy="82511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5016500" y="25400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44500" y="4900676"/>
            <a:ext cx="3144647" cy="1021969"/>
            <a:chOff x="444500" y="4900676"/>
            <a:chExt cx="3144647" cy="1021969"/>
          </a:xfrm>
        </p:grpSpPr>
        <p:sp>
          <p:nvSpPr>
            <p:cNvPr id="5" name="TextBox 4"/>
            <p:cNvSpPr txBox="1"/>
            <p:nvPr/>
          </p:nvSpPr>
          <p:spPr>
            <a:xfrm>
              <a:off x="444500" y="49657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 </a:t>
              </a:r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8700" y="4900676"/>
              <a:ext cx="2560447" cy="102196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444500" y="2514600"/>
            <a:ext cx="2299589" cy="1034288"/>
            <a:chOff x="444500" y="2514600"/>
            <a:chExt cx="2299589" cy="1034288"/>
          </a:xfrm>
        </p:grpSpPr>
        <p:sp>
          <p:nvSpPr>
            <p:cNvPr id="8" name="TextBox 7"/>
            <p:cNvSpPr txBox="1"/>
            <p:nvPr/>
          </p:nvSpPr>
          <p:spPr>
            <a:xfrm>
              <a:off x="444500" y="25400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8700" y="2514600"/>
              <a:ext cx="1715389" cy="103428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3" name="Group 12"/>
          <p:cNvGrpSpPr/>
          <p:nvPr/>
        </p:nvGrpSpPr>
        <p:grpSpPr>
          <a:xfrm>
            <a:off x="5016500" y="4875276"/>
            <a:ext cx="4502785" cy="1120140"/>
            <a:chOff x="5016500" y="4875276"/>
            <a:chExt cx="4502785" cy="1120140"/>
          </a:xfrm>
        </p:grpSpPr>
        <p:sp>
          <p:nvSpPr>
            <p:cNvPr id="11" name="TextBox 10"/>
            <p:cNvSpPr txBox="1"/>
            <p:nvPr/>
          </p:nvSpPr>
          <p:spPr>
            <a:xfrm>
              <a:off x="5016500" y="4965700"/>
              <a:ext cx="7772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1904" y="4875276"/>
              <a:ext cx="3937381" cy="112014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4" name="TextBox 13"/>
          <p:cNvSpPr txBox="1"/>
          <p:nvPr/>
        </p:nvSpPr>
        <p:spPr>
          <a:xfrm>
            <a:off x="444500" y="444500"/>
            <a:ext cx="99085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Build the picture using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 blocks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then continue the pattern.</a:t>
            </a:r>
          </a:p>
        </p:txBody>
      </p:sp>
    </p:spTree>
    <p:extLst>
      <p:ext uri="{BB962C8B-B14F-4D97-AF65-F5344CB8AC3E}">
        <p14:creationId xmlns:p14="http://schemas.microsoft.com/office/powerpoint/2010/main" val="321885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37BEE4E-AD74-4BF7-A654-B8C859B301DC}"/>
</file>

<file path=customXml/itemProps2.xml><?xml version="1.0" encoding="utf-8"?>
<ds:datastoreItem xmlns:ds="http://schemas.openxmlformats.org/officeDocument/2006/customXml" ds:itemID="{12300102-423C-4C16-9D42-8559C62113BD}"/>
</file>

<file path=customXml/itemProps3.xml><?xml version="1.0" encoding="utf-8"?>
<ds:datastoreItem xmlns:ds="http://schemas.openxmlformats.org/officeDocument/2006/customXml" ds:itemID="{129C37F0-083A-4098-914D-BC7F7B19B7EF}"/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387</Words>
  <Application>Microsoft Office PowerPoint</Application>
  <PresentationFormat>Custom</PresentationFormat>
  <Paragraphs>62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3</cp:revision>
  <dcterms:created xsi:type="dcterms:W3CDTF">2018-02-14T21:08:38Z</dcterms:created>
  <dcterms:modified xsi:type="dcterms:W3CDTF">2018-03-15T18:19:26Z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