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3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0160000" cy="7620000"/>
  <p:notesSz cx="6858000" cy="9144000"/>
  <p:embeddedFontLst>
    <p:embeddedFont>
      <p:font typeface="Century Gothic" panose="020B0502020202020204" pitchFamily="34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430" y="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C456-222E-4E6B-BED3-F09128A87C47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7F3E4-E913-42DE-B730-F77C222CBD9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5613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C456-222E-4E6B-BED3-F09128A87C47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7F3E4-E913-42DE-B730-F77C222CBD9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26866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C456-222E-4E6B-BED3-F09128A87C47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7F3E4-E913-42DE-B730-F77C222CBD9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35877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C456-222E-4E6B-BED3-F09128A87C47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7F3E4-E913-42DE-B730-F77C222CBD9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27289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C456-222E-4E6B-BED3-F09128A87C47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7F3E4-E913-42DE-B730-F77C222CBD9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907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C456-222E-4E6B-BED3-F09128A87C47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7F3E4-E913-42DE-B730-F77C222CBD9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79797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C456-222E-4E6B-BED3-F09128A87C47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7F3E4-E913-42DE-B730-F77C222CBD9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9417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C456-222E-4E6B-BED3-F09128A87C47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7F3E4-E913-42DE-B730-F77C222CBD9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8338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C456-222E-4E6B-BED3-F09128A87C47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7F3E4-E913-42DE-B730-F77C222CBD9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1412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C456-222E-4E6B-BED3-F09128A87C47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7F3E4-E913-42DE-B730-F77C222CBD9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2962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C456-222E-4E6B-BED3-F09128A87C47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7F3E4-E913-42DE-B730-F77C222CBD9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25848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2C456-222E-4E6B-BED3-F09128A87C47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7F3E4-E913-42DE-B730-F77C222CBD9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64951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7465"/>
            <a:ext cx="49936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        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          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2.2 Unit 13 Number Sense pp. Q-16–19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NS2-53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Using 10 to Add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1255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add 2 one-digit numbers that have a sum greater than 10 </a:t>
            </a:r>
            <a:br>
              <a:rPr lang="en-CA" sz="1800" dirty="0">
                <a:solidFill>
                  <a:srgbClr val="000000"/>
                </a:solidFill>
                <a:latin typeface="Century Gothic"/>
              </a:rPr>
            </a:br>
            <a:r>
              <a:rPr lang="en-CA" sz="1800" dirty="0">
                <a:solidFill>
                  <a:srgbClr val="000000"/>
                </a:solidFill>
                <a:latin typeface="Century Gothic"/>
              </a:rPr>
              <a:t>by first re-grouping to make 10.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2.2 pp. 28–29</a:t>
            </a:r>
          </a:p>
        </p:txBody>
      </p:sp>
    </p:spTree>
    <p:extLst>
      <p:ext uri="{BB962C8B-B14F-4D97-AF65-F5344CB8AC3E}">
        <p14:creationId xmlns:p14="http://schemas.microsoft.com/office/powerpoint/2010/main" val="248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606501" y="2159000"/>
            <a:ext cx="8867699" cy="3843754"/>
            <a:chOff x="606501" y="2159000"/>
            <a:chExt cx="8867699" cy="3843754"/>
          </a:xfrm>
        </p:grpSpPr>
        <p:grpSp>
          <p:nvGrpSpPr>
            <p:cNvPr id="24" name="Group 23"/>
            <p:cNvGrpSpPr/>
            <p:nvPr/>
          </p:nvGrpSpPr>
          <p:grpSpPr>
            <a:xfrm>
              <a:off x="606501" y="3006598"/>
              <a:ext cx="7438441" cy="2044700"/>
              <a:chOff x="606501" y="3006598"/>
              <a:chExt cx="7438441" cy="2044700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747903" y="3340481"/>
                <a:ext cx="2714498" cy="1320038"/>
                <a:chOff x="747903" y="3340481"/>
                <a:chExt cx="2714498" cy="1320038"/>
              </a:xfrm>
            </p:grpSpPr>
            <p:sp>
              <p:nvSpPr>
                <p:cNvPr id="2" name="Oval 1"/>
                <p:cNvSpPr/>
                <p:nvPr/>
              </p:nvSpPr>
              <p:spPr>
                <a:xfrm>
                  <a:off x="747903" y="3340481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" name="Oval 2"/>
                <p:cNvSpPr/>
                <p:nvPr/>
              </p:nvSpPr>
              <p:spPr>
                <a:xfrm>
                  <a:off x="2910205" y="3340481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" name="Oval 3"/>
                <p:cNvSpPr/>
                <p:nvPr/>
              </p:nvSpPr>
              <p:spPr>
                <a:xfrm>
                  <a:off x="2189353" y="4108323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" name="Oval 4"/>
                <p:cNvSpPr/>
                <p:nvPr/>
              </p:nvSpPr>
              <p:spPr>
                <a:xfrm>
                  <a:off x="2189353" y="3340481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6" name="Oval 5"/>
                <p:cNvSpPr/>
                <p:nvPr/>
              </p:nvSpPr>
              <p:spPr>
                <a:xfrm>
                  <a:off x="1468628" y="4108323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" name="Oval 6"/>
                <p:cNvSpPr/>
                <p:nvPr/>
              </p:nvSpPr>
              <p:spPr>
                <a:xfrm>
                  <a:off x="1468628" y="3340481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8" name="Oval 7"/>
                <p:cNvSpPr/>
                <p:nvPr/>
              </p:nvSpPr>
              <p:spPr>
                <a:xfrm>
                  <a:off x="747903" y="4108323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9" name="Oval 8"/>
                <p:cNvSpPr/>
                <p:nvPr/>
              </p:nvSpPr>
              <p:spPr>
                <a:xfrm>
                  <a:off x="2910205" y="4108323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4326382" y="3340608"/>
                <a:ext cx="3441954" cy="1319911"/>
                <a:chOff x="4326382" y="3340608"/>
                <a:chExt cx="3441954" cy="1319911"/>
              </a:xfrm>
            </p:grpSpPr>
            <p:sp>
              <p:nvSpPr>
                <p:cNvPr id="11" name="Oval 10"/>
                <p:cNvSpPr/>
                <p:nvPr/>
              </p:nvSpPr>
              <p:spPr>
                <a:xfrm>
                  <a:off x="5767832" y="4108323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2" name="Oval 11"/>
                <p:cNvSpPr/>
                <p:nvPr/>
              </p:nvSpPr>
              <p:spPr>
                <a:xfrm>
                  <a:off x="5047234" y="4108323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4326382" y="4108323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4326382" y="3340608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5767832" y="3340608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5047234" y="3340608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grpSp>
              <p:nvGrpSpPr>
                <p:cNvPr id="20" name="Group 19"/>
                <p:cNvGrpSpPr/>
                <p:nvPr/>
              </p:nvGrpSpPr>
              <p:grpSpPr>
                <a:xfrm>
                  <a:off x="6495161" y="3340608"/>
                  <a:ext cx="1273175" cy="1319911"/>
                  <a:chOff x="6495161" y="3340608"/>
                  <a:chExt cx="1273175" cy="1319911"/>
                </a:xfrm>
              </p:grpSpPr>
              <p:sp>
                <p:nvSpPr>
                  <p:cNvPr id="17" name="Oval 16"/>
                  <p:cNvSpPr/>
                  <p:nvPr/>
                </p:nvSpPr>
                <p:spPr>
                  <a:xfrm>
                    <a:off x="6495161" y="4108323"/>
                    <a:ext cx="552196" cy="552196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18" name="Oval 17"/>
                  <p:cNvSpPr/>
                  <p:nvPr/>
                </p:nvSpPr>
                <p:spPr>
                  <a:xfrm>
                    <a:off x="7216140" y="3340608"/>
                    <a:ext cx="552196" cy="552196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19" name="Oval 18"/>
                  <p:cNvSpPr/>
                  <p:nvPr/>
                </p:nvSpPr>
                <p:spPr>
                  <a:xfrm>
                    <a:off x="6495161" y="3340608"/>
                    <a:ext cx="552196" cy="552196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</p:grpSp>
          <p:sp>
            <p:nvSpPr>
              <p:cNvPr id="22" name="Freeform 21"/>
              <p:cNvSpPr/>
              <p:nvPr/>
            </p:nvSpPr>
            <p:spPr>
              <a:xfrm>
                <a:off x="606501" y="3135419"/>
                <a:ext cx="4361340" cy="1736307"/>
              </a:xfrm>
              <a:custGeom>
                <a:avLst/>
                <a:gdLst/>
                <a:ahLst/>
                <a:cxnLst/>
                <a:rect l="0" t="0" r="0" b="0"/>
                <a:pathLst>
                  <a:path w="4361340" h="1736307">
                    <a:moveTo>
                      <a:pt x="726890" y="0"/>
                    </a:moveTo>
                    <a:lnTo>
                      <a:pt x="3706829" y="0"/>
                    </a:lnTo>
                    <a:lnTo>
                      <a:pt x="3779827" y="5911"/>
                    </a:lnTo>
                    <a:lnTo>
                      <a:pt x="3910357" y="20194"/>
                    </a:lnTo>
                    <a:lnTo>
                      <a:pt x="4034083" y="49257"/>
                    </a:lnTo>
                    <a:lnTo>
                      <a:pt x="4092235" y="63541"/>
                    </a:lnTo>
                    <a:lnTo>
                      <a:pt x="4194307" y="104178"/>
                    </a:lnTo>
                    <a:lnTo>
                      <a:pt x="4266688" y="150480"/>
                    </a:lnTo>
                    <a:lnTo>
                      <a:pt x="4303187" y="176586"/>
                    </a:lnTo>
                    <a:lnTo>
                      <a:pt x="4339685" y="228552"/>
                    </a:lnTo>
                    <a:lnTo>
                      <a:pt x="4353916" y="257613"/>
                    </a:lnTo>
                    <a:lnTo>
                      <a:pt x="4353916" y="271898"/>
                    </a:lnTo>
                    <a:lnTo>
                      <a:pt x="4361339" y="289385"/>
                    </a:lnTo>
                    <a:lnTo>
                      <a:pt x="4361339" y="1446923"/>
                    </a:lnTo>
                    <a:lnTo>
                      <a:pt x="4353916" y="1461453"/>
                    </a:lnTo>
                    <a:lnTo>
                      <a:pt x="4353916" y="1475984"/>
                    </a:lnTo>
                    <a:lnTo>
                      <a:pt x="4339685" y="1504799"/>
                    </a:lnTo>
                    <a:lnTo>
                      <a:pt x="4303187" y="1556765"/>
                    </a:lnTo>
                    <a:lnTo>
                      <a:pt x="4230808" y="1606022"/>
                    </a:lnTo>
                    <a:lnTo>
                      <a:pt x="4194307" y="1629173"/>
                    </a:lnTo>
                    <a:lnTo>
                      <a:pt x="4092235" y="1669810"/>
                    </a:lnTo>
                    <a:lnTo>
                      <a:pt x="3975931" y="1698625"/>
                    </a:lnTo>
                    <a:lnTo>
                      <a:pt x="3910357" y="1713155"/>
                    </a:lnTo>
                    <a:lnTo>
                      <a:pt x="3779827" y="1727686"/>
                    </a:lnTo>
                    <a:lnTo>
                      <a:pt x="3706829" y="1733351"/>
                    </a:lnTo>
                    <a:lnTo>
                      <a:pt x="3670948" y="1733351"/>
                    </a:lnTo>
                    <a:lnTo>
                      <a:pt x="3634448" y="1736306"/>
                    </a:lnTo>
                    <a:lnTo>
                      <a:pt x="726890" y="1736306"/>
                    </a:lnTo>
                    <a:lnTo>
                      <a:pt x="682967" y="1733351"/>
                    </a:lnTo>
                    <a:lnTo>
                      <a:pt x="647087" y="1733351"/>
                    </a:lnTo>
                    <a:lnTo>
                      <a:pt x="574087" y="1727686"/>
                    </a:lnTo>
                    <a:lnTo>
                      <a:pt x="443557" y="1713155"/>
                    </a:lnTo>
                    <a:lnTo>
                      <a:pt x="319831" y="1684094"/>
                    </a:lnTo>
                    <a:lnTo>
                      <a:pt x="261680" y="1669810"/>
                    </a:lnTo>
                    <a:lnTo>
                      <a:pt x="160225" y="1629173"/>
                    </a:lnTo>
                    <a:lnTo>
                      <a:pt x="87226" y="1582871"/>
                    </a:lnTo>
                    <a:lnTo>
                      <a:pt x="50728" y="1556765"/>
                    </a:lnTo>
                    <a:lnTo>
                      <a:pt x="14846" y="1504799"/>
                    </a:lnTo>
                    <a:lnTo>
                      <a:pt x="0" y="1475984"/>
                    </a:lnTo>
                    <a:lnTo>
                      <a:pt x="0" y="257613"/>
                    </a:lnTo>
                    <a:lnTo>
                      <a:pt x="14846" y="228552"/>
                    </a:lnTo>
                    <a:lnTo>
                      <a:pt x="50728" y="176586"/>
                    </a:lnTo>
                    <a:lnTo>
                      <a:pt x="123725" y="127329"/>
                    </a:lnTo>
                    <a:lnTo>
                      <a:pt x="160225" y="104178"/>
                    </a:lnTo>
                    <a:lnTo>
                      <a:pt x="261680" y="63541"/>
                    </a:lnTo>
                    <a:lnTo>
                      <a:pt x="377983" y="34726"/>
                    </a:lnTo>
                    <a:lnTo>
                      <a:pt x="443557" y="20194"/>
                    </a:lnTo>
                    <a:lnTo>
                      <a:pt x="574087" y="5911"/>
                    </a:lnTo>
                    <a:lnTo>
                      <a:pt x="647087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9300"/>
                </a:solidFill>
                <a:prstDash val="sysDash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pic>
            <p:nvPicPr>
              <p:cNvPr id="23" name="Picture 22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49042" y="3006598"/>
                <a:ext cx="5295900" cy="20447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30" name="Group 29"/>
            <p:cNvGrpSpPr/>
            <p:nvPr/>
          </p:nvGrpSpPr>
          <p:grpSpPr>
            <a:xfrm>
              <a:off x="1689100" y="2159000"/>
              <a:ext cx="7785100" cy="338554"/>
              <a:chOff x="1689100" y="2159000"/>
              <a:chExt cx="7785100" cy="338554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1689100" y="2159000"/>
                <a:ext cx="9296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009300"/>
                    </a:solidFill>
                    <a:latin typeface="Century Gothic"/>
                  </a:rPr>
                  <a:t>____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873500" y="2159000"/>
                <a:ext cx="43391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009300"/>
                    </a:solidFill>
                    <a:latin typeface="Century Gothic"/>
                  </a:rPr>
                  <a:t>+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5613400" y="2159000"/>
                <a:ext cx="9296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009300"/>
                    </a:solidFill>
                    <a:latin typeface="Century Gothic"/>
                  </a:rPr>
                  <a:t>____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7823200" y="2159000"/>
                <a:ext cx="43391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009300"/>
                    </a:solidFill>
                    <a:latin typeface="Century Gothic"/>
                  </a:rPr>
                  <a:t>=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8636000" y="2159000"/>
                <a:ext cx="9296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009300"/>
                    </a:solidFill>
                    <a:latin typeface="Century Gothic"/>
                  </a:rPr>
                  <a:t>____</a:t>
                </a: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1689100" y="5664200"/>
              <a:ext cx="7785100" cy="338554"/>
              <a:chOff x="1689100" y="5664200"/>
              <a:chExt cx="7785100" cy="338554"/>
            </a:xfrm>
          </p:grpSpPr>
          <p:sp>
            <p:nvSpPr>
              <p:cNvPr id="31" name="TextBox 30"/>
              <p:cNvSpPr txBox="1"/>
              <p:nvPr/>
            </p:nvSpPr>
            <p:spPr>
              <a:xfrm>
                <a:off x="1689100" y="5664200"/>
                <a:ext cx="9296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FF6820"/>
                    </a:solidFill>
                    <a:latin typeface="Century Gothic"/>
                  </a:rPr>
                  <a:t>____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873500" y="5664200"/>
                <a:ext cx="43391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FF6820"/>
                    </a:solidFill>
                    <a:latin typeface="Century Gothic"/>
                  </a:rPr>
                  <a:t>+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5613400" y="5664200"/>
                <a:ext cx="9296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FF6820"/>
                    </a:solidFill>
                    <a:latin typeface="Century Gothic"/>
                  </a:rPr>
                  <a:t>____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7823200" y="5664200"/>
                <a:ext cx="43391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FF6820"/>
                    </a:solidFill>
                    <a:latin typeface="Century Gothic"/>
                  </a:rPr>
                  <a:t>=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8636000" y="5664200"/>
                <a:ext cx="9296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FF6820"/>
                    </a:solidFill>
                    <a:latin typeface="Century Gothic"/>
                  </a:rPr>
                  <a:t>____</a:t>
                </a:r>
              </a:p>
            </p:txBody>
          </p:sp>
        </p:grpSp>
      </p:grpSp>
      <p:sp>
        <p:nvSpPr>
          <p:cNvPr id="38" name="TextBox 37"/>
          <p:cNvSpPr txBox="1"/>
          <p:nvPr/>
        </p:nvSpPr>
        <p:spPr>
          <a:xfrm>
            <a:off x="469900" y="444500"/>
            <a:ext cx="96418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Does the answer change if we group 8 and 9 circles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in these two ways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69900" y="6946900"/>
            <a:ext cx="598449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Q-18 for details.</a:t>
            </a:r>
          </a:p>
        </p:txBody>
      </p:sp>
    </p:spTree>
    <p:extLst>
      <p:ext uri="{BB962C8B-B14F-4D97-AF65-F5344CB8AC3E}">
        <p14:creationId xmlns:p14="http://schemas.microsoft.com/office/powerpoint/2010/main" val="41102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972661" y="2159000"/>
            <a:ext cx="8501539" cy="3843754"/>
            <a:chOff x="972661" y="2159000"/>
            <a:chExt cx="8501539" cy="3843754"/>
          </a:xfrm>
        </p:grpSpPr>
        <p:grpSp>
          <p:nvGrpSpPr>
            <p:cNvPr id="20" name="Group 19"/>
            <p:cNvGrpSpPr/>
            <p:nvPr/>
          </p:nvGrpSpPr>
          <p:grpSpPr>
            <a:xfrm>
              <a:off x="972661" y="2962313"/>
              <a:ext cx="6507640" cy="2076187"/>
              <a:chOff x="972661" y="2962313"/>
              <a:chExt cx="6507640" cy="2076187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1103503" y="3340481"/>
                <a:ext cx="1993646" cy="1320038"/>
                <a:chOff x="1103503" y="3340481"/>
                <a:chExt cx="1993646" cy="1320038"/>
              </a:xfrm>
            </p:grpSpPr>
            <p:sp>
              <p:nvSpPr>
                <p:cNvPr id="2" name="Oval 1"/>
                <p:cNvSpPr/>
                <p:nvPr/>
              </p:nvSpPr>
              <p:spPr>
                <a:xfrm>
                  <a:off x="1103503" y="3340481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" name="Oval 2"/>
                <p:cNvSpPr/>
                <p:nvPr/>
              </p:nvSpPr>
              <p:spPr>
                <a:xfrm>
                  <a:off x="2544953" y="4108323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" name="Oval 3"/>
                <p:cNvSpPr/>
                <p:nvPr/>
              </p:nvSpPr>
              <p:spPr>
                <a:xfrm>
                  <a:off x="2544953" y="3340481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" name="Oval 4"/>
                <p:cNvSpPr/>
                <p:nvPr/>
              </p:nvSpPr>
              <p:spPr>
                <a:xfrm>
                  <a:off x="1824228" y="4108323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6" name="Oval 5"/>
                <p:cNvSpPr/>
                <p:nvPr/>
              </p:nvSpPr>
              <p:spPr>
                <a:xfrm>
                  <a:off x="1824228" y="3340481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" name="Oval 6"/>
                <p:cNvSpPr/>
                <p:nvPr/>
              </p:nvSpPr>
              <p:spPr>
                <a:xfrm>
                  <a:off x="1103503" y="4108323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4631182" y="3340608"/>
                <a:ext cx="2720975" cy="1319911"/>
                <a:chOff x="4631182" y="3340608"/>
                <a:chExt cx="2720975" cy="1319911"/>
              </a:xfrm>
            </p:grpSpPr>
            <p:sp>
              <p:nvSpPr>
                <p:cNvPr id="9" name="Oval 8"/>
                <p:cNvSpPr/>
                <p:nvPr/>
              </p:nvSpPr>
              <p:spPr>
                <a:xfrm>
                  <a:off x="6072632" y="4108323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0" name="Oval 9"/>
                <p:cNvSpPr/>
                <p:nvPr/>
              </p:nvSpPr>
              <p:spPr>
                <a:xfrm>
                  <a:off x="5352034" y="4108323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1" name="Oval 10"/>
                <p:cNvSpPr/>
                <p:nvPr/>
              </p:nvSpPr>
              <p:spPr>
                <a:xfrm>
                  <a:off x="4631182" y="4108323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2" name="Oval 11"/>
                <p:cNvSpPr/>
                <p:nvPr/>
              </p:nvSpPr>
              <p:spPr>
                <a:xfrm>
                  <a:off x="4631182" y="3340608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6072632" y="3340608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5352034" y="3340608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6799961" y="4108323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6799961" y="3340608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18" name="Freeform 17"/>
              <p:cNvSpPr/>
              <p:nvPr/>
            </p:nvSpPr>
            <p:spPr>
              <a:xfrm>
                <a:off x="972661" y="3132411"/>
                <a:ext cx="5021740" cy="1736306"/>
              </a:xfrm>
              <a:custGeom>
                <a:avLst/>
                <a:gdLst/>
                <a:ahLst/>
                <a:cxnLst/>
                <a:rect l="0" t="0" r="0" b="0"/>
                <a:pathLst>
                  <a:path w="5021740" h="1736306">
                    <a:moveTo>
                      <a:pt x="836957" y="0"/>
                    </a:moveTo>
                    <a:lnTo>
                      <a:pt x="4268122" y="0"/>
                    </a:lnTo>
                    <a:lnTo>
                      <a:pt x="4352175" y="5910"/>
                    </a:lnTo>
                    <a:lnTo>
                      <a:pt x="4502467" y="20194"/>
                    </a:lnTo>
                    <a:lnTo>
                      <a:pt x="4644929" y="49256"/>
                    </a:lnTo>
                    <a:lnTo>
                      <a:pt x="4711887" y="63540"/>
                    </a:lnTo>
                    <a:lnTo>
                      <a:pt x="4829416" y="104178"/>
                    </a:lnTo>
                    <a:lnTo>
                      <a:pt x="4912756" y="150479"/>
                    </a:lnTo>
                    <a:lnTo>
                      <a:pt x="4954782" y="176585"/>
                    </a:lnTo>
                    <a:lnTo>
                      <a:pt x="4996806" y="228551"/>
                    </a:lnTo>
                    <a:lnTo>
                      <a:pt x="5013192" y="257613"/>
                    </a:lnTo>
                    <a:lnTo>
                      <a:pt x="5013192" y="271897"/>
                    </a:lnTo>
                    <a:lnTo>
                      <a:pt x="5021739" y="289384"/>
                    </a:lnTo>
                    <a:lnTo>
                      <a:pt x="5021739" y="1446922"/>
                    </a:lnTo>
                    <a:lnTo>
                      <a:pt x="5013192" y="1461452"/>
                    </a:lnTo>
                    <a:lnTo>
                      <a:pt x="5013192" y="1475983"/>
                    </a:lnTo>
                    <a:lnTo>
                      <a:pt x="4996806" y="1504799"/>
                    </a:lnTo>
                    <a:lnTo>
                      <a:pt x="4954782" y="1556764"/>
                    </a:lnTo>
                    <a:lnTo>
                      <a:pt x="4871444" y="1606021"/>
                    </a:lnTo>
                    <a:lnTo>
                      <a:pt x="4829416" y="1629172"/>
                    </a:lnTo>
                    <a:lnTo>
                      <a:pt x="4711887" y="1669809"/>
                    </a:lnTo>
                    <a:lnTo>
                      <a:pt x="4577972" y="1698625"/>
                    </a:lnTo>
                    <a:lnTo>
                      <a:pt x="4502467" y="1713154"/>
                    </a:lnTo>
                    <a:lnTo>
                      <a:pt x="4352175" y="1727686"/>
                    </a:lnTo>
                    <a:lnTo>
                      <a:pt x="4268122" y="1733350"/>
                    </a:lnTo>
                    <a:lnTo>
                      <a:pt x="4226808" y="1733350"/>
                    </a:lnTo>
                    <a:lnTo>
                      <a:pt x="4184781" y="1736305"/>
                    </a:lnTo>
                    <a:lnTo>
                      <a:pt x="836957" y="1736305"/>
                    </a:lnTo>
                    <a:lnTo>
                      <a:pt x="786382" y="1733350"/>
                    </a:lnTo>
                    <a:lnTo>
                      <a:pt x="745070" y="1733350"/>
                    </a:lnTo>
                    <a:lnTo>
                      <a:pt x="661016" y="1727686"/>
                    </a:lnTo>
                    <a:lnTo>
                      <a:pt x="510721" y="1713154"/>
                    </a:lnTo>
                    <a:lnTo>
                      <a:pt x="368260" y="1684093"/>
                    </a:lnTo>
                    <a:lnTo>
                      <a:pt x="301304" y="1669809"/>
                    </a:lnTo>
                    <a:lnTo>
                      <a:pt x="184487" y="1629172"/>
                    </a:lnTo>
                    <a:lnTo>
                      <a:pt x="100434" y="1582871"/>
                    </a:lnTo>
                    <a:lnTo>
                      <a:pt x="58409" y="1556764"/>
                    </a:lnTo>
                    <a:lnTo>
                      <a:pt x="17094" y="1504799"/>
                    </a:lnTo>
                    <a:lnTo>
                      <a:pt x="0" y="1475983"/>
                    </a:lnTo>
                    <a:lnTo>
                      <a:pt x="0" y="257613"/>
                    </a:lnTo>
                    <a:lnTo>
                      <a:pt x="17094" y="228551"/>
                    </a:lnTo>
                    <a:lnTo>
                      <a:pt x="58409" y="176585"/>
                    </a:lnTo>
                    <a:lnTo>
                      <a:pt x="142460" y="127328"/>
                    </a:lnTo>
                    <a:lnTo>
                      <a:pt x="184487" y="104178"/>
                    </a:lnTo>
                    <a:lnTo>
                      <a:pt x="301304" y="63540"/>
                    </a:lnTo>
                    <a:lnTo>
                      <a:pt x="435218" y="34725"/>
                    </a:lnTo>
                    <a:lnTo>
                      <a:pt x="510721" y="20194"/>
                    </a:lnTo>
                    <a:lnTo>
                      <a:pt x="661016" y="5910"/>
                    </a:lnTo>
                    <a:lnTo>
                      <a:pt x="74507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9300"/>
                </a:solidFill>
                <a:prstDash val="sysDash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9" name="Freeform 18"/>
              <p:cNvSpPr/>
              <p:nvPr/>
            </p:nvSpPr>
            <p:spPr>
              <a:xfrm>
                <a:off x="2462086" y="2962313"/>
                <a:ext cx="5018215" cy="2076187"/>
              </a:xfrm>
              <a:custGeom>
                <a:avLst/>
                <a:gdLst/>
                <a:ahLst/>
                <a:cxnLst/>
                <a:rect l="0" t="0" r="0" b="0"/>
                <a:pathLst>
                  <a:path w="5018215" h="2076187">
                    <a:moveTo>
                      <a:pt x="836369" y="0"/>
                    </a:moveTo>
                    <a:lnTo>
                      <a:pt x="4265126" y="0"/>
                    </a:lnTo>
                    <a:lnTo>
                      <a:pt x="4349120" y="7068"/>
                    </a:lnTo>
                    <a:lnTo>
                      <a:pt x="4499307" y="24148"/>
                    </a:lnTo>
                    <a:lnTo>
                      <a:pt x="4641670" y="58899"/>
                    </a:lnTo>
                    <a:lnTo>
                      <a:pt x="4708580" y="75979"/>
                    </a:lnTo>
                    <a:lnTo>
                      <a:pt x="4826027" y="124571"/>
                    </a:lnTo>
                    <a:lnTo>
                      <a:pt x="4909307" y="179936"/>
                    </a:lnTo>
                    <a:lnTo>
                      <a:pt x="4951306" y="211153"/>
                    </a:lnTo>
                    <a:lnTo>
                      <a:pt x="4993299" y="273290"/>
                    </a:lnTo>
                    <a:lnTo>
                      <a:pt x="5009673" y="308041"/>
                    </a:lnTo>
                    <a:lnTo>
                      <a:pt x="5009673" y="325121"/>
                    </a:lnTo>
                    <a:lnTo>
                      <a:pt x="5018214" y="346032"/>
                    </a:lnTo>
                    <a:lnTo>
                      <a:pt x="5018214" y="1730155"/>
                    </a:lnTo>
                    <a:lnTo>
                      <a:pt x="5009673" y="1747530"/>
                    </a:lnTo>
                    <a:lnTo>
                      <a:pt x="5009673" y="1764906"/>
                    </a:lnTo>
                    <a:lnTo>
                      <a:pt x="4993299" y="1799361"/>
                    </a:lnTo>
                    <a:lnTo>
                      <a:pt x="4951306" y="1861500"/>
                    </a:lnTo>
                    <a:lnTo>
                      <a:pt x="4868025" y="1920399"/>
                    </a:lnTo>
                    <a:lnTo>
                      <a:pt x="4826027" y="1948081"/>
                    </a:lnTo>
                    <a:lnTo>
                      <a:pt x="4708580" y="1996674"/>
                    </a:lnTo>
                    <a:lnTo>
                      <a:pt x="4574759" y="2031129"/>
                    </a:lnTo>
                    <a:lnTo>
                      <a:pt x="4499307" y="2048502"/>
                    </a:lnTo>
                    <a:lnTo>
                      <a:pt x="4349120" y="2065880"/>
                    </a:lnTo>
                    <a:lnTo>
                      <a:pt x="4265126" y="2072651"/>
                    </a:lnTo>
                    <a:lnTo>
                      <a:pt x="4223841" y="2072651"/>
                    </a:lnTo>
                    <a:lnTo>
                      <a:pt x="4181844" y="2076186"/>
                    </a:lnTo>
                    <a:lnTo>
                      <a:pt x="836369" y="2076186"/>
                    </a:lnTo>
                    <a:lnTo>
                      <a:pt x="785829" y="2072651"/>
                    </a:lnTo>
                    <a:lnTo>
                      <a:pt x="744547" y="2072651"/>
                    </a:lnTo>
                    <a:lnTo>
                      <a:pt x="660551" y="2065880"/>
                    </a:lnTo>
                    <a:lnTo>
                      <a:pt x="510360" y="2048502"/>
                    </a:lnTo>
                    <a:lnTo>
                      <a:pt x="368000" y="2013753"/>
                    </a:lnTo>
                    <a:lnTo>
                      <a:pt x="301092" y="1996674"/>
                    </a:lnTo>
                    <a:lnTo>
                      <a:pt x="184358" y="1948081"/>
                    </a:lnTo>
                    <a:lnTo>
                      <a:pt x="100364" y="1892717"/>
                    </a:lnTo>
                    <a:lnTo>
                      <a:pt x="58368" y="1861500"/>
                    </a:lnTo>
                    <a:lnTo>
                      <a:pt x="17081" y="1799361"/>
                    </a:lnTo>
                    <a:lnTo>
                      <a:pt x="0" y="1764906"/>
                    </a:lnTo>
                    <a:lnTo>
                      <a:pt x="0" y="308041"/>
                    </a:lnTo>
                    <a:lnTo>
                      <a:pt x="17081" y="273290"/>
                    </a:lnTo>
                    <a:lnTo>
                      <a:pt x="58368" y="211153"/>
                    </a:lnTo>
                    <a:lnTo>
                      <a:pt x="142359" y="152254"/>
                    </a:lnTo>
                    <a:lnTo>
                      <a:pt x="184358" y="124571"/>
                    </a:lnTo>
                    <a:lnTo>
                      <a:pt x="301092" y="75979"/>
                    </a:lnTo>
                    <a:lnTo>
                      <a:pt x="434911" y="41523"/>
                    </a:lnTo>
                    <a:lnTo>
                      <a:pt x="510360" y="24148"/>
                    </a:lnTo>
                    <a:lnTo>
                      <a:pt x="660551" y="7068"/>
                    </a:lnTo>
                    <a:lnTo>
                      <a:pt x="744547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1689100" y="2159000"/>
              <a:ext cx="7785100" cy="338554"/>
              <a:chOff x="1689100" y="2159000"/>
              <a:chExt cx="7785100" cy="338554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1689100" y="2159000"/>
                <a:ext cx="9296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009300"/>
                    </a:solidFill>
                    <a:latin typeface="Century Gothic"/>
                  </a:rPr>
                  <a:t>____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873500" y="2159000"/>
                <a:ext cx="43391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009300"/>
                    </a:solidFill>
                    <a:latin typeface="Century Gothic"/>
                  </a:rPr>
                  <a:t>+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5613400" y="2159000"/>
                <a:ext cx="9296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009300"/>
                    </a:solidFill>
                    <a:latin typeface="Century Gothic"/>
                  </a:rPr>
                  <a:t>____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7823200" y="2159000"/>
                <a:ext cx="43391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009300"/>
                    </a:solidFill>
                    <a:latin typeface="Century Gothic"/>
                  </a:rPr>
                  <a:t>=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8636000" y="2159000"/>
                <a:ext cx="9296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009300"/>
                    </a:solidFill>
                    <a:latin typeface="Century Gothic"/>
                  </a:rPr>
                  <a:t>____</a:t>
                </a: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1689100" y="5664200"/>
              <a:ext cx="7785100" cy="338554"/>
              <a:chOff x="1689100" y="5664200"/>
              <a:chExt cx="7785100" cy="338554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1689100" y="5664200"/>
                <a:ext cx="9296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FF6820"/>
                    </a:solidFill>
                    <a:latin typeface="Century Gothic"/>
                  </a:rPr>
                  <a:t>____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3873500" y="5664200"/>
                <a:ext cx="43391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FF6820"/>
                    </a:solidFill>
                    <a:latin typeface="Century Gothic"/>
                  </a:rPr>
                  <a:t>+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613400" y="5664200"/>
                <a:ext cx="9296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FF6820"/>
                    </a:solidFill>
                    <a:latin typeface="Century Gothic"/>
                  </a:rPr>
                  <a:t>____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7823200" y="5664200"/>
                <a:ext cx="43391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FF6820"/>
                    </a:solidFill>
                    <a:latin typeface="Century Gothic"/>
                  </a:rPr>
                  <a:t>=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8636000" y="5664200"/>
                <a:ext cx="9296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FF6820"/>
                    </a:solidFill>
                    <a:latin typeface="Century Gothic"/>
                  </a:rPr>
                  <a:t>____</a:t>
                </a:r>
              </a:p>
            </p:txBody>
          </p:sp>
        </p:grpSp>
      </p:grpSp>
      <p:sp>
        <p:nvSpPr>
          <p:cNvPr id="34" name="TextBox 33"/>
          <p:cNvSpPr txBox="1"/>
          <p:nvPr/>
        </p:nvSpPr>
        <p:spPr>
          <a:xfrm>
            <a:off x="469900" y="444500"/>
            <a:ext cx="96418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Does the answer change if we group 6 and 8 circles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in these two ways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0711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5127397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Complete "Groups of 10 (2)."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250" y="3191129"/>
            <a:ext cx="6439027" cy="180835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69900" y="2413000"/>
            <a:ext cx="2745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Example: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459300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808080"/>
                </a:solidFill>
                <a:latin typeface="Century Gothic"/>
              </a:rPr>
              <a:t>Distribute BLM Groups of 10 (2) from p. Q-55. </a:t>
            </a:r>
          </a:p>
        </p:txBody>
      </p:sp>
    </p:spTree>
    <p:extLst>
      <p:ext uri="{BB962C8B-B14F-4D97-AF65-F5344CB8AC3E}">
        <p14:creationId xmlns:p14="http://schemas.microsoft.com/office/powerpoint/2010/main" val="4306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5485765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Complete "Split to Make 10."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4828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808080"/>
                </a:solidFill>
                <a:latin typeface="Century Gothic"/>
              </a:rPr>
              <a:t>Distribute BLM Split to Make 10 (pp. Q-56–57). </a:t>
            </a:r>
          </a:p>
        </p:txBody>
      </p:sp>
    </p:spTree>
    <p:extLst>
      <p:ext uri="{BB962C8B-B14F-4D97-AF65-F5344CB8AC3E}">
        <p14:creationId xmlns:p14="http://schemas.microsoft.com/office/powerpoint/2010/main" val="159777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7620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Make two groups of 10 to find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total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Write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addition sentence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69460" y="203200"/>
            <a:ext cx="54381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>
                <a:solidFill>
                  <a:srgbClr val="666666"/>
                </a:solidFill>
                <a:latin typeface="Century Gothic"/>
              </a:rPr>
              <a:t>Do Extensions 2 and 3 in order.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69900" y="2312924"/>
            <a:ext cx="8759698" cy="1126998"/>
            <a:chOff x="469900" y="2312924"/>
            <a:chExt cx="8759698" cy="1126998"/>
          </a:xfrm>
        </p:grpSpPr>
        <p:sp>
          <p:nvSpPr>
            <p:cNvPr id="4" name="TextBox 3"/>
            <p:cNvSpPr txBox="1"/>
            <p:nvPr/>
          </p:nvSpPr>
          <p:spPr>
            <a:xfrm>
              <a:off x="469900" y="23749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pic>
          <p:nvPicPr>
            <p:cNvPr id="5" name="Picture 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4900" y="2312924"/>
              <a:ext cx="8124698" cy="11269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9" name="Group 8"/>
          <p:cNvGrpSpPr/>
          <p:nvPr/>
        </p:nvGrpSpPr>
        <p:grpSpPr>
          <a:xfrm>
            <a:off x="469900" y="4953000"/>
            <a:ext cx="8586216" cy="1057148"/>
            <a:chOff x="469900" y="4953000"/>
            <a:chExt cx="8586216" cy="1057148"/>
          </a:xfrm>
        </p:grpSpPr>
        <p:pic>
          <p:nvPicPr>
            <p:cNvPr id="7" name="Picture 6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8400" y="4953000"/>
              <a:ext cx="7887716" cy="105714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8" name="TextBox 7"/>
            <p:cNvSpPr txBox="1"/>
            <p:nvPr/>
          </p:nvSpPr>
          <p:spPr>
            <a:xfrm>
              <a:off x="469900" y="4978400"/>
              <a:ext cx="592277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6376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605162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3. Draw a model to help you add.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384300"/>
            <a:ext cx="159603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9 + 7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5372100"/>
            <a:ext cx="20952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e) 5 + 6 + 9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9700" y="1384300"/>
            <a:ext cx="149725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8 + 7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3378200"/>
            <a:ext cx="148473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5 + 9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19700" y="3390900"/>
            <a:ext cx="210774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6 + 7 + 8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19700" y="5372100"/>
            <a:ext cx="19757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f) 9 + 9 + 9</a:t>
            </a:r>
          </a:p>
        </p:txBody>
      </p:sp>
    </p:spTree>
    <p:extLst>
      <p:ext uri="{BB962C8B-B14F-4D97-AF65-F5344CB8AC3E}">
        <p14:creationId xmlns:p14="http://schemas.microsoft.com/office/powerpoint/2010/main" val="132280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2.2 pp. 28–29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62675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1562100"/>
            <a:ext cx="1218844" cy="4770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500">
                <a:solidFill>
                  <a:srgbClr val="000000"/>
                </a:solidFill>
                <a:latin typeface="Century Gothic"/>
              </a:rPr>
              <a:t>7 + 8 =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74900" y="1562100"/>
            <a:ext cx="1218844" cy="4770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500">
                <a:solidFill>
                  <a:srgbClr val="000000"/>
                </a:solidFill>
                <a:latin typeface="Century Gothic"/>
              </a:rPr>
              <a:t>8 + 9 =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54500" y="1562100"/>
            <a:ext cx="1218844" cy="4770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500">
                <a:solidFill>
                  <a:srgbClr val="000000"/>
                </a:solidFill>
                <a:latin typeface="Century Gothic"/>
              </a:rPr>
              <a:t>6 + 8 =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34100" y="1562100"/>
            <a:ext cx="1218844" cy="4770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500">
                <a:solidFill>
                  <a:srgbClr val="000000"/>
                </a:solidFill>
                <a:latin typeface="Century Gothic"/>
              </a:rPr>
              <a:t>5 + 6 =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013700" y="1562100"/>
            <a:ext cx="1218844" cy="4770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500">
                <a:solidFill>
                  <a:srgbClr val="000000"/>
                </a:solidFill>
                <a:latin typeface="Century Gothic"/>
              </a:rPr>
              <a:t>7 + 5 =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" y="431800"/>
            <a:ext cx="551789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Solve these additions mentally.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5300" y="5118100"/>
            <a:ext cx="1394790" cy="4770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500">
                <a:solidFill>
                  <a:srgbClr val="000000"/>
                </a:solidFill>
                <a:latin typeface="Century Gothic"/>
              </a:rPr>
              <a:t>10 + 5 =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74900" y="5118100"/>
            <a:ext cx="1394790" cy="4770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500">
                <a:solidFill>
                  <a:srgbClr val="000000"/>
                </a:solidFill>
                <a:latin typeface="Century Gothic"/>
              </a:rPr>
              <a:t>10 + 7 =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54500" y="5118100"/>
            <a:ext cx="1394790" cy="4770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500">
                <a:solidFill>
                  <a:srgbClr val="000000"/>
                </a:solidFill>
                <a:latin typeface="Century Gothic"/>
              </a:rPr>
              <a:t>10 + 4 =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34100" y="5118100"/>
            <a:ext cx="1394790" cy="4770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500">
                <a:solidFill>
                  <a:srgbClr val="000000"/>
                </a:solidFill>
                <a:latin typeface="Century Gothic"/>
              </a:rPr>
              <a:t>10 + 1 =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013700" y="5118100"/>
            <a:ext cx="1394790" cy="4770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500">
                <a:solidFill>
                  <a:srgbClr val="000000"/>
                </a:solidFill>
                <a:latin typeface="Century Gothic"/>
              </a:rPr>
              <a:t>10 + 2 =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5300" y="4000500"/>
            <a:ext cx="63686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Now solve these additions mentally.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5300" y="3352800"/>
            <a:ext cx="891319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Click once to: cover the top of the slide, uncover the bottom, display the entire slide.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5300" y="6946900"/>
            <a:ext cx="733699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Discuss which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is easier. See p. Q-16 for details.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736BD28B-2DDE-482C-824B-B8B3BA7DA156}"/>
              </a:ext>
            </a:extLst>
          </p:cNvPr>
          <p:cNvCxnSpPr>
            <a:cxnSpLocks/>
          </p:cNvCxnSpPr>
          <p:nvPr/>
        </p:nvCxnSpPr>
        <p:spPr>
          <a:xfrm>
            <a:off x="0" y="3797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771B22EC-2FC5-4FE4-B6B7-3E77BDEFDAB7}"/>
              </a:ext>
            </a:extLst>
          </p:cNvPr>
          <p:cNvSpPr/>
          <p:nvPr/>
        </p:nvSpPr>
        <p:spPr>
          <a:xfrm>
            <a:off x="495300" y="4000500"/>
            <a:ext cx="9430365" cy="20315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ACA9CDFA-CC3A-46C4-A5A0-6C6810D7CE60}"/>
              </a:ext>
            </a:extLst>
          </p:cNvPr>
          <p:cNvSpPr/>
          <p:nvPr/>
        </p:nvSpPr>
        <p:spPr>
          <a:xfrm>
            <a:off x="148739" y="344570"/>
            <a:ext cx="9430365" cy="20315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05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3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54300" y="14351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10 + 1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54300" y="35179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10 + 3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54300" y="56007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10 + 5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54300" y="24765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10 + 2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54300" y="45593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10 + 4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02300" y="14351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10 + 6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02300" y="24765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10 + 7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02300" y="35179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10 + 8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02300" y="45593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10 + 9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9900" y="419100"/>
            <a:ext cx="71778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Adding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one-digit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number to 10 is easy.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9900" y="6946900"/>
            <a:ext cx="6047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Q-16 for details.</a:t>
            </a:r>
          </a:p>
        </p:txBody>
      </p:sp>
    </p:spTree>
    <p:extLst>
      <p:ext uri="{BB962C8B-B14F-4D97-AF65-F5344CB8AC3E}">
        <p14:creationId xmlns:p14="http://schemas.microsoft.com/office/powerpoint/2010/main" val="388601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1165098" y="1588897"/>
            <a:ext cx="6003036" cy="1459738"/>
            <a:chOff x="1165098" y="1588897"/>
            <a:chExt cx="6003036" cy="1459738"/>
          </a:xfrm>
        </p:grpSpPr>
        <p:sp>
          <p:nvSpPr>
            <p:cNvPr id="2" name="Oval 1"/>
            <p:cNvSpPr/>
            <p:nvPr/>
          </p:nvSpPr>
          <p:spPr>
            <a:xfrm>
              <a:off x="1165098" y="1589151"/>
              <a:ext cx="551942" cy="55194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Oval 2"/>
            <p:cNvSpPr/>
            <p:nvPr/>
          </p:nvSpPr>
          <p:spPr>
            <a:xfrm>
              <a:off x="4798949" y="2496439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Oval 3"/>
            <p:cNvSpPr/>
            <p:nvPr/>
          </p:nvSpPr>
          <p:spPr>
            <a:xfrm>
              <a:off x="4798949" y="1588897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Oval 4"/>
            <p:cNvSpPr/>
            <p:nvPr/>
          </p:nvSpPr>
          <p:spPr>
            <a:xfrm>
              <a:off x="3890391" y="2496439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Oval 5"/>
            <p:cNvSpPr/>
            <p:nvPr/>
          </p:nvSpPr>
          <p:spPr>
            <a:xfrm>
              <a:off x="3890391" y="1588897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Oval 6"/>
            <p:cNvSpPr/>
            <p:nvPr/>
          </p:nvSpPr>
          <p:spPr>
            <a:xfrm>
              <a:off x="2981960" y="2496439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Oval 7"/>
            <p:cNvSpPr/>
            <p:nvPr/>
          </p:nvSpPr>
          <p:spPr>
            <a:xfrm>
              <a:off x="2981960" y="1588897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Oval 8"/>
            <p:cNvSpPr/>
            <p:nvPr/>
          </p:nvSpPr>
          <p:spPr>
            <a:xfrm>
              <a:off x="2073529" y="2496439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Oval 9"/>
            <p:cNvSpPr/>
            <p:nvPr/>
          </p:nvSpPr>
          <p:spPr>
            <a:xfrm>
              <a:off x="2073529" y="1588897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Oval 10"/>
            <p:cNvSpPr/>
            <p:nvPr/>
          </p:nvSpPr>
          <p:spPr>
            <a:xfrm>
              <a:off x="1165098" y="2496439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Oval 11"/>
            <p:cNvSpPr/>
            <p:nvPr/>
          </p:nvSpPr>
          <p:spPr>
            <a:xfrm>
              <a:off x="5707507" y="2496439"/>
              <a:ext cx="552195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Oval 12"/>
            <p:cNvSpPr/>
            <p:nvPr/>
          </p:nvSpPr>
          <p:spPr>
            <a:xfrm>
              <a:off x="6615938" y="1588897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Oval 13"/>
            <p:cNvSpPr/>
            <p:nvPr/>
          </p:nvSpPr>
          <p:spPr>
            <a:xfrm>
              <a:off x="5707507" y="1588897"/>
              <a:ext cx="552195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Oval 14"/>
            <p:cNvSpPr/>
            <p:nvPr/>
          </p:nvSpPr>
          <p:spPr>
            <a:xfrm>
              <a:off x="6615938" y="2496439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69900" y="444500"/>
            <a:ext cx="51313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How many circles are there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109460" y="203200"/>
            <a:ext cx="289217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Q-16–17 for details.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165098" y="4459097"/>
            <a:ext cx="6003036" cy="1459738"/>
            <a:chOff x="1165098" y="4459097"/>
            <a:chExt cx="6003036" cy="1459738"/>
          </a:xfrm>
        </p:grpSpPr>
        <p:sp>
          <p:nvSpPr>
            <p:cNvPr id="22" name="Oval 21"/>
            <p:cNvSpPr/>
            <p:nvPr/>
          </p:nvSpPr>
          <p:spPr>
            <a:xfrm>
              <a:off x="1165098" y="4459351"/>
              <a:ext cx="551942" cy="55194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3" name="Oval 22"/>
            <p:cNvSpPr/>
            <p:nvPr/>
          </p:nvSpPr>
          <p:spPr>
            <a:xfrm>
              <a:off x="4798949" y="5366639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4" name="Oval 23"/>
            <p:cNvSpPr/>
            <p:nvPr/>
          </p:nvSpPr>
          <p:spPr>
            <a:xfrm>
              <a:off x="4798949" y="4459097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5" name="Oval 24"/>
            <p:cNvSpPr/>
            <p:nvPr/>
          </p:nvSpPr>
          <p:spPr>
            <a:xfrm>
              <a:off x="3890391" y="5366639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6" name="Oval 25"/>
            <p:cNvSpPr/>
            <p:nvPr/>
          </p:nvSpPr>
          <p:spPr>
            <a:xfrm>
              <a:off x="3890391" y="4459097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7" name="Oval 26"/>
            <p:cNvSpPr/>
            <p:nvPr/>
          </p:nvSpPr>
          <p:spPr>
            <a:xfrm>
              <a:off x="2981960" y="5366639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8" name="Oval 27"/>
            <p:cNvSpPr/>
            <p:nvPr/>
          </p:nvSpPr>
          <p:spPr>
            <a:xfrm>
              <a:off x="2981960" y="4459097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9" name="Oval 28"/>
            <p:cNvSpPr/>
            <p:nvPr/>
          </p:nvSpPr>
          <p:spPr>
            <a:xfrm>
              <a:off x="2073529" y="5366639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0" name="Oval 29"/>
            <p:cNvSpPr/>
            <p:nvPr/>
          </p:nvSpPr>
          <p:spPr>
            <a:xfrm>
              <a:off x="2073529" y="4459097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1" name="Oval 30"/>
            <p:cNvSpPr/>
            <p:nvPr/>
          </p:nvSpPr>
          <p:spPr>
            <a:xfrm>
              <a:off x="1165098" y="5366639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2" name="Oval 31"/>
            <p:cNvSpPr/>
            <p:nvPr/>
          </p:nvSpPr>
          <p:spPr>
            <a:xfrm>
              <a:off x="5707507" y="5366639"/>
              <a:ext cx="552195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3" name="Oval 32"/>
            <p:cNvSpPr/>
            <p:nvPr/>
          </p:nvSpPr>
          <p:spPr>
            <a:xfrm>
              <a:off x="6615938" y="4459097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4" name="Oval 33"/>
            <p:cNvSpPr/>
            <p:nvPr/>
          </p:nvSpPr>
          <p:spPr>
            <a:xfrm>
              <a:off x="5707507" y="4459097"/>
              <a:ext cx="552195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5" name="Oval 34"/>
            <p:cNvSpPr/>
            <p:nvPr/>
          </p:nvSpPr>
          <p:spPr>
            <a:xfrm>
              <a:off x="6615938" y="5366639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469900" y="6807200"/>
            <a:ext cx="9120346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 Does the total change if you break the circles into different groups</a:t>
            </a:r>
            <a:r>
              <a:rPr lang="en-CA" sz="20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xmlns="" id="{BA8B19B9-61B6-48D5-A2B3-6C22F1630C92}"/>
              </a:ext>
            </a:extLst>
          </p:cNvPr>
          <p:cNvCxnSpPr>
            <a:cxnSpLocks/>
          </p:cNvCxnSpPr>
          <p:nvPr/>
        </p:nvCxnSpPr>
        <p:spPr>
          <a:xfrm>
            <a:off x="0" y="37846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9038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Complete "Groups of 10 (1)."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9146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Distribute BLM Groups of 10 (1) (pp. Q-54).</a:t>
            </a:r>
          </a:p>
        </p:txBody>
      </p:sp>
    </p:spTree>
    <p:extLst>
      <p:ext uri="{BB962C8B-B14F-4D97-AF65-F5344CB8AC3E}">
        <p14:creationId xmlns:p14="http://schemas.microsoft.com/office/powerpoint/2010/main" val="406301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1: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588760" y="203200"/>
            <a:ext cx="3416681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>
                <a:solidFill>
                  <a:srgbClr val="666666"/>
                </a:solidFill>
                <a:latin typeface="Century Gothic"/>
              </a:rPr>
              <a:t>This activity is essential.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176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Play </a:t>
            </a:r>
            <a:r>
              <a:rPr lang="en-CA" sz="2800" b="1">
                <a:solidFill>
                  <a:srgbClr val="000000"/>
                </a:solidFill>
                <a:latin typeface="Century Gothic"/>
              </a:rPr>
              <a:t>Picking Pairs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unit introduction for details.</a:t>
            </a:r>
          </a:p>
        </p:txBody>
      </p:sp>
    </p:spTree>
    <p:extLst>
      <p:ext uri="{BB962C8B-B14F-4D97-AF65-F5344CB8AC3E}">
        <p14:creationId xmlns:p14="http://schemas.microsoft.com/office/powerpoint/2010/main" val="360380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2: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>
                <a:solidFill>
                  <a:srgbClr val="666666"/>
                </a:solidFill>
                <a:latin typeface="Century Gothic"/>
              </a:rPr>
              <a:t>This activity is essential.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176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Play </a:t>
            </a:r>
            <a:r>
              <a:rPr lang="en-CA" sz="2800" b="1">
                <a:solidFill>
                  <a:srgbClr val="000000"/>
                </a:solidFill>
                <a:latin typeface="Century Gothic"/>
              </a:rPr>
              <a:t>Memory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unit introduction for details.</a:t>
            </a:r>
          </a:p>
        </p:txBody>
      </p:sp>
    </p:spTree>
    <p:extLst>
      <p:ext uri="{BB962C8B-B14F-4D97-AF65-F5344CB8AC3E}">
        <p14:creationId xmlns:p14="http://schemas.microsoft.com/office/powerpoint/2010/main" val="361624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746633" y="1727200"/>
            <a:ext cx="8727567" cy="2138299"/>
            <a:chOff x="746633" y="1727200"/>
            <a:chExt cx="8727567" cy="2138299"/>
          </a:xfrm>
        </p:grpSpPr>
        <p:grpSp>
          <p:nvGrpSpPr>
            <p:cNvPr id="10" name="Group 9"/>
            <p:cNvGrpSpPr/>
            <p:nvPr/>
          </p:nvGrpSpPr>
          <p:grpSpPr>
            <a:xfrm>
              <a:off x="746633" y="2545461"/>
              <a:ext cx="2714498" cy="1320038"/>
              <a:chOff x="746633" y="2545461"/>
              <a:chExt cx="2714498" cy="1320038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746633" y="2545461"/>
                <a:ext cx="552196" cy="5521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2908935" y="2545461"/>
                <a:ext cx="552196" cy="5521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2188083" y="3313303"/>
                <a:ext cx="552196" cy="5521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2188083" y="2545461"/>
                <a:ext cx="552196" cy="5521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1467358" y="3313303"/>
                <a:ext cx="552196" cy="5521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1467358" y="2545461"/>
                <a:ext cx="552196" cy="5521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746633" y="3313303"/>
                <a:ext cx="552196" cy="5521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2908935" y="3313303"/>
                <a:ext cx="552196" cy="5521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4680712" y="2545588"/>
              <a:ext cx="2714625" cy="1319911"/>
              <a:chOff x="4680712" y="2545588"/>
              <a:chExt cx="2714625" cy="1319911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6122162" y="3313303"/>
                <a:ext cx="552196" cy="5521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5401564" y="3313303"/>
                <a:ext cx="552196" cy="5521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4680712" y="3313303"/>
                <a:ext cx="552196" cy="5521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4680712" y="2545588"/>
                <a:ext cx="552196" cy="5521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6843141" y="2545588"/>
                <a:ext cx="552196" cy="5521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6122162" y="2545588"/>
                <a:ext cx="552196" cy="5521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5401564" y="2545588"/>
                <a:ext cx="552196" cy="5521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1689100" y="1727200"/>
              <a:ext cx="7785100" cy="338554"/>
              <a:chOff x="1689100" y="1727200"/>
              <a:chExt cx="7785100" cy="338554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1689100" y="1727200"/>
                <a:ext cx="9296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____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873500" y="1727200"/>
                <a:ext cx="43391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+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613400" y="1727200"/>
                <a:ext cx="9296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____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7823200" y="1727200"/>
                <a:ext cx="43391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=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8636000" y="1727200"/>
                <a:ext cx="9296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____</a:t>
                </a:r>
              </a:p>
            </p:txBody>
          </p:sp>
        </p:grpSp>
      </p:grpSp>
      <p:sp>
        <p:nvSpPr>
          <p:cNvPr id="26" name="TextBox 25"/>
          <p:cNvSpPr txBox="1"/>
          <p:nvPr/>
        </p:nvSpPr>
        <p:spPr>
          <a:xfrm>
            <a:off x="469900" y="596900"/>
            <a:ext cx="496399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Count the groups and add.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766560" y="203200"/>
            <a:ext cx="3241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Q-17–18 for details.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69900" y="6032500"/>
            <a:ext cx="5412294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There's an easier way to add 8 and 7.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2971800" y="4597400"/>
            <a:ext cx="6502400" cy="338554"/>
            <a:chOff x="2971800" y="4597400"/>
            <a:chExt cx="6502400" cy="338554"/>
          </a:xfrm>
        </p:grpSpPr>
        <p:sp>
          <p:nvSpPr>
            <p:cNvPr id="29" name="TextBox 28"/>
            <p:cNvSpPr txBox="1"/>
            <p:nvPr/>
          </p:nvSpPr>
          <p:spPr>
            <a:xfrm>
              <a:off x="2971800" y="4597400"/>
              <a:ext cx="92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156200" y="4597400"/>
              <a:ext cx="43391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981700" y="4597400"/>
              <a:ext cx="92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823200" y="4597400"/>
              <a:ext cx="43391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636000" y="4597400"/>
              <a:ext cx="92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469900" y="6946900"/>
            <a:ext cx="781452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Have a volunteer count out and circle 10. Then fill in the second set of blanks.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xmlns="" id="{7BAEE775-E3C2-4178-A074-9B3A8245CA51}"/>
              </a:ext>
            </a:extLst>
          </p:cNvPr>
          <p:cNvCxnSpPr>
            <a:cxnSpLocks/>
          </p:cNvCxnSpPr>
          <p:nvPr/>
        </p:nvCxnSpPr>
        <p:spPr>
          <a:xfrm>
            <a:off x="0" y="42291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7572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11600" y="1435100"/>
            <a:ext cx="2440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8 + 7 = 10 + 5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0700" y="457200"/>
            <a:ext cx="29545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This means that: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" y="3810000"/>
            <a:ext cx="52454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Which is easier to add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Why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67540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A538195-48FA-498C-8DED-1861EB5A918C}"/>
</file>

<file path=customXml/itemProps2.xml><?xml version="1.0" encoding="utf-8"?>
<ds:datastoreItem xmlns:ds="http://schemas.openxmlformats.org/officeDocument/2006/customXml" ds:itemID="{97F80A39-F136-4828-846B-A6C413A661E2}"/>
</file>

<file path=customXml/itemProps3.xml><?xml version="1.0" encoding="utf-8"?>
<ds:datastoreItem xmlns:ds="http://schemas.openxmlformats.org/officeDocument/2006/customXml" ds:itemID="{9230DC76-3049-4053-A284-032C5FD51826}"/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512</Words>
  <Application>Microsoft Office PowerPoint</Application>
  <PresentationFormat>Custom</PresentationFormat>
  <Paragraphs>109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5</cp:revision>
  <dcterms:created xsi:type="dcterms:W3CDTF">2018-03-05T17:29:37Z</dcterms:created>
  <dcterms:modified xsi:type="dcterms:W3CDTF">2018-03-14T15:44:51Z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