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0160000" cy="7620000"/>
  <p:notesSz cx="6858000" cy="9144000"/>
  <p:embeddedFontLst>
    <p:embeddedFont>
      <p:font typeface="Century Gothic" panose="020B0502020202020204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43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viewProps" Target="viewProps.xml"/><Relationship Id="rId30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3CDB1-4D59-411D-B5F2-12CD83680BE5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B500-4CDD-4333-AF8E-22B68634742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2190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3CDB1-4D59-411D-B5F2-12CD83680BE5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B500-4CDD-4333-AF8E-22B68634742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8880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3CDB1-4D59-411D-B5F2-12CD83680BE5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B500-4CDD-4333-AF8E-22B68634742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4547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3CDB1-4D59-411D-B5F2-12CD83680BE5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B500-4CDD-4333-AF8E-22B68634742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84339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3CDB1-4D59-411D-B5F2-12CD83680BE5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B500-4CDD-4333-AF8E-22B68634742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0561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3CDB1-4D59-411D-B5F2-12CD83680BE5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B500-4CDD-4333-AF8E-22B68634742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0273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3CDB1-4D59-411D-B5F2-12CD83680BE5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B500-4CDD-4333-AF8E-22B68634742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85999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3CDB1-4D59-411D-B5F2-12CD83680BE5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B500-4CDD-4333-AF8E-22B68634742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3789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3CDB1-4D59-411D-B5F2-12CD83680BE5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B500-4CDD-4333-AF8E-22B68634742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1108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3CDB1-4D59-411D-B5F2-12CD83680BE5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B500-4CDD-4333-AF8E-22B68634742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2325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3CDB1-4D59-411D-B5F2-12CD83680BE5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B500-4CDD-4333-AF8E-22B68634742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32330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3CDB1-4D59-411D-B5F2-12CD83680BE5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4B500-4CDD-4333-AF8E-22B68634742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2783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7465"/>
            <a:ext cx="49936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       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           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2.2 Unit 13 Number Sense pp. Q-12–15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NS2-52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Adding in Two Ways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learn to change addition sentences without changing the total.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2.2 pp. 24–27</a:t>
            </a:r>
          </a:p>
        </p:txBody>
      </p:sp>
    </p:spTree>
    <p:extLst>
      <p:ext uri="{BB962C8B-B14F-4D97-AF65-F5344CB8AC3E}">
        <p14:creationId xmlns:p14="http://schemas.microsoft.com/office/powerpoint/2010/main" val="326349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2192401" y="1575816"/>
            <a:ext cx="5775198" cy="1658338"/>
            <a:chOff x="2192401" y="1575816"/>
            <a:chExt cx="5775198" cy="1658338"/>
          </a:xfrm>
        </p:grpSpPr>
        <p:grpSp>
          <p:nvGrpSpPr>
            <p:cNvPr id="11" name="Group 10"/>
            <p:cNvGrpSpPr/>
            <p:nvPr/>
          </p:nvGrpSpPr>
          <p:grpSpPr>
            <a:xfrm>
              <a:off x="2192401" y="1575816"/>
              <a:ext cx="5775198" cy="770636"/>
              <a:chOff x="2192401" y="1575816"/>
              <a:chExt cx="5775198" cy="770636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2192401" y="1660652"/>
                <a:ext cx="5775198" cy="600964"/>
                <a:chOff x="2192401" y="1660652"/>
                <a:chExt cx="5775198" cy="600964"/>
              </a:xfrm>
            </p:grpSpPr>
            <p:sp>
              <p:nvSpPr>
                <p:cNvPr id="2" name="Oval 1"/>
                <p:cNvSpPr/>
                <p:nvPr/>
              </p:nvSpPr>
              <p:spPr>
                <a:xfrm>
                  <a:off x="2192401" y="1660652"/>
                  <a:ext cx="600964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" name="Oval 2"/>
                <p:cNvSpPr/>
                <p:nvPr/>
              </p:nvSpPr>
              <p:spPr>
                <a:xfrm>
                  <a:off x="6504178" y="1660652"/>
                  <a:ext cx="600964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" name="Oval 3"/>
                <p:cNvSpPr/>
                <p:nvPr/>
              </p:nvSpPr>
              <p:spPr>
                <a:xfrm>
                  <a:off x="5641975" y="1660652"/>
                  <a:ext cx="600964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" name="Oval 4"/>
                <p:cNvSpPr/>
                <p:nvPr/>
              </p:nvSpPr>
              <p:spPr>
                <a:xfrm>
                  <a:off x="4779518" y="1660652"/>
                  <a:ext cx="600964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" name="Oval 5"/>
                <p:cNvSpPr/>
                <p:nvPr/>
              </p:nvSpPr>
              <p:spPr>
                <a:xfrm>
                  <a:off x="3917061" y="1660652"/>
                  <a:ext cx="600964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" name="Oval 6"/>
                <p:cNvSpPr/>
                <p:nvPr/>
              </p:nvSpPr>
              <p:spPr>
                <a:xfrm>
                  <a:off x="3054858" y="1660652"/>
                  <a:ext cx="600964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>
                  <a:off x="7366636" y="1660652"/>
                  <a:ext cx="600963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cxnSp>
            <p:nvCxnSpPr>
              <p:cNvPr id="10" name="Straight Connector 9"/>
              <p:cNvCxnSpPr/>
              <p:nvPr/>
            </p:nvCxnSpPr>
            <p:spPr>
              <a:xfrm>
                <a:off x="7232396" y="1575816"/>
                <a:ext cx="0" cy="770636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>
              <a:off x="3606800" y="2895600"/>
              <a:ext cx="303719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  +  ___  =  ___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69900" y="431800"/>
            <a:ext cx="730109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do the number sentences change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2192401" y="4344416"/>
            <a:ext cx="5775198" cy="1658338"/>
            <a:chOff x="2192401" y="4344416"/>
            <a:chExt cx="5775198" cy="1658338"/>
          </a:xfrm>
        </p:grpSpPr>
        <p:grpSp>
          <p:nvGrpSpPr>
            <p:cNvPr id="24" name="Group 23"/>
            <p:cNvGrpSpPr/>
            <p:nvPr/>
          </p:nvGrpSpPr>
          <p:grpSpPr>
            <a:xfrm>
              <a:off x="2192401" y="4344416"/>
              <a:ext cx="5775198" cy="770636"/>
              <a:chOff x="2192401" y="4344416"/>
              <a:chExt cx="5775198" cy="770636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2192401" y="4429252"/>
                <a:ext cx="5775198" cy="600964"/>
                <a:chOff x="2192401" y="4429252"/>
                <a:chExt cx="5775198" cy="600964"/>
              </a:xfrm>
            </p:grpSpPr>
            <p:sp>
              <p:nvSpPr>
                <p:cNvPr id="15" name="Oval 14"/>
                <p:cNvSpPr/>
                <p:nvPr/>
              </p:nvSpPr>
              <p:spPr>
                <a:xfrm>
                  <a:off x="2192401" y="4429252"/>
                  <a:ext cx="600964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6504178" y="4429252"/>
                  <a:ext cx="600964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5641975" y="4429252"/>
                  <a:ext cx="600964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4779518" y="4429252"/>
                  <a:ext cx="600964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3917061" y="4429252"/>
                  <a:ext cx="600964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3054858" y="4429252"/>
                  <a:ext cx="600964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7366636" y="4429252"/>
                  <a:ext cx="600963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cxnSp>
            <p:nvCxnSpPr>
              <p:cNvPr id="23" name="Straight Connector 22"/>
              <p:cNvCxnSpPr/>
              <p:nvPr/>
            </p:nvCxnSpPr>
            <p:spPr>
              <a:xfrm>
                <a:off x="6381497" y="4344416"/>
                <a:ext cx="0" cy="770636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TextBox 24"/>
            <p:cNvSpPr txBox="1"/>
            <p:nvPr/>
          </p:nvSpPr>
          <p:spPr>
            <a:xfrm>
              <a:off x="3606800" y="5664200"/>
              <a:ext cx="303719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  +  ___  =  ___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469900" y="6896100"/>
            <a:ext cx="529013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This time, I moved the line to the left.</a:t>
            </a:r>
          </a:p>
        </p:txBody>
      </p:sp>
    </p:spTree>
    <p:extLst>
      <p:ext uri="{BB962C8B-B14F-4D97-AF65-F5344CB8AC3E}">
        <p14:creationId xmlns:p14="http://schemas.microsoft.com/office/powerpoint/2010/main" val="100786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03200"/>
            <a:ext cx="861695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Draw lines from th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e left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and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have students record each number sentence.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253488" y="1214247"/>
            <a:ext cx="5647944" cy="587756"/>
            <a:chOff x="2253488" y="1214247"/>
            <a:chExt cx="5647944" cy="587756"/>
          </a:xfrm>
        </p:grpSpPr>
        <p:sp>
          <p:nvSpPr>
            <p:cNvPr id="3" name="Oval 2"/>
            <p:cNvSpPr/>
            <p:nvPr/>
          </p:nvSpPr>
          <p:spPr>
            <a:xfrm>
              <a:off x="2253488" y="12142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Oval 3"/>
            <p:cNvSpPr/>
            <p:nvPr/>
          </p:nvSpPr>
          <p:spPr>
            <a:xfrm>
              <a:off x="6470142" y="12142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Oval 4"/>
            <p:cNvSpPr/>
            <p:nvPr/>
          </p:nvSpPr>
          <p:spPr>
            <a:xfrm>
              <a:off x="5626862" y="12142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Oval 5"/>
            <p:cNvSpPr/>
            <p:nvPr/>
          </p:nvSpPr>
          <p:spPr>
            <a:xfrm>
              <a:off x="4783582" y="12142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Oval 6"/>
            <p:cNvSpPr/>
            <p:nvPr/>
          </p:nvSpPr>
          <p:spPr>
            <a:xfrm>
              <a:off x="3940175" y="12142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Oval 7"/>
            <p:cNvSpPr/>
            <p:nvPr/>
          </p:nvSpPr>
          <p:spPr>
            <a:xfrm>
              <a:off x="3096895" y="12142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Oval 8"/>
            <p:cNvSpPr/>
            <p:nvPr/>
          </p:nvSpPr>
          <p:spPr>
            <a:xfrm>
              <a:off x="7313676" y="12142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03051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5727700" y="1422400"/>
            <a:ext cx="3711448" cy="1722854"/>
            <a:chOff x="5727700" y="1422400"/>
            <a:chExt cx="3711448" cy="1722854"/>
          </a:xfrm>
        </p:grpSpPr>
        <p:sp>
          <p:nvSpPr>
            <p:cNvPr id="2" name="TextBox 1"/>
            <p:cNvSpPr txBox="1"/>
            <p:nvPr/>
          </p:nvSpPr>
          <p:spPr>
            <a:xfrm>
              <a:off x="6121400" y="1422400"/>
              <a:ext cx="301288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9    +    6    =    15</a:t>
              </a: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5727700" y="1971548"/>
              <a:ext cx="3711448" cy="1173706"/>
              <a:chOff x="5727700" y="1971548"/>
              <a:chExt cx="3711448" cy="1173706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5727700" y="1971548"/>
                <a:ext cx="550037" cy="566420"/>
                <a:chOff x="5727700" y="1971548"/>
                <a:chExt cx="550037" cy="566420"/>
              </a:xfrm>
            </p:grpSpPr>
            <p:cxnSp>
              <p:nvCxnSpPr>
                <p:cNvPr id="3" name="Straight Connector 2"/>
                <p:cNvCxnSpPr/>
                <p:nvPr/>
              </p:nvCxnSpPr>
              <p:spPr>
                <a:xfrm>
                  <a:off x="6277737" y="1971548"/>
                  <a:ext cx="0" cy="56642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triangl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" name="TextBox 3"/>
                <p:cNvSpPr txBox="1"/>
                <p:nvPr/>
              </p:nvSpPr>
              <p:spPr>
                <a:xfrm>
                  <a:off x="5727700" y="2070100"/>
                  <a:ext cx="630936" cy="46166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–1</a:t>
                  </a:r>
                </a:p>
              </p:txBody>
            </p:sp>
          </p:grpSp>
          <p:sp>
            <p:nvSpPr>
              <p:cNvPr id="6" name="TextBox 5"/>
              <p:cNvSpPr txBox="1"/>
              <p:nvPr/>
            </p:nvSpPr>
            <p:spPr>
              <a:xfrm>
                <a:off x="5969000" y="2806700"/>
                <a:ext cx="356158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___</a:t>
                </a:r>
                <a:r>
                  <a:rPr lang="en-CA" sz="200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 +</a:t>
                </a:r>
                <a:r>
                  <a:rPr lang="en-CA" sz="200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 ___</a:t>
                </a:r>
                <a:r>
                  <a:rPr lang="en-CA" sz="200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 =  ___</a:t>
                </a:r>
              </a:p>
            </p:txBody>
          </p:sp>
          <p:grpSp>
            <p:nvGrpSpPr>
              <p:cNvPr id="9" name="Group 8"/>
              <p:cNvGrpSpPr/>
              <p:nvPr/>
            </p:nvGrpSpPr>
            <p:grpSpPr>
              <a:xfrm>
                <a:off x="7487666" y="1971548"/>
                <a:ext cx="684530" cy="566420"/>
                <a:chOff x="7487666" y="1971548"/>
                <a:chExt cx="684530" cy="566420"/>
              </a:xfrm>
            </p:grpSpPr>
            <p:cxnSp>
              <p:nvCxnSpPr>
                <p:cNvPr id="7" name="Straight Connector 6"/>
                <p:cNvCxnSpPr/>
                <p:nvPr/>
              </p:nvCxnSpPr>
              <p:spPr>
                <a:xfrm>
                  <a:off x="7487666" y="1971548"/>
                  <a:ext cx="0" cy="56642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triangl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" name="TextBox 7"/>
                <p:cNvSpPr txBox="1"/>
                <p:nvPr/>
              </p:nvSpPr>
              <p:spPr>
                <a:xfrm>
                  <a:off x="7632700" y="2070100"/>
                  <a:ext cx="630936" cy="46166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+1</a:t>
                  </a:r>
                </a:p>
              </p:txBody>
            </p:sp>
          </p:grpSp>
        </p:grpSp>
      </p:grpSp>
      <p:grpSp>
        <p:nvGrpSpPr>
          <p:cNvPr id="21" name="Group 20"/>
          <p:cNvGrpSpPr/>
          <p:nvPr/>
        </p:nvGrpSpPr>
        <p:grpSpPr>
          <a:xfrm>
            <a:off x="736600" y="4737100"/>
            <a:ext cx="3711448" cy="1748254"/>
            <a:chOff x="736600" y="4737100"/>
            <a:chExt cx="3711448" cy="1748254"/>
          </a:xfrm>
        </p:grpSpPr>
        <p:sp>
          <p:nvSpPr>
            <p:cNvPr id="12" name="TextBox 11"/>
            <p:cNvSpPr txBox="1"/>
            <p:nvPr/>
          </p:nvSpPr>
          <p:spPr>
            <a:xfrm>
              <a:off x="1130300" y="4737100"/>
              <a:ext cx="311151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5    +   11    =    16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736600" y="5311648"/>
              <a:ext cx="3711448" cy="1173706"/>
              <a:chOff x="736600" y="5311648"/>
              <a:chExt cx="3711448" cy="1173706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736600" y="5311648"/>
                <a:ext cx="552577" cy="566420"/>
                <a:chOff x="736600" y="5311648"/>
                <a:chExt cx="552577" cy="566420"/>
              </a:xfrm>
            </p:grpSpPr>
            <p:cxnSp>
              <p:nvCxnSpPr>
                <p:cNvPr id="13" name="Straight Connector 12"/>
                <p:cNvCxnSpPr/>
                <p:nvPr/>
              </p:nvCxnSpPr>
              <p:spPr>
                <a:xfrm>
                  <a:off x="1289177" y="5311648"/>
                  <a:ext cx="0" cy="56642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triangl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TextBox 13"/>
                <p:cNvSpPr txBox="1"/>
                <p:nvPr/>
              </p:nvSpPr>
              <p:spPr>
                <a:xfrm>
                  <a:off x="736600" y="5410200"/>
                  <a:ext cx="630936" cy="46166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–1</a:t>
                  </a:r>
                </a:p>
              </p:txBody>
            </p:sp>
          </p:grpSp>
          <p:sp>
            <p:nvSpPr>
              <p:cNvPr id="16" name="TextBox 15"/>
              <p:cNvSpPr txBox="1"/>
              <p:nvPr/>
            </p:nvSpPr>
            <p:spPr>
              <a:xfrm>
                <a:off x="977900" y="6146800"/>
                <a:ext cx="356158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___</a:t>
                </a:r>
                <a:r>
                  <a:rPr lang="en-CA" sz="200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 +</a:t>
                </a:r>
                <a:r>
                  <a:rPr lang="en-CA" sz="200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 ___</a:t>
                </a:r>
                <a:r>
                  <a:rPr lang="en-CA" sz="200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 =  ___</a:t>
                </a:r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2499106" y="5311648"/>
                <a:ext cx="681990" cy="566420"/>
                <a:chOff x="2499106" y="5311648"/>
                <a:chExt cx="681990" cy="566420"/>
              </a:xfrm>
            </p:grpSpPr>
            <p:cxnSp>
              <p:nvCxnSpPr>
                <p:cNvPr id="17" name="Straight Connector 16"/>
                <p:cNvCxnSpPr/>
                <p:nvPr/>
              </p:nvCxnSpPr>
              <p:spPr>
                <a:xfrm>
                  <a:off x="2499106" y="5311648"/>
                  <a:ext cx="0" cy="56642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triangl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TextBox 17"/>
                <p:cNvSpPr txBox="1"/>
                <p:nvPr/>
              </p:nvSpPr>
              <p:spPr>
                <a:xfrm>
                  <a:off x="2641600" y="5410200"/>
                  <a:ext cx="630936" cy="46166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+1</a:t>
                  </a:r>
                </a:p>
              </p:txBody>
            </p:sp>
          </p:grpSp>
        </p:grpSp>
      </p:grpSp>
      <p:grpSp>
        <p:nvGrpSpPr>
          <p:cNvPr id="31" name="Group 30"/>
          <p:cNvGrpSpPr/>
          <p:nvPr/>
        </p:nvGrpSpPr>
        <p:grpSpPr>
          <a:xfrm>
            <a:off x="5727700" y="4737100"/>
            <a:ext cx="3711448" cy="1748254"/>
            <a:chOff x="5727700" y="4737100"/>
            <a:chExt cx="3711448" cy="1748254"/>
          </a:xfrm>
        </p:grpSpPr>
        <p:sp>
          <p:nvSpPr>
            <p:cNvPr id="22" name="TextBox 21"/>
            <p:cNvSpPr txBox="1"/>
            <p:nvPr/>
          </p:nvSpPr>
          <p:spPr>
            <a:xfrm>
              <a:off x="6121400" y="4737100"/>
              <a:ext cx="311151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7    +   12    =    19</a:t>
              </a: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5727700" y="5311648"/>
              <a:ext cx="3711448" cy="1173706"/>
              <a:chOff x="5727700" y="5311648"/>
              <a:chExt cx="3711448" cy="1173706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5727700" y="5311648"/>
                <a:ext cx="551307" cy="566420"/>
                <a:chOff x="5727700" y="5311648"/>
                <a:chExt cx="551307" cy="566420"/>
              </a:xfrm>
            </p:grpSpPr>
            <p:cxnSp>
              <p:nvCxnSpPr>
                <p:cNvPr id="23" name="Straight Connector 22"/>
                <p:cNvCxnSpPr/>
                <p:nvPr/>
              </p:nvCxnSpPr>
              <p:spPr>
                <a:xfrm>
                  <a:off x="6279007" y="5311648"/>
                  <a:ext cx="0" cy="56642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triangl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TextBox 23"/>
                <p:cNvSpPr txBox="1"/>
                <p:nvPr/>
              </p:nvSpPr>
              <p:spPr>
                <a:xfrm>
                  <a:off x="5727700" y="5410200"/>
                  <a:ext cx="630936" cy="46166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–1</a:t>
                  </a:r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5969000" y="6146800"/>
                <a:ext cx="356158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___</a:t>
                </a:r>
                <a:r>
                  <a:rPr lang="en-CA" sz="200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 +</a:t>
                </a:r>
                <a:r>
                  <a:rPr lang="en-CA" sz="200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 ___</a:t>
                </a:r>
                <a:r>
                  <a:rPr lang="en-CA" sz="200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 =  ___</a:t>
                </a:r>
              </a:p>
            </p:txBody>
          </p:sp>
          <p:grpSp>
            <p:nvGrpSpPr>
              <p:cNvPr id="29" name="Group 28"/>
              <p:cNvGrpSpPr/>
              <p:nvPr/>
            </p:nvGrpSpPr>
            <p:grpSpPr>
              <a:xfrm>
                <a:off x="7488936" y="5311648"/>
                <a:ext cx="683260" cy="566420"/>
                <a:chOff x="7488936" y="5311648"/>
                <a:chExt cx="683260" cy="566420"/>
              </a:xfrm>
            </p:grpSpPr>
            <p:cxnSp>
              <p:nvCxnSpPr>
                <p:cNvPr id="27" name="Straight Connector 26"/>
                <p:cNvCxnSpPr/>
                <p:nvPr/>
              </p:nvCxnSpPr>
              <p:spPr>
                <a:xfrm>
                  <a:off x="7488936" y="5311648"/>
                  <a:ext cx="0" cy="56642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triangl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TextBox 27"/>
                <p:cNvSpPr txBox="1"/>
                <p:nvPr/>
              </p:nvSpPr>
              <p:spPr>
                <a:xfrm>
                  <a:off x="7632700" y="5410200"/>
                  <a:ext cx="630936" cy="46166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+1</a:t>
                  </a:r>
                </a:p>
              </p:txBody>
            </p:sp>
          </p:grpSp>
        </p:grpSp>
      </p:grpSp>
      <p:sp>
        <p:nvSpPr>
          <p:cNvPr id="32" name="TextBox 31"/>
          <p:cNvSpPr txBox="1"/>
          <p:nvPr/>
        </p:nvSpPr>
        <p:spPr>
          <a:xfrm>
            <a:off x="406400" y="406400"/>
            <a:ext cx="41204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Let's practise together.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723900" y="1422400"/>
            <a:ext cx="3711448" cy="1722854"/>
            <a:chOff x="723900" y="1422400"/>
            <a:chExt cx="3711448" cy="1722854"/>
          </a:xfrm>
        </p:grpSpPr>
        <p:sp>
          <p:nvSpPr>
            <p:cNvPr id="33" name="TextBox 32"/>
            <p:cNvSpPr txBox="1"/>
            <p:nvPr/>
          </p:nvSpPr>
          <p:spPr>
            <a:xfrm>
              <a:off x="1130300" y="1422400"/>
              <a:ext cx="301288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6    +    5    =    11</a:t>
              </a: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723900" y="1971548"/>
              <a:ext cx="3711448" cy="1173706"/>
              <a:chOff x="723900" y="1971548"/>
              <a:chExt cx="3711448" cy="1173706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723900" y="1971548"/>
                <a:ext cx="552450" cy="566420"/>
                <a:chOff x="723900" y="1971548"/>
                <a:chExt cx="552450" cy="566420"/>
              </a:xfrm>
            </p:grpSpPr>
            <p:cxnSp>
              <p:nvCxnSpPr>
                <p:cNvPr id="34" name="Straight Connector 33"/>
                <p:cNvCxnSpPr/>
                <p:nvPr/>
              </p:nvCxnSpPr>
              <p:spPr>
                <a:xfrm>
                  <a:off x="1276350" y="1971548"/>
                  <a:ext cx="0" cy="56642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triangl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TextBox 34"/>
                <p:cNvSpPr txBox="1"/>
                <p:nvPr/>
              </p:nvSpPr>
              <p:spPr>
                <a:xfrm>
                  <a:off x="723900" y="2070100"/>
                  <a:ext cx="630936" cy="46166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–1</a:t>
                  </a:r>
                </a:p>
              </p:txBody>
            </p:sp>
          </p:grpSp>
          <p:sp>
            <p:nvSpPr>
              <p:cNvPr id="37" name="TextBox 36"/>
              <p:cNvSpPr txBox="1"/>
              <p:nvPr/>
            </p:nvSpPr>
            <p:spPr>
              <a:xfrm>
                <a:off x="965200" y="2806700"/>
                <a:ext cx="356158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___</a:t>
                </a:r>
                <a:r>
                  <a:rPr lang="en-CA" sz="200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 +</a:t>
                </a:r>
                <a:r>
                  <a:rPr lang="en-CA" sz="200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 ___</a:t>
                </a:r>
                <a:r>
                  <a:rPr lang="en-CA" sz="200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 =  ___</a:t>
                </a:r>
              </a:p>
            </p:txBody>
          </p:sp>
          <p:grpSp>
            <p:nvGrpSpPr>
              <p:cNvPr id="40" name="Group 39"/>
              <p:cNvGrpSpPr/>
              <p:nvPr/>
            </p:nvGrpSpPr>
            <p:grpSpPr>
              <a:xfrm>
                <a:off x="2486279" y="1971548"/>
                <a:ext cx="682117" cy="566420"/>
                <a:chOff x="2486279" y="1971548"/>
                <a:chExt cx="682117" cy="566420"/>
              </a:xfrm>
            </p:grpSpPr>
            <p:cxnSp>
              <p:nvCxnSpPr>
                <p:cNvPr id="38" name="Straight Connector 37"/>
                <p:cNvCxnSpPr/>
                <p:nvPr/>
              </p:nvCxnSpPr>
              <p:spPr>
                <a:xfrm>
                  <a:off x="2486279" y="1971548"/>
                  <a:ext cx="0" cy="56642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triangl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TextBox 38"/>
                <p:cNvSpPr txBox="1"/>
                <p:nvPr/>
              </p:nvSpPr>
              <p:spPr>
                <a:xfrm>
                  <a:off x="2628900" y="2070100"/>
                  <a:ext cx="630936" cy="46166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+1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12584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63422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Add and subtract to make a new number sentence.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1930400"/>
            <a:ext cx="3940048" cy="1710154"/>
            <a:chOff x="457200" y="1930400"/>
            <a:chExt cx="3940048" cy="1710154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19304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117600" y="19304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9    +    7    =  16</a:t>
              </a: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685800" y="2466848"/>
              <a:ext cx="3711448" cy="1173706"/>
              <a:chOff x="685800" y="2466848"/>
              <a:chExt cx="3711448" cy="1173706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85800" y="2466848"/>
                <a:ext cx="553720" cy="566420"/>
                <a:chOff x="685800" y="2466848"/>
                <a:chExt cx="553720" cy="566420"/>
              </a:xfrm>
            </p:grpSpPr>
            <p:cxnSp>
              <p:nvCxnSpPr>
                <p:cNvPr id="5" name="Straight Connector 4"/>
                <p:cNvCxnSpPr/>
                <p:nvPr/>
              </p:nvCxnSpPr>
              <p:spPr>
                <a:xfrm>
                  <a:off x="1239520" y="2466848"/>
                  <a:ext cx="0" cy="56642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triangl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" name="TextBox 5"/>
                <p:cNvSpPr txBox="1"/>
                <p:nvPr/>
              </p:nvSpPr>
              <p:spPr>
                <a:xfrm>
                  <a:off x="685800" y="2565400"/>
                  <a:ext cx="630936" cy="46166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–1</a:t>
                  </a:r>
                </a:p>
              </p:txBody>
            </p:sp>
          </p:grpSp>
          <p:sp>
            <p:nvSpPr>
              <p:cNvPr id="8" name="TextBox 7"/>
              <p:cNvSpPr txBox="1"/>
              <p:nvPr/>
            </p:nvSpPr>
            <p:spPr>
              <a:xfrm>
                <a:off x="927100" y="3302000"/>
                <a:ext cx="356158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___</a:t>
                </a:r>
                <a:r>
                  <a:rPr lang="en-CA" sz="200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 +</a:t>
                </a:r>
                <a:r>
                  <a:rPr lang="en-CA" sz="200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 ___</a:t>
                </a:r>
                <a:r>
                  <a:rPr lang="en-CA" sz="200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 =  ___</a:t>
                </a:r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2449449" y="2466848"/>
                <a:ext cx="680847" cy="566420"/>
                <a:chOff x="2449449" y="2466848"/>
                <a:chExt cx="680847" cy="566420"/>
              </a:xfrm>
            </p:grpSpPr>
            <p:cxnSp>
              <p:nvCxnSpPr>
                <p:cNvPr id="9" name="Straight Connector 8"/>
                <p:cNvCxnSpPr/>
                <p:nvPr/>
              </p:nvCxnSpPr>
              <p:spPr>
                <a:xfrm>
                  <a:off x="2449449" y="2466848"/>
                  <a:ext cx="0" cy="56642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triangl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" name="TextBox 9"/>
                <p:cNvSpPr txBox="1"/>
                <p:nvPr/>
              </p:nvSpPr>
              <p:spPr>
                <a:xfrm>
                  <a:off x="2590800" y="2565400"/>
                  <a:ext cx="630936" cy="46166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+1</a:t>
                  </a:r>
                </a:p>
              </p:txBody>
            </p:sp>
          </p:grpSp>
        </p:grpSp>
      </p:grpSp>
      <p:grpSp>
        <p:nvGrpSpPr>
          <p:cNvPr id="23" name="Group 22"/>
          <p:cNvGrpSpPr/>
          <p:nvPr/>
        </p:nvGrpSpPr>
        <p:grpSpPr>
          <a:xfrm>
            <a:off x="5346700" y="1930400"/>
            <a:ext cx="3940048" cy="1710154"/>
            <a:chOff x="5346700" y="1930400"/>
            <a:chExt cx="3940048" cy="1710154"/>
          </a:xfrm>
        </p:grpSpPr>
        <p:sp>
          <p:nvSpPr>
            <p:cNvPr id="14" name="TextBox 13"/>
            <p:cNvSpPr txBox="1"/>
            <p:nvPr/>
          </p:nvSpPr>
          <p:spPr>
            <a:xfrm>
              <a:off x="5346700" y="19304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007100" y="19304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8    +    9    =  17</a:t>
              </a: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5575300" y="2469896"/>
              <a:ext cx="557530" cy="566420"/>
              <a:chOff x="5575300" y="2469896"/>
              <a:chExt cx="557530" cy="566420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>
                <a:off x="6132830" y="246989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5575300" y="25654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–1</a:t>
                </a: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5816600" y="33020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7342759" y="2469896"/>
              <a:ext cx="677037" cy="566420"/>
              <a:chOff x="7342759" y="2469896"/>
              <a:chExt cx="677037" cy="566420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7342759" y="246989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7480300" y="25654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+1</a:t>
                </a:r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>
            <a:off x="5346700" y="4813300"/>
            <a:ext cx="3940048" cy="1710154"/>
            <a:chOff x="5346700" y="4813300"/>
            <a:chExt cx="3940048" cy="1710154"/>
          </a:xfrm>
        </p:grpSpPr>
        <p:sp>
          <p:nvSpPr>
            <p:cNvPr id="24" name="TextBox 23"/>
            <p:cNvSpPr txBox="1"/>
            <p:nvPr/>
          </p:nvSpPr>
          <p:spPr>
            <a:xfrm>
              <a:off x="5346700" y="4813300"/>
              <a:ext cx="79883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007100" y="48133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5    +   12   =  17</a:t>
              </a: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5575300" y="5352796"/>
              <a:ext cx="561340" cy="566420"/>
              <a:chOff x="5575300" y="5352796"/>
              <a:chExt cx="561340" cy="566420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>
                <a:off x="6136640" y="535279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5575300" y="54483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–1</a:t>
                </a: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5816600" y="61849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7346569" y="5352796"/>
              <a:ext cx="673227" cy="566420"/>
              <a:chOff x="7346569" y="5352796"/>
              <a:chExt cx="673227" cy="566420"/>
            </a:xfrm>
          </p:grpSpPr>
          <p:cxnSp>
            <p:nvCxnSpPr>
              <p:cNvPr id="30" name="Straight Connector 29"/>
              <p:cNvCxnSpPr/>
              <p:nvPr/>
            </p:nvCxnSpPr>
            <p:spPr>
              <a:xfrm>
                <a:off x="7346569" y="535279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7480300" y="54483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+1</a:t>
                </a:r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457200" y="4813300"/>
            <a:ext cx="3940048" cy="1710154"/>
            <a:chOff x="457200" y="4813300"/>
            <a:chExt cx="3940048" cy="1710154"/>
          </a:xfrm>
        </p:grpSpPr>
        <p:sp>
          <p:nvSpPr>
            <p:cNvPr id="34" name="TextBox 33"/>
            <p:cNvSpPr txBox="1"/>
            <p:nvPr/>
          </p:nvSpPr>
          <p:spPr>
            <a:xfrm>
              <a:off x="457200" y="48133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117600" y="48133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4    +   11   =  15</a:t>
              </a: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685800" y="5352796"/>
              <a:ext cx="556260" cy="566420"/>
              <a:chOff x="685800" y="5352796"/>
              <a:chExt cx="556260" cy="566420"/>
            </a:xfrm>
          </p:grpSpPr>
          <p:cxnSp>
            <p:nvCxnSpPr>
              <p:cNvPr id="36" name="Straight Connector 35"/>
              <p:cNvCxnSpPr/>
              <p:nvPr/>
            </p:nvCxnSpPr>
            <p:spPr>
              <a:xfrm>
                <a:off x="1242060" y="535279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>
                <a:off x="685800" y="54483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–1</a:t>
                </a:r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927100" y="61849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2451989" y="5352796"/>
              <a:ext cx="678307" cy="566420"/>
              <a:chOff x="2451989" y="5352796"/>
              <a:chExt cx="678307" cy="566420"/>
            </a:xfrm>
          </p:grpSpPr>
          <p:cxnSp>
            <p:nvCxnSpPr>
              <p:cNvPr id="40" name="Straight Connector 39"/>
              <p:cNvCxnSpPr/>
              <p:nvPr/>
            </p:nvCxnSpPr>
            <p:spPr>
              <a:xfrm>
                <a:off x="2451989" y="535279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/>
              <p:cNvSpPr txBox="1"/>
              <p:nvPr/>
            </p:nvSpPr>
            <p:spPr>
              <a:xfrm>
                <a:off x="2590800" y="54483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+1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3504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03200"/>
            <a:ext cx="971245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This time, move the line two or more places left or right. 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256028" y="2070989"/>
            <a:ext cx="5647944" cy="587756"/>
            <a:chOff x="2256028" y="2070989"/>
            <a:chExt cx="5647944" cy="587756"/>
          </a:xfrm>
        </p:grpSpPr>
        <p:sp>
          <p:nvSpPr>
            <p:cNvPr id="3" name="Oval 2"/>
            <p:cNvSpPr/>
            <p:nvPr/>
          </p:nvSpPr>
          <p:spPr>
            <a:xfrm>
              <a:off x="2256028" y="2070989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Oval 3"/>
            <p:cNvSpPr/>
            <p:nvPr/>
          </p:nvSpPr>
          <p:spPr>
            <a:xfrm>
              <a:off x="6472809" y="2070989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Oval 4"/>
            <p:cNvSpPr/>
            <p:nvPr/>
          </p:nvSpPr>
          <p:spPr>
            <a:xfrm>
              <a:off x="5629529" y="2070989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Oval 5"/>
            <p:cNvSpPr/>
            <p:nvPr/>
          </p:nvSpPr>
          <p:spPr>
            <a:xfrm>
              <a:off x="4786122" y="2070989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Oval 6"/>
            <p:cNvSpPr/>
            <p:nvPr/>
          </p:nvSpPr>
          <p:spPr>
            <a:xfrm>
              <a:off x="3942715" y="2070989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Oval 7"/>
            <p:cNvSpPr/>
            <p:nvPr/>
          </p:nvSpPr>
          <p:spPr>
            <a:xfrm>
              <a:off x="3099435" y="2070989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Oval 8"/>
            <p:cNvSpPr/>
            <p:nvPr/>
          </p:nvSpPr>
          <p:spPr>
            <a:xfrm>
              <a:off x="7316215" y="2070989"/>
              <a:ext cx="587757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57200" y="749300"/>
            <a:ext cx="90545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happens to the number sentence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" y="6946900"/>
            <a:ext cx="242671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Q-13 for details.</a:t>
            </a:r>
          </a:p>
        </p:txBody>
      </p:sp>
    </p:spTree>
    <p:extLst>
      <p:ext uri="{BB962C8B-B14F-4D97-AF65-F5344CB8AC3E}">
        <p14:creationId xmlns:p14="http://schemas.microsoft.com/office/powerpoint/2010/main" val="215111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454400" y="1841500"/>
            <a:ext cx="3711448" cy="1710154"/>
            <a:chOff x="3454400" y="1841500"/>
            <a:chExt cx="3711448" cy="1710154"/>
          </a:xfrm>
        </p:grpSpPr>
        <p:sp>
          <p:nvSpPr>
            <p:cNvPr id="2" name="TextBox 1"/>
            <p:cNvSpPr txBox="1"/>
            <p:nvPr/>
          </p:nvSpPr>
          <p:spPr>
            <a:xfrm>
              <a:off x="3860800" y="1841500"/>
              <a:ext cx="281581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5    +    4    =    9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3454400" y="2377948"/>
              <a:ext cx="2393950" cy="566420"/>
              <a:chOff x="3454400" y="2377948"/>
              <a:chExt cx="2393950" cy="566420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3454400" y="2565400"/>
                <a:ext cx="61849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___</a:t>
                </a:r>
              </a:p>
            </p:txBody>
          </p:sp>
          <p:cxnSp>
            <p:nvCxnSpPr>
              <p:cNvPr id="4" name="Straight Connector 3"/>
              <p:cNvCxnSpPr/>
              <p:nvPr/>
            </p:nvCxnSpPr>
            <p:spPr>
              <a:xfrm>
                <a:off x="4048887" y="23779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67100" y="24765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+3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5321300" y="2565400"/>
                <a:ext cx="61849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___</a:t>
                </a:r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5208143" y="23779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3695700" y="32131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69900" y="431800"/>
            <a:ext cx="9762109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should the second number change so the sum stays the same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9900" y="4216400"/>
            <a:ext cx="242675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Q-14 for details.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3454400" y="5016500"/>
            <a:ext cx="3711448" cy="1710154"/>
            <a:chOff x="3454400" y="5016500"/>
            <a:chExt cx="3711448" cy="1710154"/>
          </a:xfrm>
        </p:grpSpPr>
        <p:sp>
          <p:nvSpPr>
            <p:cNvPr id="16" name="TextBox 15"/>
            <p:cNvSpPr txBox="1"/>
            <p:nvPr/>
          </p:nvSpPr>
          <p:spPr>
            <a:xfrm>
              <a:off x="3860800" y="5016500"/>
              <a:ext cx="281581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5    +    4    =    9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454400" y="5740400"/>
              <a:ext cx="618490" cy="41549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100">
                  <a:solidFill>
                    <a:srgbClr val="000000"/>
                  </a:solidFill>
                  <a:latin typeface="Century Gothic"/>
                </a:rPr>
                <a:t>___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4043934" y="5552948"/>
              <a:ext cx="0" cy="56642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3479800" y="5651500"/>
              <a:ext cx="630936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–3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321300" y="5740400"/>
              <a:ext cx="618490" cy="41549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100">
                  <a:solidFill>
                    <a:srgbClr val="000000"/>
                  </a:solidFill>
                  <a:latin typeface="Century Gothic"/>
                </a:rPr>
                <a:t>___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5203190" y="5552948"/>
              <a:ext cx="0" cy="56642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3695700" y="63881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44C2FC29-B96C-4DF5-B886-15F8C3E4A111}"/>
              </a:ext>
            </a:extLst>
          </p:cNvPr>
          <p:cNvCxnSpPr>
            <a:cxnSpLocks/>
          </p:cNvCxnSpPr>
          <p:nvPr/>
        </p:nvCxnSpPr>
        <p:spPr>
          <a:xfrm>
            <a:off x="0" y="46609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15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5359400" y="5016500"/>
            <a:ext cx="3940048" cy="1710154"/>
            <a:chOff x="5359400" y="5016500"/>
            <a:chExt cx="3940048" cy="1710154"/>
          </a:xfrm>
        </p:grpSpPr>
        <p:grpSp>
          <p:nvGrpSpPr>
            <p:cNvPr id="5" name="Group 4"/>
            <p:cNvGrpSpPr/>
            <p:nvPr/>
          </p:nvGrpSpPr>
          <p:grpSpPr>
            <a:xfrm>
              <a:off x="5575300" y="5552948"/>
              <a:ext cx="594360" cy="566420"/>
              <a:chOff x="5575300" y="5552948"/>
              <a:chExt cx="594360" cy="566420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5575300" y="5740400"/>
                <a:ext cx="61849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___</a:t>
                </a:r>
              </a:p>
            </p:txBody>
          </p:sp>
          <p:cxnSp>
            <p:nvCxnSpPr>
              <p:cNvPr id="3" name="Straight Connector 2"/>
              <p:cNvCxnSpPr/>
              <p:nvPr/>
            </p:nvCxnSpPr>
            <p:spPr>
              <a:xfrm>
                <a:off x="6169660" y="55529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TextBox 3"/>
              <p:cNvSpPr txBox="1"/>
              <p:nvPr/>
            </p:nvSpPr>
            <p:spPr>
              <a:xfrm>
                <a:off x="5600700" y="56515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–3</a:t>
                </a: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341489" y="5552948"/>
              <a:ext cx="640461" cy="566420"/>
              <a:chOff x="7341489" y="5552948"/>
              <a:chExt cx="640461" cy="566420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7454900" y="5740400"/>
                <a:ext cx="61849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___</a:t>
                </a:r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7341489" y="55529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5359400" y="5016500"/>
              <a:ext cx="7315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867400" y="50165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13   +    4    =  ___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829300" y="63881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359400" y="2413000"/>
            <a:ext cx="3940048" cy="1710154"/>
            <a:chOff x="5359400" y="2413000"/>
            <a:chExt cx="3940048" cy="1710154"/>
          </a:xfrm>
        </p:grpSpPr>
        <p:grpSp>
          <p:nvGrpSpPr>
            <p:cNvPr id="15" name="Group 14"/>
            <p:cNvGrpSpPr/>
            <p:nvPr/>
          </p:nvGrpSpPr>
          <p:grpSpPr>
            <a:xfrm>
              <a:off x="7346569" y="2949448"/>
              <a:ext cx="635381" cy="566420"/>
              <a:chOff x="7346569" y="2949448"/>
              <a:chExt cx="635381" cy="566420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7454900" y="3136900"/>
                <a:ext cx="61849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___</a:t>
                </a: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7346569" y="29494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/>
            <p:cNvSpPr txBox="1"/>
            <p:nvPr/>
          </p:nvSpPr>
          <p:spPr>
            <a:xfrm>
              <a:off x="5359400" y="24130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019800" y="24130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8    +    6    =  ___</a:t>
              </a: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5588000" y="2949448"/>
              <a:ext cx="599440" cy="566420"/>
              <a:chOff x="5588000" y="2949448"/>
              <a:chExt cx="599440" cy="566420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6187440" y="29494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5638800" y="30480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–1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588000" y="3136900"/>
                <a:ext cx="61849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___</a:t>
                </a: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5829300" y="37846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69900" y="2413000"/>
            <a:ext cx="3940048" cy="1710154"/>
            <a:chOff x="469900" y="2413000"/>
            <a:chExt cx="3940048" cy="1710154"/>
          </a:xfrm>
        </p:grpSpPr>
        <p:grpSp>
          <p:nvGrpSpPr>
            <p:cNvPr id="27" name="Group 26"/>
            <p:cNvGrpSpPr/>
            <p:nvPr/>
          </p:nvGrpSpPr>
          <p:grpSpPr>
            <a:xfrm>
              <a:off x="698500" y="2949448"/>
              <a:ext cx="599440" cy="566420"/>
              <a:chOff x="698500" y="2949448"/>
              <a:chExt cx="599440" cy="566420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698500" y="3136900"/>
                <a:ext cx="61849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___</a:t>
                </a:r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>
                <a:off x="1297940" y="29494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711200" y="30480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+2</a:t>
                </a: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2457069" y="2949448"/>
              <a:ext cx="635381" cy="566420"/>
              <a:chOff x="2457069" y="2949448"/>
              <a:chExt cx="635381" cy="566420"/>
            </a:xfrm>
          </p:grpSpPr>
          <p:sp>
            <p:nvSpPr>
              <p:cNvPr id="28" name="TextBox 27"/>
              <p:cNvSpPr txBox="1"/>
              <p:nvPr/>
            </p:nvSpPr>
            <p:spPr>
              <a:xfrm>
                <a:off x="2565400" y="3136900"/>
                <a:ext cx="61849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___</a:t>
                </a:r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>
                <a:off x="2457069" y="29494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TextBox 30"/>
            <p:cNvSpPr txBox="1"/>
            <p:nvPr/>
          </p:nvSpPr>
          <p:spPr>
            <a:xfrm>
              <a:off x="469900" y="24130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130300" y="24130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8    +    6    =  ___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939800" y="37846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69900" y="406400"/>
            <a:ext cx="952500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FF"/>
                </a:solidFill>
                <a:latin typeface="Century Gothic"/>
              </a:rPr>
              <a:t>Change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both numbers in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opposite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ways. Then finish both addition sentences.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469900" y="5016500"/>
            <a:ext cx="3940048" cy="1710154"/>
            <a:chOff x="469900" y="5016500"/>
            <a:chExt cx="3940048" cy="1710154"/>
          </a:xfrm>
        </p:grpSpPr>
        <p:grpSp>
          <p:nvGrpSpPr>
            <p:cNvPr id="40" name="Group 39"/>
            <p:cNvGrpSpPr/>
            <p:nvPr/>
          </p:nvGrpSpPr>
          <p:grpSpPr>
            <a:xfrm>
              <a:off x="698500" y="5552948"/>
              <a:ext cx="594360" cy="566420"/>
              <a:chOff x="698500" y="5552948"/>
              <a:chExt cx="594360" cy="566420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698500" y="5651500"/>
                <a:ext cx="552196" cy="365899"/>
                <a:chOff x="698500" y="5651500"/>
                <a:chExt cx="552196" cy="365899"/>
              </a:xfrm>
            </p:grpSpPr>
            <p:sp>
              <p:nvSpPr>
                <p:cNvPr id="36" name="TextBox 35"/>
                <p:cNvSpPr txBox="1"/>
                <p:nvPr/>
              </p:nvSpPr>
              <p:spPr>
                <a:xfrm>
                  <a:off x="698500" y="5740400"/>
                  <a:ext cx="618490" cy="415499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r>
                    <a:rPr lang="en-CA" sz="2100">
                      <a:solidFill>
                        <a:srgbClr val="000000"/>
                      </a:solidFill>
                      <a:latin typeface="Century Gothic"/>
                    </a:rPr>
                    <a:t>___</a:t>
                  </a: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711200" y="5651500"/>
                  <a:ext cx="630936" cy="46166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r>
                    <a:rPr lang="en-CA" sz="2400">
                      <a:solidFill>
                        <a:srgbClr val="000000"/>
                      </a:solidFill>
                      <a:latin typeface="Century Gothic"/>
                    </a:rPr>
                    <a:t>+3</a:t>
                  </a:r>
                </a:p>
              </p:txBody>
            </p:sp>
          </p:grpSp>
          <p:cxnSp>
            <p:nvCxnSpPr>
              <p:cNvPr id="39" name="Straight Connector 38"/>
              <p:cNvCxnSpPr/>
              <p:nvPr/>
            </p:nvCxnSpPr>
            <p:spPr>
              <a:xfrm>
                <a:off x="1292860" y="55529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/>
            <p:cNvGrpSpPr/>
            <p:nvPr/>
          </p:nvGrpSpPr>
          <p:grpSpPr>
            <a:xfrm>
              <a:off x="2451989" y="5552948"/>
              <a:ext cx="640461" cy="566420"/>
              <a:chOff x="2451989" y="5552948"/>
              <a:chExt cx="640461" cy="566420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2565400" y="5740400"/>
                <a:ext cx="61849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___</a:t>
                </a:r>
              </a:p>
            </p:txBody>
          </p:sp>
          <p:cxnSp>
            <p:nvCxnSpPr>
              <p:cNvPr id="42" name="Straight Connector 41"/>
              <p:cNvCxnSpPr/>
              <p:nvPr/>
            </p:nvCxnSpPr>
            <p:spPr>
              <a:xfrm>
                <a:off x="2451989" y="55529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TextBox 43"/>
            <p:cNvSpPr txBox="1"/>
            <p:nvPr/>
          </p:nvSpPr>
          <p:spPr>
            <a:xfrm>
              <a:off x="469900" y="50165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130300" y="50165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7    +    9    =  ___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39800" y="63881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183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42340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1. Find three numbers that add to 7.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5641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Repeat with different numbers.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454400"/>
            <a:ext cx="942340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Find as many ways as possible.</a:t>
            </a:r>
          </a:p>
        </p:txBody>
      </p:sp>
    </p:spTree>
    <p:extLst>
      <p:ext uri="{BB962C8B-B14F-4D97-AF65-F5344CB8AC3E}">
        <p14:creationId xmlns:p14="http://schemas.microsoft.com/office/powerpoint/2010/main" val="371971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457200" y="2425700"/>
            <a:ext cx="6578600" cy="1710154"/>
            <a:chOff x="457200" y="2425700"/>
            <a:chExt cx="6578600" cy="1710154"/>
          </a:xfrm>
        </p:grpSpPr>
        <p:grpSp>
          <p:nvGrpSpPr>
            <p:cNvPr id="5" name="Group 4"/>
            <p:cNvGrpSpPr/>
            <p:nvPr/>
          </p:nvGrpSpPr>
          <p:grpSpPr>
            <a:xfrm>
              <a:off x="1905000" y="2962148"/>
              <a:ext cx="569849" cy="566420"/>
              <a:chOff x="1905000" y="2962148"/>
              <a:chExt cx="569849" cy="566420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1905000" y="30861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+1</a:t>
                </a:r>
              </a:p>
            </p:txBody>
          </p:sp>
          <p:cxnSp>
            <p:nvCxnSpPr>
              <p:cNvPr id="3" name="Straight Connector 2"/>
              <p:cNvCxnSpPr/>
              <p:nvPr/>
            </p:nvCxnSpPr>
            <p:spPr>
              <a:xfrm>
                <a:off x="2462149" y="29621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Straight Connector 3"/>
              <p:cNvCxnSpPr/>
              <p:nvPr/>
            </p:nvCxnSpPr>
            <p:spPr>
              <a:xfrm>
                <a:off x="2474849" y="29621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457200" y="24257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117600" y="2425700"/>
              <a:ext cx="600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4    +    6    +    5    =</a:t>
              </a:r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____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1290320" y="2962148"/>
              <a:ext cx="0" cy="56642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723900" y="3086100"/>
              <a:ext cx="630936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+2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52500" y="3797300"/>
              <a:ext cx="53345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=</a:t>
              </a:r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____</a:t>
              </a: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3060700" y="2962148"/>
              <a:ext cx="614045" cy="566420"/>
              <a:chOff x="3060700" y="2962148"/>
              <a:chExt cx="614045" cy="566420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3060700" y="3162300"/>
                <a:ext cx="61849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___</a:t>
                </a:r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>
                <a:off x="3674745" y="29621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TextBox 14"/>
          <p:cNvSpPr txBox="1"/>
          <p:nvPr/>
        </p:nvSpPr>
        <p:spPr>
          <a:xfrm>
            <a:off x="457200" y="419100"/>
            <a:ext cx="963422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What would you take away from the third number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to keep the sum the same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Explain.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Complete the addition sentences.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457200" y="5003800"/>
            <a:ext cx="6578600" cy="1710154"/>
            <a:chOff x="457200" y="5003800"/>
            <a:chExt cx="6578600" cy="1710154"/>
          </a:xfrm>
        </p:grpSpPr>
        <p:grpSp>
          <p:nvGrpSpPr>
            <p:cNvPr id="19" name="Group 18"/>
            <p:cNvGrpSpPr/>
            <p:nvPr/>
          </p:nvGrpSpPr>
          <p:grpSpPr>
            <a:xfrm>
              <a:off x="1905000" y="5540248"/>
              <a:ext cx="569849" cy="566420"/>
              <a:chOff x="1905000" y="5540248"/>
              <a:chExt cx="569849" cy="566420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1905000" y="56642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+2</a:t>
                </a: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62149" y="55402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2474849" y="55402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TextBox 19"/>
            <p:cNvSpPr txBox="1"/>
            <p:nvPr/>
          </p:nvSpPr>
          <p:spPr>
            <a:xfrm>
              <a:off x="457200" y="50038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117600" y="5003800"/>
              <a:ext cx="600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7    +    6    +    5    =</a:t>
              </a:r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____</a:t>
              </a: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723900" y="5540248"/>
              <a:ext cx="566420" cy="566420"/>
              <a:chOff x="723900" y="5540248"/>
              <a:chExt cx="566420" cy="566420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1290320" y="55402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723900" y="56642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+2</a:t>
                </a: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952500" y="6375400"/>
              <a:ext cx="53345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=</a:t>
              </a:r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____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060700" y="5740400"/>
              <a:ext cx="618490" cy="41549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100">
                  <a:solidFill>
                    <a:srgbClr val="000000"/>
                  </a:solidFill>
                  <a:latin typeface="Century Gothic"/>
                </a:rPr>
                <a:t>___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3674745" y="5540248"/>
              <a:ext cx="0" cy="56642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4665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469900" y="1752600"/>
            <a:ext cx="4404868" cy="1710154"/>
            <a:chOff x="469900" y="1752600"/>
            <a:chExt cx="4404868" cy="1710154"/>
          </a:xfrm>
        </p:grpSpPr>
        <p:grpSp>
          <p:nvGrpSpPr>
            <p:cNvPr id="5" name="Group 4"/>
            <p:cNvGrpSpPr/>
            <p:nvPr/>
          </p:nvGrpSpPr>
          <p:grpSpPr>
            <a:xfrm>
              <a:off x="673100" y="2289048"/>
              <a:ext cx="726440" cy="566420"/>
              <a:chOff x="673100" y="2289048"/>
              <a:chExt cx="726440" cy="566420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685800" y="2476500"/>
                <a:ext cx="75184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cxnSp>
            <p:nvCxnSpPr>
              <p:cNvPr id="3" name="Straight Connector 2"/>
              <p:cNvCxnSpPr/>
              <p:nvPr/>
            </p:nvCxnSpPr>
            <p:spPr>
              <a:xfrm>
                <a:off x="1399540" y="22890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TextBox 3"/>
              <p:cNvSpPr txBox="1"/>
              <p:nvPr/>
            </p:nvSpPr>
            <p:spPr>
              <a:xfrm>
                <a:off x="673100" y="2387600"/>
                <a:ext cx="7706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+10</a:t>
                </a: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2774569" y="2289048"/>
              <a:ext cx="768731" cy="566420"/>
              <a:chOff x="2774569" y="2289048"/>
              <a:chExt cx="768731" cy="566420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2882900" y="2476500"/>
                <a:ext cx="75184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2774569" y="22890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469900" y="17526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30300" y="1752600"/>
              <a:ext cx="3835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40    +    30    =  ____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39800" y="3124200"/>
              <a:ext cx="39121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=  ____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69900" y="406400"/>
            <a:ext cx="952500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3. Add and subtract 10 to make a new number sentence.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5346700" y="1752600"/>
            <a:ext cx="4404868" cy="1710154"/>
            <a:chOff x="5346700" y="1752600"/>
            <a:chExt cx="4404868" cy="1710154"/>
          </a:xfrm>
        </p:grpSpPr>
        <p:grpSp>
          <p:nvGrpSpPr>
            <p:cNvPr id="17" name="Group 16"/>
            <p:cNvGrpSpPr/>
            <p:nvPr/>
          </p:nvGrpSpPr>
          <p:grpSpPr>
            <a:xfrm>
              <a:off x="5549900" y="2289048"/>
              <a:ext cx="726440" cy="566420"/>
              <a:chOff x="5549900" y="2289048"/>
              <a:chExt cx="726440" cy="566420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5562600" y="2476500"/>
                <a:ext cx="75184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cxnSp>
            <p:nvCxnSpPr>
              <p:cNvPr id="15" name="Straight Connector 14"/>
              <p:cNvCxnSpPr/>
              <p:nvPr/>
            </p:nvCxnSpPr>
            <p:spPr>
              <a:xfrm>
                <a:off x="6276340" y="22890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5549900" y="2387600"/>
                <a:ext cx="7706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+10</a:t>
                </a: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7651369" y="2289048"/>
              <a:ext cx="768731" cy="566420"/>
              <a:chOff x="7651369" y="2289048"/>
              <a:chExt cx="768731" cy="566420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7759700" y="2476500"/>
                <a:ext cx="75184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7651369" y="22890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TextBox 20"/>
            <p:cNvSpPr txBox="1"/>
            <p:nvPr/>
          </p:nvSpPr>
          <p:spPr>
            <a:xfrm>
              <a:off x="5346700" y="17526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07100" y="1752600"/>
              <a:ext cx="3835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50    +    40    =  ____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816600" y="3124200"/>
              <a:ext cx="39121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=  ____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69900" y="4533900"/>
            <a:ext cx="4404868" cy="1710154"/>
            <a:chOff x="469900" y="4533900"/>
            <a:chExt cx="4404868" cy="1710154"/>
          </a:xfrm>
        </p:grpSpPr>
        <p:grpSp>
          <p:nvGrpSpPr>
            <p:cNvPr id="28" name="Group 27"/>
            <p:cNvGrpSpPr/>
            <p:nvPr/>
          </p:nvGrpSpPr>
          <p:grpSpPr>
            <a:xfrm>
              <a:off x="673100" y="5070348"/>
              <a:ext cx="726440" cy="566420"/>
              <a:chOff x="673100" y="5070348"/>
              <a:chExt cx="726440" cy="566420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685800" y="5257800"/>
                <a:ext cx="75184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cxnSp>
            <p:nvCxnSpPr>
              <p:cNvPr id="26" name="Straight Connector 25"/>
              <p:cNvCxnSpPr/>
              <p:nvPr/>
            </p:nvCxnSpPr>
            <p:spPr>
              <a:xfrm>
                <a:off x="1399540" y="50703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673100" y="5168900"/>
                <a:ext cx="7706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+10</a:t>
                </a: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2774569" y="5070348"/>
              <a:ext cx="768731" cy="566420"/>
              <a:chOff x="2774569" y="5070348"/>
              <a:chExt cx="768731" cy="566420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2882900" y="5257800"/>
                <a:ext cx="75184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>
                <a:off x="2774569" y="50703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31"/>
            <p:cNvSpPr txBox="1"/>
            <p:nvPr/>
          </p:nvSpPr>
          <p:spPr>
            <a:xfrm>
              <a:off x="469900" y="45339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130300" y="4533900"/>
              <a:ext cx="3835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10    +    80    =  ____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939800" y="5905500"/>
              <a:ext cx="39121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=  ____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346700" y="4533900"/>
            <a:ext cx="4404868" cy="1710154"/>
            <a:chOff x="5346700" y="4533900"/>
            <a:chExt cx="4404868" cy="1710154"/>
          </a:xfrm>
        </p:grpSpPr>
        <p:grpSp>
          <p:nvGrpSpPr>
            <p:cNvPr id="39" name="Group 38"/>
            <p:cNvGrpSpPr/>
            <p:nvPr/>
          </p:nvGrpSpPr>
          <p:grpSpPr>
            <a:xfrm>
              <a:off x="5549900" y="5070348"/>
              <a:ext cx="726440" cy="566420"/>
              <a:chOff x="5549900" y="5070348"/>
              <a:chExt cx="726440" cy="566420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5562600" y="5257800"/>
                <a:ext cx="75184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>
                <a:off x="6276340" y="50703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Box 37"/>
              <p:cNvSpPr txBox="1"/>
              <p:nvPr/>
            </p:nvSpPr>
            <p:spPr>
              <a:xfrm>
                <a:off x="5549900" y="5168900"/>
                <a:ext cx="7706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+10</a:t>
                </a:r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7651369" y="5070348"/>
              <a:ext cx="768731" cy="566420"/>
              <a:chOff x="7651369" y="5070348"/>
              <a:chExt cx="768731" cy="566420"/>
            </a:xfrm>
          </p:grpSpPr>
          <p:sp>
            <p:nvSpPr>
              <p:cNvPr id="40" name="TextBox 39"/>
              <p:cNvSpPr txBox="1"/>
              <p:nvPr/>
            </p:nvSpPr>
            <p:spPr>
              <a:xfrm>
                <a:off x="7759700" y="5257800"/>
                <a:ext cx="75184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10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cxnSp>
            <p:nvCxnSpPr>
              <p:cNvPr id="41" name="Straight Connector 40"/>
              <p:cNvCxnSpPr/>
              <p:nvPr/>
            </p:nvCxnSpPr>
            <p:spPr>
              <a:xfrm>
                <a:off x="7651369" y="50703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TextBox 42"/>
            <p:cNvSpPr txBox="1"/>
            <p:nvPr/>
          </p:nvSpPr>
          <p:spPr>
            <a:xfrm>
              <a:off x="5346700" y="4533900"/>
              <a:ext cx="7391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007100" y="4533900"/>
              <a:ext cx="3835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60    +    20    =  ____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16600" y="5905500"/>
              <a:ext cx="39121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=  ____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624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2259330" y="1730629"/>
            <a:ext cx="5647944" cy="587756"/>
            <a:chOff x="2259330" y="1730629"/>
            <a:chExt cx="5647944" cy="587756"/>
          </a:xfrm>
        </p:grpSpPr>
        <p:sp>
          <p:nvSpPr>
            <p:cNvPr id="2" name="Oval 1"/>
            <p:cNvSpPr/>
            <p:nvPr/>
          </p:nvSpPr>
          <p:spPr>
            <a:xfrm>
              <a:off x="2259330" y="1730629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Oval 2"/>
            <p:cNvSpPr/>
            <p:nvPr/>
          </p:nvSpPr>
          <p:spPr>
            <a:xfrm>
              <a:off x="6476111" y="1730629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Oval 3"/>
            <p:cNvSpPr/>
            <p:nvPr/>
          </p:nvSpPr>
          <p:spPr>
            <a:xfrm>
              <a:off x="5632831" y="1730629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Oval 4"/>
            <p:cNvSpPr/>
            <p:nvPr/>
          </p:nvSpPr>
          <p:spPr>
            <a:xfrm>
              <a:off x="4789424" y="1730629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Oval 5"/>
            <p:cNvSpPr/>
            <p:nvPr/>
          </p:nvSpPr>
          <p:spPr>
            <a:xfrm>
              <a:off x="3946017" y="1730629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Oval 6"/>
            <p:cNvSpPr/>
            <p:nvPr/>
          </p:nvSpPr>
          <p:spPr>
            <a:xfrm>
              <a:off x="3102737" y="1730629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Oval 7"/>
            <p:cNvSpPr/>
            <p:nvPr/>
          </p:nvSpPr>
          <p:spPr>
            <a:xfrm>
              <a:off x="7319518" y="1730629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cxnSp>
        <p:nvCxnSpPr>
          <p:cNvPr id="10" name="Straight Connector 9"/>
          <p:cNvCxnSpPr/>
          <p:nvPr/>
        </p:nvCxnSpPr>
        <p:spPr>
          <a:xfrm>
            <a:off x="3822700" y="1647698"/>
            <a:ext cx="0" cy="753618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82600" y="457200"/>
            <a:ext cx="54498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addition does this show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6880" y="4533900"/>
            <a:ext cx="9260840" cy="17810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Which way should I move the line to show: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 + ___ = ___ 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79360" y="203200"/>
            <a:ext cx="242675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Q-12 for details.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64280" y="3175000"/>
            <a:ext cx="264339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>
                <a:solidFill>
                  <a:srgbClr val="000000"/>
                </a:solidFill>
                <a:latin typeface="Century Gothic"/>
              </a:rPr>
              <a:t>___ + ___ = ___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2600" y="6946900"/>
            <a:ext cx="5120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Have a volunteer 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draw the new line.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AA0657D4-15D1-4D47-9581-0F6F7DB8C798}"/>
              </a:ext>
            </a:extLst>
          </p:cNvPr>
          <p:cNvCxnSpPr>
            <a:cxnSpLocks/>
          </p:cNvCxnSpPr>
          <p:nvPr/>
        </p:nvCxnSpPr>
        <p:spPr>
          <a:xfrm>
            <a:off x="3302" y="4330700"/>
            <a:ext cx="101566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8102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2.2 pp. 24–27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268756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2254377" y="1521841"/>
            <a:ext cx="5651246" cy="4398519"/>
            <a:chOff x="2254377" y="1521841"/>
            <a:chExt cx="5651246" cy="4398519"/>
          </a:xfrm>
        </p:grpSpPr>
        <p:grpSp>
          <p:nvGrpSpPr>
            <p:cNvPr id="27" name="Group 26"/>
            <p:cNvGrpSpPr/>
            <p:nvPr/>
          </p:nvGrpSpPr>
          <p:grpSpPr>
            <a:xfrm>
              <a:off x="2254377" y="1521841"/>
              <a:ext cx="5651246" cy="4398519"/>
              <a:chOff x="2254377" y="1521841"/>
              <a:chExt cx="5651246" cy="4398519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2254377" y="1521841"/>
                <a:ext cx="5647945" cy="1699613"/>
                <a:chOff x="2254377" y="1521841"/>
                <a:chExt cx="5647945" cy="1699613"/>
              </a:xfrm>
            </p:grpSpPr>
            <p:grpSp>
              <p:nvGrpSpPr>
                <p:cNvPr id="11" name="Group 10"/>
                <p:cNvGrpSpPr/>
                <p:nvPr/>
              </p:nvGrpSpPr>
              <p:grpSpPr>
                <a:xfrm>
                  <a:off x="2254377" y="1521841"/>
                  <a:ext cx="5647945" cy="753618"/>
                  <a:chOff x="2254377" y="1521841"/>
                  <a:chExt cx="5647945" cy="753618"/>
                </a:xfrm>
              </p:grpSpPr>
              <p:grpSp>
                <p:nvGrpSpPr>
                  <p:cNvPr id="9" name="Group 8"/>
                  <p:cNvGrpSpPr/>
                  <p:nvPr/>
                </p:nvGrpSpPr>
                <p:grpSpPr>
                  <a:xfrm>
                    <a:off x="2254377" y="1604772"/>
                    <a:ext cx="5647945" cy="587756"/>
                    <a:chOff x="2254377" y="1604772"/>
                    <a:chExt cx="5647945" cy="587756"/>
                  </a:xfrm>
                </p:grpSpPr>
                <p:sp>
                  <p:nvSpPr>
                    <p:cNvPr id="2" name="Oval 1"/>
                    <p:cNvSpPr/>
                    <p:nvPr/>
                  </p:nvSpPr>
                  <p:spPr>
                    <a:xfrm>
                      <a:off x="2254377" y="1604772"/>
                      <a:ext cx="587756" cy="587756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3" name="Oval 2"/>
                    <p:cNvSpPr/>
                    <p:nvPr/>
                  </p:nvSpPr>
                  <p:spPr>
                    <a:xfrm>
                      <a:off x="6471158" y="1604772"/>
                      <a:ext cx="587756" cy="587756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4" name="Oval 3"/>
                    <p:cNvSpPr/>
                    <p:nvPr/>
                  </p:nvSpPr>
                  <p:spPr>
                    <a:xfrm>
                      <a:off x="5627878" y="1604772"/>
                      <a:ext cx="587756" cy="587756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5" name="Oval 4"/>
                    <p:cNvSpPr/>
                    <p:nvPr/>
                  </p:nvSpPr>
                  <p:spPr>
                    <a:xfrm>
                      <a:off x="4784471" y="1604772"/>
                      <a:ext cx="587756" cy="587756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6" name="Oval 5"/>
                    <p:cNvSpPr/>
                    <p:nvPr/>
                  </p:nvSpPr>
                  <p:spPr>
                    <a:xfrm>
                      <a:off x="3941064" y="1604772"/>
                      <a:ext cx="587756" cy="587756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7" name="Oval 6"/>
                    <p:cNvSpPr/>
                    <p:nvPr/>
                  </p:nvSpPr>
                  <p:spPr>
                    <a:xfrm>
                      <a:off x="3097784" y="1604772"/>
                      <a:ext cx="587756" cy="587756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8" name="Oval 7"/>
                    <p:cNvSpPr/>
                    <p:nvPr/>
                  </p:nvSpPr>
                  <p:spPr>
                    <a:xfrm>
                      <a:off x="7314565" y="1604772"/>
                      <a:ext cx="587757" cy="587756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</p:grpSp>
              <p:cxnSp>
                <p:nvCxnSpPr>
                  <p:cNvPr id="10" name="Straight Connector 9"/>
                  <p:cNvCxnSpPr/>
                  <p:nvPr/>
                </p:nvCxnSpPr>
                <p:spPr>
                  <a:xfrm>
                    <a:off x="3808349" y="1521841"/>
                    <a:ext cx="0" cy="753618"/>
                  </a:xfrm>
                  <a:prstGeom prst="line">
                    <a:avLst/>
                  </a:prstGeom>
                  <a:ln w="381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2" name="TextBox 11"/>
                <p:cNvSpPr txBox="1"/>
                <p:nvPr/>
              </p:nvSpPr>
              <p:spPr>
                <a:xfrm>
                  <a:off x="3721100" y="2882900"/>
                  <a:ext cx="2815813" cy="523220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r>
                    <a:rPr lang="en-CA" sz="2800">
                      <a:solidFill>
                        <a:srgbClr val="000000"/>
                      </a:solidFill>
                      <a:latin typeface="Century Gothic"/>
                    </a:rPr>
                    <a:t>2    +    5    =    7</a:t>
                  </a:r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2257679" y="4140200"/>
                <a:ext cx="5647944" cy="1780160"/>
                <a:chOff x="2257679" y="4140200"/>
                <a:chExt cx="5647944" cy="1780160"/>
              </a:xfrm>
            </p:grpSpPr>
            <p:sp>
              <p:nvSpPr>
                <p:cNvPr id="14" name="TextBox 13"/>
                <p:cNvSpPr txBox="1"/>
                <p:nvPr/>
              </p:nvSpPr>
              <p:spPr>
                <a:xfrm>
                  <a:off x="3721100" y="4140200"/>
                  <a:ext cx="2815813" cy="523220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r>
                    <a:rPr lang="en-CA" sz="2800">
                      <a:solidFill>
                        <a:srgbClr val="000000"/>
                      </a:solidFill>
                      <a:latin typeface="Century Gothic"/>
                    </a:rPr>
                    <a:t>3    +    4    =    7</a:t>
                  </a:r>
                </a:p>
              </p:txBody>
            </p:sp>
            <p:grpSp>
              <p:nvGrpSpPr>
                <p:cNvPr id="22" name="Group 21"/>
                <p:cNvGrpSpPr/>
                <p:nvPr/>
              </p:nvGrpSpPr>
              <p:grpSpPr>
                <a:xfrm>
                  <a:off x="2257679" y="5249672"/>
                  <a:ext cx="5647944" cy="587756"/>
                  <a:chOff x="2257679" y="5249672"/>
                  <a:chExt cx="5647944" cy="587756"/>
                </a:xfrm>
              </p:grpSpPr>
              <p:sp>
                <p:nvSpPr>
                  <p:cNvPr id="15" name="Oval 14"/>
                  <p:cNvSpPr/>
                  <p:nvPr/>
                </p:nvSpPr>
                <p:spPr>
                  <a:xfrm>
                    <a:off x="2257679" y="5249672"/>
                    <a:ext cx="587756" cy="58775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6" name="Oval 15"/>
                  <p:cNvSpPr/>
                  <p:nvPr/>
                </p:nvSpPr>
                <p:spPr>
                  <a:xfrm>
                    <a:off x="6474460" y="5249672"/>
                    <a:ext cx="587756" cy="58775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7" name="Oval 16"/>
                  <p:cNvSpPr/>
                  <p:nvPr/>
                </p:nvSpPr>
                <p:spPr>
                  <a:xfrm>
                    <a:off x="5631180" y="5249672"/>
                    <a:ext cx="587756" cy="58775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8" name="Oval 17"/>
                  <p:cNvSpPr/>
                  <p:nvPr/>
                </p:nvSpPr>
                <p:spPr>
                  <a:xfrm>
                    <a:off x="4787773" y="5249672"/>
                    <a:ext cx="587756" cy="58775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9" name="Oval 18"/>
                  <p:cNvSpPr/>
                  <p:nvPr/>
                </p:nvSpPr>
                <p:spPr>
                  <a:xfrm>
                    <a:off x="3944366" y="5249672"/>
                    <a:ext cx="587756" cy="58775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20" name="Oval 19"/>
                  <p:cNvSpPr/>
                  <p:nvPr/>
                </p:nvSpPr>
                <p:spPr>
                  <a:xfrm>
                    <a:off x="3101086" y="5249672"/>
                    <a:ext cx="587756" cy="58775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21" name="Oval 20"/>
                  <p:cNvSpPr/>
                  <p:nvPr/>
                </p:nvSpPr>
                <p:spPr>
                  <a:xfrm>
                    <a:off x="7317867" y="5249672"/>
                    <a:ext cx="587756" cy="58775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4662551" y="5166741"/>
                  <a:ext cx="0" cy="753619"/>
                </a:xfrm>
                <a:prstGeom prst="line">
                  <a:avLst/>
                </a:prstGeom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5" name="Straight Connector 24"/>
              <p:cNvCxnSpPr/>
              <p:nvPr/>
            </p:nvCxnSpPr>
            <p:spPr>
              <a:xfrm>
                <a:off x="3871849" y="3407791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5081651" y="3407791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29"/>
            <p:cNvGrpSpPr/>
            <p:nvPr/>
          </p:nvGrpSpPr>
          <p:grpSpPr>
            <a:xfrm>
              <a:off x="3228086" y="3510153"/>
              <a:ext cx="2453894" cy="421894"/>
              <a:chOff x="3228086" y="3510153"/>
              <a:chExt cx="2453894" cy="421894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3228086" y="3510153"/>
                <a:ext cx="421894" cy="42189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sq" cmpd="sng" algn="ctr">
                <a:solidFill>
                  <a:srgbClr val="009300"/>
                </a:solidFill>
                <a:prstDash val="sysDot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5260086" y="3510153"/>
                <a:ext cx="421894" cy="42189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sq" cmpd="sng" algn="ctr">
                <a:solidFill>
                  <a:srgbClr val="009300"/>
                </a:solidFill>
                <a:prstDash val="sysDot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sp>
        <p:nvSpPr>
          <p:cNvPr id="32" name="TextBox 31"/>
          <p:cNvSpPr txBox="1"/>
          <p:nvPr/>
        </p:nvSpPr>
        <p:spPr>
          <a:xfrm>
            <a:off x="457200" y="203200"/>
            <a:ext cx="683901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How did the number of dots before the line change</a:t>
            </a:r>
            <a:r>
              <a:rPr lang="en-CA" sz="160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>
                <a:solidFill>
                  <a:srgbClr val="666666"/>
                </a:solidFill>
                <a:latin typeface="Century Gothic"/>
              </a:rPr>
              <a:t> After the line</a:t>
            </a:r>
            <a:r>
              <a:rPr lang="en-CA" sz="160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57200" y="6946900"/>
            <a:ext cx="555713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Q-12 for details.</a:t>
            </a:r>
          </a:p>
        </p:txBody>
      </p:sp>
    </p:spTree>
    <p:extLst>
      <p:ext uri="{BB962C8B-B14F-4D97-AF65-F5344CB8AC3E}">
        <p14:creationId xmlns:p14="http://schemas.microsoft.com/office/powerpoint/2010/main" val="314112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2254377" y="1521841"/>
            <a:ext cx="5651246" cy="4398519"/>
            <a:chOff x="2254377" y="1521841"/>
            <a:chExt cx="5651246" cy="4398519"/>
          </a:xfrm>
        </p:grpSpPr>
        <p:grpSp>
          <p:nvGrpSpPr>
            <p:cNvPr id="11" name="Group 10"/>
            <p:cNvGrpSpPr/>
            <p:nvPr/>
          </p:nvGrpSpPr>
          <p:grpSpPr>
            <a:xfrm>
              <a:off x="2254377" y="1521841"/>
              <a:ext cx="5647945" cy="753618"/>
              <a:chOff x="2254377" y="1521841"/>
              <a:chExt cx="5647945" cy="753618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2254377" y="1604772"/>
                <a:ext cx="5647945" cy="587756"/>
                <a:chOff x="2254377" y="1604772"/>
                <a:chExt cx="5647945" cy="587756"/>
              </a:xfrm>
            </p:grpSpPr>
            <p:sp>
              <p:nvSpPr>
                <p:cNvPr id="2" name="Oval 1"/>
                <p:cNvSpPr/>
                <p:nvPr/>
              </p:nvSpPr>
              <p:spPr>
                <a:xfrm>
                  <a:off x="2254377" y="1604772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" name="Oval 2"/>
                <p:cNvSpPr/>
                <p:nvPr/>
              </p:nvSpPr>
              <p:spPr>
                <a:xfrm>
                  <a:off x="6471158" y="1604772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" name="Oval 3"/>
                <p:cNvSpPr/>
                <p:nvPr/>
              </p:nvSpPr>
              <p:spPr>
                <a:xfrm>
                  <a:off x="5627878" y="1604772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" name="Oval 4"/>
                <p:cNvSpPr/>
                <p:nvPr/>
              </p:nvSpPr>
              <p:spPr>
                <a:xfrm>
                  <a:off x="4784471" y="1604772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" name="Oval 5"/>
                <p:cNvSpPr/>
                <p:nvPr/>
              </p:nvSpPr>
              <p:spPr>
                <a:xfrm>
                  <a:off x="3941064" y="1604772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" name="Oval 6"/>
                <p:cNvSpPr/>
                <p:nvPr/>
              </p:nvSpPr>
              <p:spPr>
                <a:xfrm>
                  <a:off x="3097784" y="1604772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>
                  <a:off x="7314565" y="1604772"/>
                  <a:ext cx="587757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cxnSp>
            <p:nvCxnSpPr>
              <p:cNvPr id="10" name="Straight Connector 9"/>
              <p:cNvCxnSpPr/>
              <p:nvPr/>
            </p:nvCxnSpPr>
            <p:spPr>
              <a:xfrm>
                <a:off x="4662551" y="1521841"/>
                <a:ext cx="0" cy="753618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/>
            <p:cNvGrpSpPr/>
            <p:nvPr/>
          </p:nvGrpSpPr>
          <p:grpSpPr>
            <a:xfrm>
              <a:off x="3228086" y="2882900"/>
              <a:ext cx="3363214" cy="1595854"/>
              <a:chOff x="3228086" y="2882900"/>
              <a:chExt cx="3363214" cy="1595854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3721100" y="2882900"/>
                <a:ext cx="2815813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3    +    4    =    7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721100" y="4140200"/>
                <a:ext cx="2815813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FFFFFF"/>
                    </a:solidFill>
                    <a:latin typeface="Century Gothic"/>
                  </a:rPr>
                  <a:t>3</a:t>
                </a: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    +    </a:t>
                </a:r>
                <a:r>
                  <a:rPr lang="en-CA" sz="2800">
                    <a:solidFill>
                      <a:srgbClr val="FFFFFF"/>
                    </a:solidFill>
                    <a:latin typeface="Century Gothic"/>
                  </a:rPr>
                  <a:t>4</a:t>
                </a:r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    =    </a:t>
                </a:r>
                <a:r>
                  <a:rPr lang="en-CA" sz="2800">
                    <a:solidFill>
                      <a:srgbClr val="FFFFFF"/>
                    </a:solidFill>
                    <a:latin typeface="Century Gothic"/>
                  </a:rPr>
                  <a:t>7</a:t>
                </a: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3871849" y="3407791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81651" y="3407791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>
              <a:xfrm>
                <a:off x="3228086" y="3510153"/>
                <a:ext cx="421894" cy="42189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sq" cmpd="sng" algn="ctr">
                <a:solidFill>
                  <a:srgbClr val="009300"/>
                </a:solidFill>
                <a:prstDash val="sysDot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5260086" y="3510153"/>
                <a:ext cx="421894" cy="42189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sq" cmpd="sng" algn="ctr">
                <a:solidFill>
                  <a:srgbClr val="009300"/>
                </a:solidFill>
                <a:prstDash val="sysDot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543300" y="4140200"/>
                <a:ext cx="7518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___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762500" y="4140200"/>
                <a:ext cx="7518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___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930900" y="4140200"/>
                <a:ext cx="7518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>
                    <a:solidFill>
                      <a:srgbClr val="000000"/>
                    </a:solidFill>
                    <a:latin typeface="Century Gothic"/>
                  </a:rPr>
                  <a:t>___</a:t>
                </a: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2257679" y="5166741"/>
              <a:ext cx="5647944" cy="753619"/>
              <a:chOff x="2257679" y="5166741"/>
              <a:chExt cx="5647944" cy="753619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2257679" y="5249672"/>
                <a:ext cx="587756" cy="58775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6474460" y="5249672"/>
                <a:ext cx="587756" cy="58775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5631180" y="5249672"/>
                <a:ext cx="587756" cy="58775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4787773" y="5249672"/>
                <a:ext cx="587756" cy="58775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3944366" y="5249672"/>
                <a:ext cx="587756" cy="58775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101086" y="5249672"/>
                <a:ext cx="587756" cy="58775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7317867" y="5249672"/>
                <a:ext cx="587756" cy="58775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>
                <a:off x="5496433" y="5166741"/>
                <a:ext cx="0" cy="753619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" name="TextBox 31"/>
          <p:cNvSpPr txBox="1"/>
          <p:nvPr/>
        </p:nvSpPr>
        <p:spPr>
          <a:xfrm>
            <a:off x="457200" y="203200"/>
            <a:ext cx="965454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8000"/>
              </a:lnSpc>
              <a:spcAft>
                <a:spcPts val="800"/>
              </a:spcAft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Challenge students to predict the new number sentence when you move the line </a:t>
            </a:r>
            <a:br>
              <a:rPr lang="en-CA" sz="1600" dirty="0">
                <a:solidFill>
                  <a:srgbClr val="666666"/>
                </a:solidFill>
                <a:latin typeface="Century Gothic"/>
              </a:rPr>
            </a:br>
            <a:r>
              <a:rPr lang="en-CA" sz="1600" dirty="0">
                <a:solidFill>
                  <a:srgbClr val="666666"/>
                </a:solidFill>
                <a:latin typeface="Century Gothic"/>
              </a:rPr>
              <a:t>one more dot to the right.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57200" y="6946900"/>
            <a:ext cx="555713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Q-12 for details.</a:t>
            </a:r>
          </a:p>
        </p:txBody>
      </p:sp>
    </p:spTree>
    <p:extLst>
      <p:ext uri="{BB962C8B-B14F-4D97-AF65-F5344CB8AC3E}">
        <p14:creationId xmlns:p14="http://schemas.microsoft.com/office/powerpoint/2010/main" val="145429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95300"/>
            <a:ext cx="869363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if we continue moving the line to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right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255647" y="1715516"/>
            <a:ext cx="5647944" cy="1645638"/>
            <a:chOff x="2255647" y="1715516"/>
            <a:chExt cx="5647944" cy="1645638"/>
          </a:xfrm>
        </p:grpSpPr>
        <p:sp>
          <p:nvSpPr>
            <p:cNvPr id="3" name="TextBox 2"/>
            <p:cNvSpPr txBox="1"/>
            <p:nvPr/>
          </p:nvSpPr>
          <p:spPr>
            <a:xfrm>
              <a:off x="3606800" y="3022600"/>
              <a:ext cx="303719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  +  ___  =  ___</a:t>
              </a: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2255647" y="1715516"/>
              <a:ext cx="5647944" cy="753618"/>
              <a:chOff x="2255647" y="1715516"/>
              <a:chExt cx="5647944" cy="753618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2255647" y="1798447"/>
                <a:ext cx="5647944" cy="587756"/>
                <a:chOff x="2255647" y="1798447"/>
                <a:chExt cx="5647944" cy="587756"/>
              </a:xfrm>
            </p:grpSpPr>
            <p:sp>
              <p:nvSpPr>
                <p:cNvPr id="4" name="Oval 3"/>
                <p:cNvSpPr/>
                <p:nvPr/>
              </p:nvSpPr>
              <p:spPr>
                <a:xfrm>
                  <a:off x="2255647" y="1798447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" name="Oval 4"/>
                <p:cNvSpPr/>
                <p:nvPr/>
              </p:nvSpPr>
              <p:spPr>
                <a:xfrm>
                  <a:off x="6472428" y="1798447"/>
                  <a:ext cx="587757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6" name="Oval 5"/>
                <p:cNvSpPr/>
                <p:nvPr/>
              </p:nvSpPr>
              <p:spPr>
                <a:xfrm>
                  <a:off x="5629148" y="1798447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" name="Oval 6"/>
                <p:cNvSpPr/>
                <p:nvPr/>
              </p:nvSpPr>
              <p:spPr>
                <a:xfrm>
                  <a:off x="4785741" y="1798447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>
                  <a:off x="3942334" y="1798447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9" name="Oval 8"/>
                <p:cNvSpPr/>
                <p:nvPr/>
              </p:nvSpPr>
              <p:spPr>
                <a:xfrm>
                  <a:off x="3099054" y="1798447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7315835" y="1798447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cxnSp>
            <p:nvCxnSpPr>
              <p:cNvPr id="12" name="Straight Connector 11"/>
              <p:cNvCxnSpPr/>
              <p:nvPr/>
            </p:nvCxnSpPr>
            <p:spPr>
              <a:xfrm>
                <a:off x="6340221" y="1715516"/>
                <a:ext cx="0" cy="753618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TextBox 14"/>
          <p:cNvSpPr txBox="1"/>
          <p:nvPr/>
        </p:nvSpPr>
        <p:spPr>
          <a:xfrm>
            <a:off x="482600" y="6946900"/>
            <a:ext cx="6784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Q-13 for details.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2255647" y="4420616"/>
            <a:ext cx="5647944" cy="1645638"/>
            <a:chOff x="2255647" y="4420616"/>
            <a:chExt cx="5647944" cy="1645638"/>
          </a:xfrm>
        </p:grpSpPr>
        <p:sp>
          <p:nvSpPr>
            <p:cNvPr id="16" name="TextBox 15"/>
            <p:cNvSpPr txBox="1"/>
            <p:nvPr/>
          </p:nvSpPr>
          <p:spPr>
            <a:xfrm>
              <a:off x="3606800" y="5727700"/>
              <a:ext cx="303719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  +  ___  =  ___</a:t>
              </a: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2255647" y="4420616"/>
              <a:ext cx="5647944" cy="753618"/>
              <a:chOff x="2255647" y="4420616"/>
              <a:chExt cx="5647944" cy="753618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2255647" y="4503547"/>
                <a:ext cx="5647944" cy="587756"/>
                <a:chOff x="2255647" y="4503547"/>
                <a:chExt cx="5647944" cy="587756"/>
              </a:xfrm>
            </p:grpSpPr>
            <p:sp>
              <p:nvSpPr>
                <p:cNvPr id="17" name="Oval 16"/>
                <p:cNvSpPr/>
                <p:nvPr/>
              </p:nvSpPr>
              <p:spPr>
                <a:xfrm>
                  <a:off x="2255647" y="4503547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6472428" y="4503547"/>
                  <a:ext cx="587757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5629148" y="4503547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4785741" y="4503547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3942334" y="4503547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3099054" y="4503547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7315835" y="4503547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cxnSp>
            <p:nvCxnSpPr>
              <p:cNvPr id="25" name="Straight Connector 24"/>
              <p:cNvCxnSpPr/>
              <p:nvPr/>
            </p:nvCxnSpPr>
            <p:spPr>
              <a:xfrm>
                <a:off x="7191121" y="4420616"/>
                <a:ext cx="0" cy="753618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71627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565900"/>
            <a:ext cx="78003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Draw lines as needed and 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have students record each number sentence. </a:t>
            </a:r>
          </a:p>
          <a:p>
            <a:pPr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Q-13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330354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Repeat the process with 8 dots.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834388" y="1099947"/>
            <a:ext cx="6491351" cy="587756"/>
            <a:chOff x="1834388" y="1099947"/>
            <a:chExt cx="6491351" cy="587756"/>
          </a:xfrm>
        </p:grpSpPr>
        <p:sp>
          <p:nvSpPr>
            <p:cNvPr id="4" name="Oval 3"/>
            <p:cNvSpPr/>
            <p:nvPr/>
          </p:nvSpPr>
          <p:spPr>
            <a:xfrm>
              <a:off x="1834388" y="10999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Oval 4"/>
            <p:cNvSpPr/>
            <p:nvPr/>
          </p:nvSpPr>
          <p:spPr>
            <a:xfrm>
              <a:off x="6051042" y="10999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Oval 5"/>
            <p:cNvSpPr/>
            <p:nvPr/>
          </p:nvSpPr>
          <p:spPr>
            <a:xfrm>
              <a:off x="5207762" y="10999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Oval 6"/>
            <p:cNvSpPr/>
            <p:nvPr/>
          </p:nvSpPr>
          <p:spPr>
            <a:xfrm>
              <a:off x="4364482" y="10999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Oval 7"/>
            <p:cNvSpPr/>
            <p:nvPr/>
          </p:nvSpPr>
          <p:spPr>
            <a:xfrm>
              <a:off x="3521075" y="10999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Oval 8"/>
            <p:cNvSpPr/>
            <p:nvPr/>
          </p:nvSpPr>
          <p:spPr>
            <a:xfrm>
              <a:off x="2677795" y="10999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Oval 9"/>
            <p:cNvSpPr/>
            <p:nvPr/>
          </p:nvSpPr>
          <p:spPr>
            <a:xfrm>
              <a:off x="6894576" y="10999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Oval 10"/>
            <p:cNvSpPr/>
            <p:nvPr/>
          </p:nvSpPr>
          <p:spPr>
            <a:xfrm>
              <a:off x="7737983" y="10999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253073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31800"/>
            <a:ext cx="9749663" cy="103304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Calculate the new number sentence.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Will the total change</a:t>
            </a:r>
            <a:r>
              <a:rPr lang="en-CA" sz="20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97700"/>
            <a:ext cx="242675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Q-13 for details.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251200" y="2641600"/>
            <a:ext cx="3752088" cy="1945620"/>
            <a:chOff x="3251200" y="2641600"/>
            <a:chExt cx="3752088" cy="1945620"/>
          </a:xfrm>
        </p:grpSpPr>
        <p:sp>
          <p:nvSpPr>
            <p:cNvPr id="4" name="TextBox 3"/>
            <p:cNvSpPr txBox="1"/>
            <p:nvPr/>
          </p:nvSpPr>
          <p:spPr>
            <a:xfrm>
              <a:off x="3632200" y="26416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6    +    5    =  11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251200" y="3178048"/>
              <a:ext cx="630936" cy="566420"/>
              <a:chOff x="3251200" y="3178048"/>
              <a:chExt cx="630936" cy="566420"/>
            </a:xfrm>
          </p:grpSpPr>
          <p:cxnSp>
            <p:nvCxnSpPr>
              <p:cNvPr id="5" name="Straight Connector 4"/>
              <p:cNvCxnSpPr/>
              <p:nvPr/>
            </p:nvCxnSpPr>
            <p:spPr>
              <a:xfrm>
                <a:off x="3800983" y="31780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>
                <a:off x="3251200" y="3209925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 dirty="0">
                    <a:solidFill>
                      <a:srgbClr val="000000"/>
                    </a:solidFill>
                    <a:latin typeface="Century Gothic"/>
                  </a:rPr>
                  <a:t>+1</a:t>
                </a: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3441700" y="40640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4998212" y="3178048"/>
              <a:ext cx="0" cy="56642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114925" y="3200400"/>
              <a:ext cx="630936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dirty="0">
                  <a:solidFill>
                    <a:srgbClr val="000000"/>
                  </a:solidFill>
                  <a:latin typeface="Century Gothic"/>
                </a:rPr>
                <a:t>–1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432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203200"/>
            <a:ext cx="242387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Repeat for more sums.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901700" y="1219200"/>
            <a:ext cx="3660648" cy="1760954"/>
            <a:chOff x="901700" y="1219200"/>
            <a:chExt cx="3660648" cy="1760954"/>
          </a:xfrm>
        </p:grpSpPr>
        <p:sp>
          <p:nvSpPr>
            <p:cNvPr id="3" name="TextBox 2"/>
            <p:cNvSpPr txBox="1"/>
            <p:nvPr/>
          </p:nvSpPr>
          <p:spPr>
            <a:xfrm>
              <a:off x="1282700" y="12192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6    +    9    =  15</a:t>
              </a: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901700" y="1749806"/>
              <a:ext cx="550291" cy="566420"/>
              <a:chOff x="901700" y="1749806"/>
              <a:chExt cx="550291" cy="566420"/>
            </a:xfrm>
          </p:grpSpPr>
          <p:cxnSp>
            <p:nvCxnSpPr>
              <p:cNvPr id="4" name="Straight Connector 3"/>
              <p:cNvCxnSpPr/>
              <p:nvPr/>
            </p:nvCxnSpPr>
            <p:spPr>
              <a:xfrm>
                <a:off x="1451991" y="174980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901700" y="18542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+1</a:t>
                </a: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1092200" y="26416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2649220" y="1749806"/>
              <a:ext cx="0" cy="56642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794000" y="1854200"/>
              <a:ext cx="630936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–1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880100" y="1219200"/>
            <a:ext cx="3660648" cy="1760954"/>
            <a:chOff x="5880100" y="1219200"/>
            <a:chExt cx="3660648" cy="1760954"/>
          </a:xfrm>
        </p:grpSpPr>
        <p:sp>
          <p:nvSpPr>
            <p:cNvPr id="11" name="TextBox 10"/>
            <p:cNvSpPr txBox="1"/>
            <p:nvPr/>
          </p:nvSpPr>
          <p:spPr>
            <a:xfrm>
              <a:off x="6261100" y="12192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5    +   11   =  16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5880100" y="1749806"/>
              <a:ext cx="550291" cy="566420"/>
              <a:chOff x="5880100" y="1749806"/>
              <a:chExt cx="550291" cy="566420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6430391" y="174980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5880100" y="18542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+1</a:t>
                </a: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6070600" y="26416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7627620" y="1749806"/>
              <a:ext cx="0" cy="56642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7772400" y="1854200"/>
              <a:ext cx="630936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–1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01700" y="4686300"/>
            <a:ext cx="3660648" cy="1760954"/>
            <a:chOff x="901700" y="4686300"/>
            <a:chExt cx="3660648" cy="1760954"/>
          </a:xfrm>
        </p:grpSpPr>
        <p:sp>
          <p:nvSpPr>
            <p:cNvPr id="19" name="TextBox 18"/>
            <p:cNvSpPr txBox="1"/>
            <p:nvPr/>
          </p:nvSpPr>
          <p:spPr>
            <a:xfrm>
              <a:off x="1282700" y="46863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7    +   12   =  19</a:t>
              </a: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901700" y="5222748"/>
              <a:ext cx="550799" cy="566420"/>
              <a:chOff x="901700" y="5222748"/>
              <a:chExt cx="550799" cy="566420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1452499" y="52227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901700" y="53213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+1</a:t>
                </a: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1092200" y="61087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2649728" y="5222748"/>
              <a:ext cx="0" cy="56642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2794000" y="5321300"/>
              <a:ext cx="630936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–1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269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63422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Add and subtract 1 to make new number sentences.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57200" y="1943100"/>
            <a:ext cx="3940048" cy="1710154"/>
            <a:chOff x="457200" y="1943100"/>
            <a:chExt cx="3940048" cy="1710154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19431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117600" y="19431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9    +    7    =  16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685800" y="2479548"/>
              <a:ext cx="553720" cy="566420"/>
              <a:chOff x="685800" y="2479548"/>
              <a:chExt cx="553720" cy="566420"/>
            </a:xfrm>
          </p:grpSpPr>
          <p:cxnSp>
            <p:nvCxnSpPr>
              <p:cNvPr id="5" name="Straight Connector 4"/>
              <p:cNvCxnSpPr/>
              <p:nvPr/>
            </p:nvCxnSpPr>
            <p:spPr>
              <a:xfrm>
                <a:off x="1239520" y="24795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>
                <a:off x="685800" y="25781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+1</a:t>
                </a: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927100" y="33147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2449449" y="2479548"/>
              <a:ext cx="0" cy="56642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590800" y="2578100"/>
              <a:ext cx="630936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–1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346700" y="1943100"/>
            <a:ext cx="3940048" cy="1710154"/>
            <a:chOff x="5346700" y="1943100"/>
            <a:chExt cx="3940048" cy="1710154"/>
          </a:xfrm>
        </p:grpSpPr>
        <p:sp>
          <p:nvSpPr>
            <p:cNvPr id="12" name="TextBox 11"/>
            <p:cNvSpPr txBox="1"/>
            <p:nvPr/>
          </p:nvSpPr>
          <p:spPr>
            <a:xfrm>
              <a:off x="5346700" y="19431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007100" y="19431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8    +    9    =  17</a:t>
              </a: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5575300" y="2482596"/>
              <a:ext cx="557530" cy="566420"/>
              <a:chOff x="5575300" y="2482596"/>
              <a:chExt cx="557530" cy="566420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6132830" y="248259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5575300" y="25781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+1</a:t>
                </a: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5816600" y="33147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7342759" y="2482596"/>
              <a:ext cx="677037" cy="566420"/>
              <a:chOff x="7342759" y="2482596"/>
              <a:chExt cx="677037" cy="566420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7342759" y="248259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7480300" y="25781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–1</a:t>
                </a:r>
              </a:p>
            </p:txBody>
          </p:sp>
        </p:grpSp>
      </p:grpSp>
      <p:grpSp>
        <p:nvGrpSpPr>
          <p:cNvPr id="31" name="Group 30"/>
          <p:cNvGrpSpPr/>
          <p:nvPr/>
        </p:nvGrpSpPr>
        <p:grpSpPr>
          <a:xfrm>
            <a:off x="5346700" y="4826000"/>
            <a:ext cx="3940048" cy="1710154"/>
            <a:chOff x="5346700" y="4826000"/>
            <a:chExt cx="3940048" cy="1710154"/>
          </a:xfrm>
        </p:grpSpPr>
        <p:sp>
          <p:nvSpPr>
            <p:cNvPr id="22" name="TextBox 21"/>
            <p:cNvSpPr txBox="1"/>
            <p:nvPr/>
          </p:nvSpPr>
          <p:spPr>
            <a:xfrm>
              <a:off x="5346700" y="4826000"/>
              <a:ext cx="79883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07100" y="48260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5    +   12   =  17</a:t>
              </a: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5575300" y="5365496"/>
              <a:ext cx="561340" cy="566420"/>
              <a:chOff x="5575300" y="5365496"/>
              <a:chExt cx="561340" cy="566420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>
                <a:off x="6136640" y="536549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5575300" y="54610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+1</a:t>
                </a: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5816600" y="61976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7346569" y="5365496"/>
              <a:ext cx="673227" cy="566420"/>
              <a:chOff x="7346569" y="5365496"/>
              <a:chExt cx="673227" cy="566420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7346569" y="536549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7480300" y="54610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–1</a:t>
                </a:r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457200" y="4826000"/>
            <a:ext cx="3940048" cy="1710154"/>
            <a:chOff x="457200" y="4826000"/>
            <a:chExt cx="3940048" cy="1710154"/>
          </a:xfrm>
        </p:grpSpPr>
        <p:sp>
          <p:nvSpPr>
            <p:cNvPr id="32" name="TextBox 31"/>
            <p:cNvSpPr txBox="1"/>
            <p:nvPr/>
          </p:nvSpPr>
          <p:spPr>
            <a:xfrm>
              <a:off x="457200" y="48260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117600" y="48260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4    +   11   =  15</a:t>
              </a: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685800" y="5365496"/>
              <a:ext cx="556260" cy="566420"/>
              <a:chOff x="685800" y="5365496"/>
              <a:chExt cx="556260" cy="566420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>
                <a:off x="1242060" y="536549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/>
              <p:cNvSpPr txBox="1"/>
              <p:nvPr/>
            </p:nvSpPr>
            <p:spPr>
              <a:xfrm>
                <a:off x="685800" y="54610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+1</a:t>
                </a: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927100" y="61976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2451989" y="5365496"/>
              <a:ext cx="678307" cy="566420"/>
              <a:chOff x="2451989" y="5365496"/>
              <a:chExt cx="678307" cy="566420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>
                <a:off x="2451989" y="536549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8"/>
              <p:cNvSpPr txBox="1"/>
              <p:nvPr/>
            </p:nvSpPr>
            <p:spPr>
              <a:xfrm>
                <a:off x="2590800" y="54610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–1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9992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AFF51FF-6BD4-487E-BA03-EF48E5320947}"/>
</file>

<file path=customXml/itemProps2.xml><?xml version="1.0" encoding="utf-8"?>
<ds:datastoreItem xmlns:ds="http://schemas.openxmlformats.org/officeDocument/2006/customXml" ds:itemID="{6FDBB0E9-59B7-4827-B2C0-F89142842F8A}"/>
</file>

<file path=customXml/itemProps3.xml><?xml version="1.0" encoding="utf-8"?>
<ds:datastoreItem xmlns:ds="http://schemas.openxmlformats.org/officeDocument/2006/customXml" ds:itemID="{861F7B93-B8BB-41DA-A678-A9793B734B04}"/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866</Words>
  <Application>Microsoft Office PowerPoint</Application>
  <PresentationFormat>Custom</PresentationFormat>
  <Paragraphs>208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7</cp:revision>
  <dcterms:created xsi:type="dcterms:W3CDTF">2018-03-05T17:21:00Z</dcterms:created>
  <dcterms:modified xsi:type="dcterms:W3CDTF">2018-03-14T15:34:46Z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