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0160000" cy="7620000"/>
  <p:notesSz cx="6858000" cy="9144000"/>
  <p:embeddedFontLst>
    <p:embeddedFont>
      <p:font typeface="Century Gothic" panose="020B0502020202020204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43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7141"/>
            <a:ext cx="8636000" cy="16333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3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B9BA-D4A5-43C1-8A9D-034371F7BE9E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B9BA-D4A5-43C1-8A9D-034371F7BE9E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6000" y="305155"/>
            <a:ext cx="2286000" cy="65016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305155"/>
            <a:ext cx="6688667" cy="65016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B9BA-D4A5-43C1-8A9D-034371F7BE9E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B9BA-D4A5-43C1-8A9D-034371F7BE9E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570" y="4896557"/>
            <a:ext cx="8636000" cy="151341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570" y="3229682"/>
            <a:ext cx="8636000" cy="16668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B9BA-D4A5-43C1-8A9D-034371F7BE9E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667" y="1778002"/>
            <a:ext cx="4487333" cy="502884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B9BA-D4A5-43C1-8A9D-034371F7BE9E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5681"/>
            <a:ext cx="4489098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528"/>
            <a:ext cx="4489098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141" y="1705681"/>
            <a:ext cx="4490861" cy="71084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1141" y="2416528"/>
            <a:ext cx="4490861" cy="4390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B9BA-D4A5-43C1-8A9D-034371F7BE9E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B9BA-D4A5-43C1-8A9D-034371F7BE9E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B9BA-D4A5-43C1-8A9D-034371F7BE9E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03389"/>
            <a:ext cx="3342570" cy="12911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278" y="303391"/>
            <a:ext cx="5679722" cy="65034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1594557"/>
            <a:ext cx="3342570" cy="52122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B9BA-D4A5-43C1-8A9D-034371F7BE9E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431" y="5334000"/>
            <a:ext cx="6096000" cy="6297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1431" y="680861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1431" y="5963709"/>
            <a:ext cx="6096000" cy="8942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1B9BA-D4A5-43C1-8A9D-034371F7BE9E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0" y="305153"/>
            <a:ext cx="9144000" cy="127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78002"/>
            <a:ext cx="9144000" cy="5028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8001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1B9BA-D4A5-43C1-8A9D-034371F7BE9E}" type="datetimeFigureOut">
              <a:rPr lang="en-CA" smtClean="0"/>
              <a:t>2018-03-12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71335" y="7062613"/>
            <a:ext cx="3217333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81334" y="7062613"/>
            <a:ext cx="2370667" cy="4056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B2EE30-4753-4CE3-8578-BED408674E23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umpLogo_Colour_0.5inches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74229" y="6330950"/>
            <a:ext cx="1526667" cy="62014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3" name="Picture 2" descr="CDN Flag_2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29293" y="6289294"/>
            <a:ext cx="643635" cy="643636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sp>
        <p:nvSpPr>
          <p:cNvPr id="4" name="TextBox 3"/>
          <p:cNvSpPr txBox="1"/>
          <p:nvPr/>
        </p:nvSpPr>
        <p:spPr>
          <a:xfrm>
            <a:off x="520700" y="6539365"/>
            <a:ext cx="5679440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AB: required	BC: required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000000"/>
                </a:solidFill>
                <a:latin typeface="Century Gothic"/>
              </a:rPr>
              <a:t>MB: required	ON: required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81860" y="736600"/>
            <a:ext cx="7787640" cy="95410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Teacher's Guide 2.1 Unit 6 Probability and Data Management pp. G-2–5</a:t>
            </a:r>
          </a:p>
          <a:p>
            <a:pPr algn="r">
              <a:lnSpc>
                <a:spcPct val="20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New Canadian Edition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102860" y="330200"/>
            <a:ext cx="48666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JUMP Math™    Copyright © 2017 JUMP Math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0700" y="1625600"/>
            <a:ext cx="1666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666666"/>
                </a:solidFill>
                <a:latin typeface="Century Gothic"/>
              </a:rPr>
              <a:t>PDM2-1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0700" y="2184400"/>
            <a:ext cx="7762240" cy="553998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3000">
                <a:solidFill>
                  <a:srgbClr val="000000"/>
                </a:solidFill>
                <a:latin typeface="Century Gothic"/>
              </a:rPr>
              <a:t>Sorting into Groups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82829" y="2998470"/>
            <a:ext cx="9594341" cy="0"/>
          </a:xfrm>
          <a:prstGeom prst="line">
            <a:avLst/>
          </a:prstGeom>
          <a:ln w="25400" cap="flat" cmpd="sng" algn="ctr">
            <a:solidFill>
              <a:srgbClr val="808080"/>
            </a:solidFill>
            <a:prstDash val="solid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0700" y="3352800"/>
            <a:ext cx="9006840" cy="829266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Students will:</a:t>
            </a:r>
          </a:p>
          <a:p>
            <a:pPr>
              <a:lnSpc>
                <a:spcPct val="112000"/>
              </a:lnSpc>
              <a:spcAft>
                <a:spcPts val="800"/>
              </a:spcAft>
            </a:pPr>
            <a:r>
              <a:rPr lang="en-CA" sz="1800" dirty="0">
                <a:solidFill>
                  <a:srgbClr val="000000"/>
                </a:solidFill>
                <a:latin typeface="Century Gothic"/>
              </a:rPr>
              <a:t>•  sort objects according to different attributes, using sorting circles.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84060" y="6985000"/>
            <a:ext cx="2891408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000000"/>
                </a:solidFill>
                <a:latin typeface="Century Gothic"/>
              </a:rPr>
              <a:t>AP Book 2.1 pp. 85–87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44500"/>
            <a:ext cx="9248140" cy="231371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Extensions: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1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Choose a property from each list in Activity 2 so there are </a:t>
            </a:r>
            <a:r>
              <a:rPr lang="en-CA" sz="2800" u="sng" dirty="0">
                <a:solidFill>
                  <a:srgbClr val="000000"/>
                </a:solidFill>
                <a:latin typeface="Century Gothic"/>
              </a:rPr>
              <a:t>no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shapes in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circle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 smtClean="0">
                <a:solidFill>
                  <a:srgbClr val="000000"/>
                </a:solidFill>
                <a:latin typeface="Century Gothic"/>
              </a:rPr>
              <a:t>Draw 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a shape that could be placed into the </a:t>
            </a:r>
            <a:r>
              <a:rPr lang="en-CA" sz="2800" dirty="0">
                <a:solidFill>
                  <a:srgbClr val="0000FF"/>
                </a:solidFill>
                <a:latin typeface="Century Gothic"/>
              </a:rPr>
              <a:t>circle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946900"/>
            <a:ext cx="56159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G-4 for an example.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368300"/>
            <a:ext cx="92862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2. Sort the shapes into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sorting circle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.</a:t>
            </a:r>
          </a:p>
        </p:txBody>
      </p:sp>
      <p:pic>
        <p:nvPicPr>
          <p:cNvPr id="3" name="Picture 2" descr="temp.pn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0402" y="1355216"/>
            <a:ext cx="1490599" cy="102095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4" name="Picture 3" descr="temp(2)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460877"/>
            <a:ext cx="1687957" cy="86436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5" name="Picture 4" descr="temp(1).pn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07464" y="2285619"/>
            <a:ext cx="2334641" cy="939291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6" name="Picture 5" descr="temp(3).png"/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25041" y="6299072"/>
            <a:ext cx="1034541" cy="82359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7" name="Picture 6" descr="temp(4).png"/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0402" y="4771009"/>
            <a:ext cx="1259205" cy="1191133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8" name="Picture 7" descr="temp(5).png"/>
          <p:cNvPicPr>
            <a:picLocks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45817" y="3573907"/>
            <a:ext cx="816736" cy="1054989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pic>
        <p:nvPicPr>
          <p:cNvPr id="9" name="Picture 8" descr="temp(6).png"/>
          <p:cNvPicPr>
            <a:picLocks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080005" y="5253609"/>
            <a:ext cx="789558" cy="1007364"/>
          </a:xfrm>
          <a:prstGeom prst="rect">
            <a:avLst/>
          </a:prstGeom>
          <a:solidFill>
            <a:scrgbClr r="0" g="0" b="0">
              <a:alpha val="0"/>
            </a:scrgbClr>
          </a:solidFill>
        </p:spPr>
      </p:pic>
      <p:grpSp>
        <p:nvGrpSpPr>
          <p:cNvPr id="14" name="Group 13"/>
          <p:cNvGrpSpPr/>
          <p:nvPr/>
        </p:nvGrpSpPr>
        <p:grpSpPr>
          <a:xfrm>
            <a:off x="5016500" y="1941958"/>
            <a:ext cx="4319015" cy="4319015"/>
            <a:chOff x="5016500" y="1941958"/>
            <a:chExt cx="4319015" cy="4319015"/>
          </a:xfrm>
        </p:grpSpPr>
        <p:sp>
          <p:nvSpPr>
            <p:cNvPr id="11" name="Oval 10"/>
            <p:cNvSpPr/>
            <p:nvPr/>
          </p:nvSpPr>
          <p:spPr>
            <a:xfrm>
              <a:off x="5016500" y="1941958"/>
              <a:ext cx="4319015" cy="4319015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821680" y="2349501"/>
              <a:ext cx="2697657" cy="861774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pPr algn="ctr"/>
              <a:r>
                <a:rPr lang="en-CA" sz="2500" dirty="0">
                  <a:solidFill>
                    <a:srgbClr val="000000"/>
                  </a:solidFill>
                  <a:latin typeface="Century Gothic"/>
                </a:rPr>
                <a:t>shapes with </a:t>
              </a:r>
              <a:r>
                <a:rPr lang="en-CA" sz="2500" dirty="0" smtClean="0">
                  <a:solidFill>
                    <a:srgbClr val="000000"/>
                  </a:solidFill>
                  <a:latin typeface="Century Gothic"/>
                </a:rPr>
                <a:t>a line </a:t>
              </a:r>
              <a:r>
                <a:rPr lang="en-CA" sz="2500" dirty="0">
                  <a:solidFill>
                    <a:srgbClr val="000000"/>
                  </a:solidFill>
                  <a:latin typeface="Century Gothic"/>
                </a:rPr>
                <a:t>of symmetry</a:t>
              </a:r>
            </a:p>
          </p:txBody>
        </p:sp>
      </p:grpSp>
      <p:cxnSp>
        <p:nvCxnSpPr>
          <p:cNvPr id="13" name="Straight Connector 12"/>
          <p:cNvCxnSpPr/>
          <p:nvPr/>
        </p:nvCxnSpPr>
        <p:spPr>
          <a:xfrm>
            <a:off x="4149090" y="974471"/>
            <a:ext cx="0" cy="6253987"/>
          </a:xfrm>
          <a:prstGeom prst="line">
            <a:avLst/>
          </a:prstGeom>
          <a:ln w="12700" cap="sq" cmpd="sng" algn="ctr">
            <a:solidFill>
              <a:srgbClr val="808080"/>
            </a:solidFill>
            <a:prstDash val="dot"/>
            <a:round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431800"/>
            <a:ext cx="9387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3. Kate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sorted</a:t>
            </a:r>
            <a:r>
              <a:rPr lang="en-CA" sz="2800">
                <a:solidFill>
                  <a:srgbClr val="000000"/>
                </a:solidFill>
                <a:latin typeface="Century Gothic"/>
              </a:rPr>
              <a:t> these words. Correct her mistakes.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32180" y="1231900"/>
            <a:ext cx="8288146" cy="43088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CA" sz="2200" dirty="0">
                <a:solidFill>
                  <a:srgbClr val="000000"/>
                </a:solidFill>
              </a:rPr>
              <a:t>cat, tab, beet, team, seal, toad, mat, dog, bat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82600" y="1959864"/>
            <a:ext cx="3678173" cy="2195321"/>
            <a:chOff x="482600" y="1959864"/>
            <a:chExt cx="3678173" cy="2195321"/>
          </a:xfrm>
        </p:grpSpPr>
        <p:sp>
          <p:nvSpPr>
            <p:cNvPr id="4" name="TextBox 3"/>
            <p:cNvSpPr txBox="1"/>
            <p:nvPr/>
          </p:nvSpPr>
          <p:spPr>
            <a:xfrm>
              <a:off x="482600" y="2070100"/>
              <a:ext cx="691006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a) </a:t>
              </a:r>
            </a:p>
          </p:txBody>
        </p:sp>
        <p:pic>
          <p:nvPicPr>
            <p:cNvPr id="5" name="Picture 4" descr="clipboard(7).png"/>
            <p:cNvPicPr>
              <a:picLocks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5210" y="1959864"/>
              <a:ext cx="3115563" cy="219532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</p:grpSp>
      <p:grpSp>
        <p:nvGrpSpPr>
          <p:cNvPr id="9" name="Group 8"/>
          <p:cNvGrpSpPr/>
          <p:nvPr/>
        </p:nvGrpSpPr>
        <p:grpSpPr>
          <a:xfrm>
            <a:off x="5219700" y="1947164"/>
            <a:ext cx="3676904" cy="2195321"/>
            <a:chOff x="5219700" y="1947164"/>
            <a:chExt cx="3676904" cy="2195321"/>
          </a:xfrm>
        </p:grpSpPr>
        <p:pic>
          <p:nvPicPr>
            <p:cNvPr id="7" name="Picture 6" descr="clipboard(8).png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81040" y="1947164"/>
              <a:ext cx="3115564" cy="2195321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8" name="TextBox 7"/>
            <p:cNvSpPr txBox="1"/>
            <p:nvPr/>
          </p:nvSpPr>
          <p:spPr>
            <a:xfrm>
              <a:off x="5219700" y="2070100"/>
              <a:ext cx="690753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b) 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82600" y="4709033"/>
            <a:ext cx="3694938" cy="2184273"/>
            <a:chOff x="482600" y="4709033"/>
            <a:chExt cx="3694938" cy="2184273"/>
          </a:xfrm>
        </p:grpSpPr>
        <p:pic>
          <p:nvPicPr>
            <p:cNvPr id="10" name="Picture 9" descr="clipboard(9).png"/>
            <p:cNvPicPr>
              <a:picLocks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50925" y="4709033"/>
              <a:ext cx="3126613" cy="2184273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1" name="TextBox 10"/>
            <p:cNvSpPr txBox="1"/>
            <p:nvPr/>
          </p:nvSpPr>
          <p:spPr>
            <a:xfrm>
              <a:off x="482600" y="4826000"/>
              <a:ext cx="678179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c) 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19700" y="4732909"/>
            <a:ext cx="3676904" cy="2173097"/>
            <a:chOff x="5219700" y="4732909"/>
            <a:chExt cx="3676904" cy="2173097"/>
          </a:xfrm>
        </p:grpSpPr>
        <p:pic>
          <p:nvPicPr>
            <p:cNvPr id="13" name="Picture 12" descr="clipboard(10).png"/>
            <p:cNvPicPr>
              <a:picLocks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81040" y="4732909"/>
              <a:ext cx="3115564" cy="2173097"/>
            </a:xfrm>
            <a:prstGeom prst="rect">
              <a:avLst/>
            </a:prstGeom>
            <a:solidFill>
              <a:scrgbClr r="0" g="0" b="0">
                <a:alpha val="0"/>
              </a:scrgbClr>
            </a:solidFill>
          </p:spPr>
        </p:pic>
        <p:sp>
          <p:nvSpPr>
            <p:cNvPr id="14" name="TextBox 13"/>
            <p:cNvSpPr txBox="1"/>
            <p:nvPr/>
          </p:nvSpPr>
          <p:spPr>
            <a:xfrm>
              <a:off x="5219700" y="4826000"/>
              <a:ext cx="691768" cy="523220"/>
            </a:xfrm>
            <a:prstGeom prst="rect">
              <a:avLst/>
            </a:prstGeom>
            <a:noFill/>
          </p:spPr>
          <p:txBody>
            <a:bodyPr vert="horz" rtlCol="0">
              <a:spAutoFit/>
            </a:bodyPr>
            <a:lstStyle/>
            <a:p>
              <a:r>
                <a:rPr lang="en-CA" sz="2800">
                  <a:solidFill>
                    <a:srgbClr val="000000"/>
                  </a:solidFill>
                  <a:latin typeface="Century Gothic"/>
                </a:rPr>
                <a:t>d)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500" y="406400"/>
            <a:ext cx="6606540" cy="1384995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AP Book 2.1 pp. 85–87</a:t>
            </a:r>
          </a:p>
          <a:p>
            <a:pPr>
              <a:lnSpc>
                <a:spcPct val="150000"/>
              </a:lnSpc>
            </a:pPr>
            <a:r>
              <a:rPr lang="en-CA" sz="2800" dirty="0">
                <a:solidFill>
                  <a:srgbClr val="808080"/>
                </a:solidFill>
              </a:rPr>
              <a:t>New </a:t>
            </a:r>
            <a:r>
              <a:rPr lang="en-CA" sz="2800" dirty="0">
                <a:solidFill>
                  <a:srgbClr val="808080"/>
                </a:solidFill>
                <a:latin typeface="Century Gothic"/>
              </a:rPr>
              <a:t>Canadian Edition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46900"/>
            <a:ext cx="47904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G-2 for details.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215900"/>
            <a:ext cx="8943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Create a large circle on the floor. Use different labels, starting with "has pets."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5300" y="838200"/>
            <a:ext cx="737298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Should you stand inside the </a:t>
            </a:r>
            <a:r>
              <a:rPr lang="en-CA" sz="2800">
                <a:solidFill>
                  <a:srgbClr val="0000FF"/>
                </a:solidFill>
                <a:latin typeface="Century Gothic"/>
              </a:rPr>
              <a:t>sorting circle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5300" y="6946900"/>
            <a:ext cx="8740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G-2 for details. Use cards from BLM Animals to Sort (p. G-34).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5300" y="215900"/>
            <a:ext cx="89433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Use different labels, starting with "wild animals."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958464" y="2032635"/>
            <a:ext cx="4243070" cy="4243070"/>
            <a:chOff x="2958464" y="2032635"/>
            <a:chExt cx="4243070" cy="4243070"/>
          </a:xfrm>
        </p:grpSpPr>
        <p:sp>
          <p:nvSpPr>
            <p:cNvPr id="4" name="Oval 3"/>
            <p:cNvSpPr/>
            <p:nvPr/>
          </p:nvSpPr>
          <p:spPr>
            <a:xfrm>
              <a:off x="2958464" y="2032635"/>
              <a:ext cx="4243070" cy="4243070"/>
            </a:xfrm>
            <a:prstGeom prst="ellipse">
              <a:avLst/>
            </a:prstGeom>
            <a:solidFill>
              <a:schemeClr val="accent1">
                <a:alpha val="1000"/>
              </a:schemeClr>
            </a:solidFill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3713988" y="2951098"/>
              <a:ext cx="2732023" cy="0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495300" y="850900"/>
            <a:ext cx="5354675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Where does each animal go</a:t>
            </a:r>
            <a:r>
              <a:rPr lang="en-CA" sz="2800">
                <a:solidFill>
                  <a:srgbClr val="000000"/>
                </a:solidFill>
                <a:latin typeface="Arial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1: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3960" y="215900"/>
            <a:ext cx="243875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Sorting letters and numbers.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G-2 for details.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24400" y="1168400"/>
            <a:ext cx="81678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sort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08500" y="2476500"/>
            <a:ext cx="1256233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group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97400" y="3784600"/>
            <a:ext cx="1068374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FF"/>
                </a:solidFill>
                <a:latin typeface="Century Gothic"/>
              </a:rPr>
              <a:t>data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8000" y="6946900"/>
            <a:ext cx="461670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G-2 for details.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2600" y="215900"/>
            <a:ext cx="4585944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Review the names and properties of shapes.</a:t>
            </a:r>
          </a:p>
        </p:txBody>
      </p:sp>
      <p:sp>
        <p:nvSpPr>
          <p:cNvPr id="3" name="Oval 2"/>
          <p:cNvSpPr/>
          <p:nvPr/>
        </p:nvSpPr>
        <p:spPr>
          <a:xfrm>
            <a:off x="1530857" y="1421002"/>
            <a:ext cx="1481582" cy="1481583"/>
          </a:xfrm>
          <a:prstGeom prst="ellipse">
            <a:avLst/>
          </a:pr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Freeform 3"/>
          <p:cNvSpPr/>
          <p:nvPr/>
        </p:nvSpPr>
        <p:spPr>
          <a:xfrm>
            <a:off x="7148152" y="1425317"/>
            <a:ext cx="1472980" cy="1472971"/>
          </a:xfrm>
          <a:custGeom>
            <a:avLst/>
            <a:gdLst/>
            <a:ahLst/>
            <a:cxnLst/>
            <a:rect l="0" t="0" r="0" b="0"/>
            <a:pathLst>
              <a:path w="1472980" h="1472971">
                <a:moveTo>
                  <a:pt x="0" y="0"/>
                </a:moveTo>
                <a:lnTo>
                  <a:pt x="1472979" y="1472970"/>
                </a:lnTo>
                <a:lnTo>
                  <a:pt x="0" y="147297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>
            <a:off x="4351795" y="1437655"/>
            <a:ext cx="1448296" cy="1448295"/>
          </a:xfrm>
          <a:custGeom>
            <a:avLst/>
            <a:gdLst/>
            <a:ahLst/>
            <a:cxnLst/>
            <a:rect l="0" t="0" r="0" b="0"/>
            <a:pathLst>
              <a:path w="1448296" h="1448295">
                <a:moveTo>
                  <a:pt x="0" y="0"/>
                </a:moveTo>
                <a:lnTo>
                  <a:pt x="1448295" y="0"/>
                </a:lnTo>
                <a:lnTo>
                  <a:pt x="1448295" y="1448294"/>
                </a:lnTo>
                <a:lnTo>
                  <a:pt x="0" y="1448294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Freeform 5"/>
          <p:cNvSpPr/>
          <p:nvPr/>
        </p:nvSpPr>
        <p:spPr>
          <a:xfrm>
            <a:off x="611877" y="4267968"/>
            <a:ext cx="1077992" cy="1953362"/>
          </a:xfrm>
          <a:custGeom>
            <a:avLst/>
            <a:gdLst/>
            <a:ahLst/>
            <a:cxnLst/>
            <a:rect l="0" t="0" r="0" b="0"/>
            <a:pathLst>
              <a:path w="1077992" h="1953362">
                <a:moveTo>
                  <a:pt x="0" y="0"/>
                </a:moveTo>
                <a:lnTo>
                  <a:pt x="1077991" y="0"/>
                </a:lnTo>
                <a:lnTo>
                  <a:pt x="1077991" y="1953361"/>
                </a:lnTo>
                <a:lnTo>
                  <a:pt x="0" y="1953361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reeform 6"/>
          <p:cNvSpPr/>
          <p:nvPr/>
        </p:nvSpPr>
        <p:spPr>
          <a:xfrm>
            <a:off x="7935442" y="4438211"/>
            <a:ext cx="1612874" cy="1612875"/>
          </a:xfrm>
          <a:custGeom>
            <a:avLst/>
            <a:gdLst/>
            <a:ahLst/>
            <a:cxnLst/>
            <a:rect l="0" t="0" r="0" b="0"/>
            <a:pathLst>
              <a:path w="1612874" h="1612875">
                <a:moveTo>
                  <a:pt x="1140707" y="0"/>
                </a:moveTo>
                <a:lnTo>
                  <a:pt x="1612873" y="472167"/>
                </a:lnTo>
                <a:lnTo>
                  <a:pt x="1612873" y="1140707"/>
                </a:lnTo>
                <a:lnTo>
                  <a:pt x="1140707" y="1612874"/>
                </a:lnTo>
                <a:lnTo>
                  <a:pt x="472167" y="1612874"/>
                </a:lnTo>
                <a:lnTo>
                  <a:pt x="0" y="1140707"/>
                </a:lnTo>
                <a:lnTo>
                  <a:pt x="0" y="472167"/>
                </a:lnTo>
                <a:lnTo>
                  <a:pt x="472167" y="0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Freeform 7"/>
          <p:cNvSpPr/>
          <p:nvPr/>
        </p:nvSpPr>
        <p:spPr>
          <a:xfrm>
            <a:off x="2789830" y="4635706"/>
            <a:ext cx="1727942" cy="1217886"/>
          </a:xfrm>
          <a:custGeom>
            <a:avLst/>
            <a:gdLst/>
            <a:ahLst/>
            <a:cxnLst/>
            <a:rect l="0" t="0" r="0" b="0"/>
            <a:pathLst>
              <a:path w="1727942" h="1217886">
                <a:moveTo>
                  <a:pt x="0" y="1217885"/>
                </a:moveTo>
                <a:lnTo>
                  <a:pt x="345589" y="0"/>
                </a:lnTo>
                <a:lnTo>
                  <a:pt x="1382353" y="0"/>
                </a:lnTo>
                <a:lnTo>
                  <a:pt x="1727941" y="1217885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Freeform 8"/>
          <p:cNvSpPr/>
          <p:nvPr/>
        </p:nvSpPr>
        <p:spPr>
          <a:xfrm>
            <a:off x="5506341" y="4487455"/>
            <a:ext cx="1530585" cy="1514387"/>
          </a:xfrm>
          <a:custGeom>
            <a:avLst/>
            <a:gdLst/>
            <a:ahLst/>
            <a:cxnLst/>
            <a:rect l="0" t="0" r="0" b="0"/>
            <a:pathLst>
              <a:path w="1530585" h="1514387">
                <a:moveTo>
                  <a:pt x="765292" y="0"/>
                </a:moveTo>
                <a:lnTo>
                  <a:pt x="1530584" y="578464"/>
                </a:lnTo>
                <a:lnTo>
                  <a:pt x="1238469" y="1514386"/>
                </a:lnTo>
                <a:lnTo>
                  <a:pt x="292114" y="1514386"/>
                </a:lnTo>
                <a:lnTo>
                  <a:pt x="0" y="578464"/>
                </a:lnTo>
                <a:close/>
              </a:path>
            </a:pathLst>
          </a:custGeom>
          <a:solidFill>
            <a:schemeClr val="accent1">
              <a:alpha val="1000"/>
            </a:schemeClr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6655358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Now you will sort shapes at your desk.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6565900"/>
            <a:ext cx="8606002" cy="784189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Students will need sorting boxes/yarn circles and BLM Attribute Blocks (1) from p. M-8. </a:t>
            </a:r>
          </a:p>
          <a:p>
            <a:pPr>
              <a:lnSpc>
                <a:spcPct val="150000"/>
              </a:lnSpc>
            </a:pPr>
            <a:r>
              <a:rPr lang="en-CA" sz="1600" dirty="0">
                <a:solidFill>
                  <a:srgbClr val="666666"/>
                </a:solidFill>
                <a:latin typeface="Century Gothic"/>
              </a:rPr>
              <a:t>See p. G-3 for details.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800"/>
            <a:ext cx="9438640" cy="168212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Exercises: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800" dirty="0">
                <a:solidFill>
                  <a:srgbClr val="000000"/>
                </a:solidFill>
                <a:latin typeface="Century Gothic"/>
              </a:rPr>
              <a:t>Sort the shapes. </a:t>
            </a:r>
          </a:p>
          <a:p>
            <a:pPr>
              <a:lnSpc>
                <a:spcPct val="114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FF"/>
                </a:solidFill>
              </a:rPr>
              <a:t>Hint</a:t>
            </a:r>
            <a:r>
              <a:rPr lang="en-CA" sz="2000" dirty="0">
                <a:solidFill>
                  <a:srgbClr val="0000FF"/>
                </a:solidFill>
                <a:latin typeface="Century Gothic"/>
              </a:rPr>
              <a:t>:</a:t>
            </a:r>
            <a:r>
              <a:rPr lang="en-CA" sz="2000" dirty="0">
                <a:solidFill>
                  <a:srgbClr val="000000"/>
                </a:solidFill>
                <a:latin typeface="Century Gothic"/>
              </a:rPr>
              <a:t> The shapes described go in the circle. The others go outside.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400300"/>
            <a:ext cx="5188966" cy="507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700" dirty="0">
                <a:solidFill>
                  <a:srgbClr val="000000"/>
                </a:solidFill>
                <a:latin typeface="Century Gothic"/>
              </a:rPr>
              <a:t>a) light </a:t>
            </a:r>
            <a:r>
              <a:rPr lang="en-CA" sz="2700" dirty="0">
                <a:solidFill>
                  <a:srgbClr val="0000FF"/>
                </a:solidFill>
                <a:latin typeface="Century Gothic"/>
              </a:rPr>
              <a:t>rectangles</a:t>
            </a:r>
            <a:r>
              <a:rPr lang="en-CA" sz="2700" dirty="0">
                <a:solidFill>
                  <a:srgbClr val="000000"/>
                </a:solidFill>
                <a:latin typeface="Century Gothic"/>
              </a:rPr>
              <a:t> or </a:t>
            </a:r>
            <a:r>
              <a:rPr lang="en-CA" sz="2700" dirty="0">
                <a:solidFill>
                  <a:srgbClr val="0000FF"/>
                </a:solidFill>
                <a:latin typeface="Century Gothic"/>
              </a:rPr>
              <a:t>squares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4813300"/>
            <a:ext cx="92608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c) shapes that have both straight and curved sides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3606800"/>
            <a:ext cx="7078471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b) dotted shapes with only straight sides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6299200"/>
            <a:ext cx="6790817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 dirty="0">
                <a:solidFill>
                  <a:srgbClr val="FF0000"/>
                </a:solidFill>
                <a:latin typeface="Century Gothic"/>
              </a:rPr>
              <a:t>Bonus:</a:t>
            </a:r>
            <a:r>
              <a:rPr lang="en-CA" sz="2800" dirty="0">
                <a:solidFill>
                  <a:srgbClr val="000000"/>
                </a:solidFill>
                <a:latin typeface="Century Gothic"/>
              </a:rPr>
              <a:t> shapes with 4 vertices and dots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139543"/>
            <a:ext cx="101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900" y="4699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Activity 2: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53960" y="215900"/>
            <a:ext cx="2438755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CA" sz="1600">
                <a:solidFill>
                  <a:srgbClr val="666666"/>
                </a:solidFill>
                <a:latin typeface="Century Gothic"/>
              </a:rPr>
              <a:t>This activity is essential.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9900" y="1155700"/>
            <a:ext cx="9908540" cy="52322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2800">
                <a:solidFill>
                  <a:srgbClr val="000000"/>
                </a:solidFill>
                <a:latin typeface="Century Gothic"/>
              </a:rPr>
              <a:t>Sorting with two attributes.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9900" y="6946900"/>
            <a:ext cx="5565140" cy="33855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CA" sz="1600">
                <a:solidFill>
                  <a:srgbClr val="666666"/>
                </a:solidFill>
                <a:latin typeface="Century Gothic"/>
              </a:rPr>
              <a:t>See p. G-3 for details.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315835" y="2133600"/>
            <a:ext cx="7528330" cy="4007522"/>
            <a:chOff x="1315835" y="2133600"/>
            <a:chExt cx="7528330" cy="4007522"/>
          </a:xfrm>
        </p:grpSpPr>
        <p:grpSp>
          <p:nvGrpSpPr>
            <p:cNvPr id="8" name="Group 7"/>
            <p:cNvGrpSpPr/>
            <p:nvPr/>
          </p:nvGrpSpPr>
          <p:grpSpPr>
            <a:xfrm>
              <a:off x="1315835" y="2133600"/>
              <a:ext cx="3233975" cy="4007522"/>
              <a:chOff x="1315835" y="2133600"/>
              <a:chExt cx="3233975" cy="4007522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2532380" y="2133600"/>
                <a:ext cx="792302" cy="70788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b="1">
                    <a:solidFill>
                      <a:srgbClr val="000000"/>
                    </a:solidFill>
                    <a:latin typeface="Century Gothic"/>
                  </a:rPr>
                  <a:t>List 1</a:t>
                </a: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1315835" y="2520387"/>
                <a:ext cx="3233975" cy="3620735"/>
              </a:xfrm>
              <a:custGeom>
                <a:avLst/>
                <a:gdLst/>
                <a:ahLst/>
                <a:cxnLst/>
                <a:rect l="0" t="0" r="0" b="0"/>
                <a:pathLst>
                  <a:path w="3233975" h="3620735">
                    <a:moveTo>
                      <a:pt x="0" y="0"/>
                    </a:moveTo>
                    <a:lnTo>
                      <a:pt x="3233974" y="0"/>
                    </a:lnTo>
                    <a:lnTo>
                      <a:pt x="3233974" y="3620734"/>
                    </a:lnTo>
                    <a:lnTo>
                      <a:pt x="0" y="362073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5610190" y="2133600"/>
              <a:ext cx="3233975" cy="4007522"/>
              <a:chOff x="5610190" y="2133600"/>
              <a:chExt cx="3233975" cy="4007522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6837680" y="2133600"/>
                <a:ext cx="792301" cy="707886"/>
              </a:xfrm>
              <a:prstGeom prst="rect">
                <a:avLst/>
              </a:prstGeom>
              <a:noFill/>
            </p:spPr>
            <p:txBody>
              <a:bodyPr vert="horz" rtlCol="0">
                <a:spAutoFit/>
              </a:bodyPr>
              <a:lstStyle/>
              <a:p>
                <a:pPr algn="ctr"/>
                <a:r>
                  <a:rPr lang="en-CA" sz="2000" b="1">
                    <a:solidFill>
                      <a:srgbClr val="000000"/>
                    </a:solidFill>
                    <a:latin typeface="Century Gothic"/>
                  </a:rPr>
                  <a:t>List 2</a:t>
                </a:r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5610190" y="2520387"/>
                <a:ext cx="3233975" cy="3620735"/>
              </a:xfrm>
              <a:custGeom>
                <a:avLst/>
                <a:gdLst/>
                <a:ahLst/>
                <a:cxnLst/>
                <a:rect l="0" t="0" r="0" b="0"/>
                <a:pathLst>
                  <a:path w="3233975" h="3620735">
                    <a:moveTo>
                      <a:pt x="0" y="0"/>
                    </a:moveTo>
                    <a:lnTo>
                      <a:pt x="3233974" y="0"/>
                    </a:lnTo>
                    <a:lnTo>
                      <a:pt x="3233974" y="3620734"/>
                    </a:lnTo>
                    <a:lnTo>
                      <a:pt x="0" y="362073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 w="254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UMP Style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FA1BCBC6E2B8468E172994160D6E3A" ma:contentTypeVersion="11" ma:contentTypeDescription="Create a new document." ma:contentTypeScope="" ma:versionID="ce0ea5008157ab5b98911c0e52a210a7">
  <xsd:schema xmlns:xsd="http://www.w3.org/2001/XMLSchema" xmlns:xs="http://www.w3.org/2001/XMLSchema" xmlns:p="http://schemas.microsoft.com/office/2006/metadata/properties" xmlns:ns2="e18f966e-def6-491c-90ef-ce766f7b57b2" xmlns:ns3="fa50482e-f21a-4d27-9292-78c96369b738" targetNamespace="http://schemas.microsoft.com/office/2006/metadata/properties" ma:root="true" ma:fieldsID="1dc34ba02f05da32e371e9c9edcd8d32" ns2:_="" ns3:_="">
    <xsd:import namespace="e18f966e-def6-491c-90ef-ce766f7b57b2"/>
    <xsd:import namespace="fa50482e-f21a-4d27-9292-78c96369b7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8f966e-def6-491c-90ef-ce766f7b57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50482e-f21a-4d27-9292-78c96369b73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0B150C9-16EB-444D-9C82-C4C919A6DECC}"/>
</file>

<file path=customXml/itemProps2.xml><?xml version="1.0" encoding="utf-8"?>
<ds:datastoreItem xmlns:ds="http://schemas.openxmlformats.org/officeDocument/2006/customXml" ds:itemID="{B61708A4-4FFE-49B3-8A79-F15C05F70E6B}"/>
</file>

<file path=customXml/itemProps3.xml><?xml version="1.0" encoding="utf-8"?>
<ds:datastoreItem xmlns:ds="http://schemas.openxmlformats.org/officeDocument/2006/customXml" ds:itemID="{B53883CD-5980-4807-AE89-E1C276F377A4}"/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370</Words>
  <Application>Microsoft Office PowerPoint</Application>
  <PresentationFormat>Custom</PresentationFormat>
  <Paragraphs>55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Sarah</dc:creator>
  <cp:lastModifiedBy>philip.alma</cp:lastModifiedBy>
  <cp:revision>5</cp:revision>
  <dcterms:created xsi:type="dcterms:W3CDTF">2017-09-12T00:51:26Z</dcterms:created>
  <dcterms:modified xsi:type="dcterms:W3CDTF">2018-03-12T22:41:37Z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0x01010017FA1BCBC6E2B8468E172994160D6E3A</vt:lpwstr>
  </property>
</Properties>
</file>