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160000" cy="7620000"/>
  <p:notesSz cx="6858000" cy="9144000"/>
  <p:embeddedFontLst>
    <p:embeddedFont>
      <p:font typeface="Comic Sans MS" panose="030F0702030302020204" pitchFamily="66" charset="0"/>
      <p:regular r:id="rId25"/>
      <p:bold r:id="rId26"/>
      <p:italic r:id="rId27"/>
      <p:boldItalic r:id="rId28"/>
    </p:embeddedFon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8.fntdata"/><Relationship Id="rId37" Type="http://schemas.microsoft.com/office/2015/10/relationships/revisionInfo" Target="revisionInfo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1856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71946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7058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34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11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8918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554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105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6291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0209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6440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6E8A0-B777-47E3-A4CB-C5F78674F4F8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EE7F3-D61B-4027-9B69-52351F7BBD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15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 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Q-46–49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NS2-60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Using Doubles to Add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2445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doubles to add by using the concept of one more than or one less than.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48–50</a:t>
            </a:r>
          </a:p>
        </p:txBody>
      </p:sp>
    </p:spTree>
    <p:extLst>
      <p:ext uri="{BB962C8B-B14F-4D97-AF65-F5344CB8AC3E}">
        <p14:creationId xmlns:p14="http://schemas.microsoft.com/office/powerpoint/2010/main" val="38938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705100"/>
            <a:ext cx="5220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>
                <a:solidFill>
                  <a:srgbClr val="000000"/>
                </a:solidFill>
                <a:latin typeface="Century Gothic"/>
              </a:rPr>
              <a:t>h) 7 + 7 = ____, so 7 + 8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3835400"/>
            <a:ext cx="50457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nn-NO" sz="2800">
                <a:solidFill>
                  <a:srgbClr val="000000"/>
                </a:solidFill>
                <a:latin typeface="Century Gothic"/>
              </a:rPr>
              <a:t>i) 8 + 8 = ____, so 8 + 9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965700"/>
            <a:ext cx="5046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>
                <a:solidFill>
                  <a:srgbClr val="000000"/>
                </a:solidFill>
                <a:latin typeface="Century Gothic"/>
              </a:rPr>
              <a:t>j) 9 + 9 = ____, so 8 + 9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23000"/>
            <a:ext cx="673817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de-DE" sz="2800" dirty="0">
                <a:solidFill>
                  <a:srgbClr val="000000"/>
                </a:solidFill>
                <a:latin typeface="Century Gothic"/>
              </a:rPr>
              <a:t> 20 + 20 = ____, so 21 + 20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44500"/>
            <a:ext cx="5372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5 + 5 = ____, so 4 + 5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574800"/>
            <a:ext cx="5982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>
                <a:solidFill>
                  <a:srgbClr val="000000"/>
                </a:solidFill>
                <a:latin typeface="Century Gothic"/>
              </a:rPr>
              <a:t>g) 3 + 3 = ____, so 3 + 4 = ____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594A856-3CE6-4CBC-806B-D3205C51EF1A}"/>
              </a:ext>
            </a:extLst>
          </p:cNvPr>
          <p:cNvCxnSpPr>
            <a:cxnSpLocks/>
          </p:cNvCxnSpPr>
          <p:nvPr/>
        </p:nvCxnSpPr>
        <p:spPr>
          <a:xfrm>
            <a:off x="0" y="60071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254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95400"/>
            <a:ext cx="689722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Which questions were done two ways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3139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Were the answers the same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 See p. Q-47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19100"/>
            <a:ext cx="54848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look back at the exercise.</a:t>
            </a:r>
          </a:p>
        </p:txBody>
      </p:sp>
    </p:spTree>
    <p:extLst>
      <p:ext uri="{BB962C8B-B14F-4D97-AF65-F5344CB8AC3E}">
        <p14:creationId xmlns:p14="http://schemas.microsoft.com/office/powerpoint/2010/main" val="391538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9612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Decide which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solve. Use it to add.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905000"/>
            <a:ext cx="55003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_____________ so 6 + 5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908300"/>
            <a:ext cx="550000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_____________ so 7 + 6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911600"/>
            <a:ext cx="54875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_____________ so 8 + 9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914900"/>
            <a:ext cx="550104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_____________ so 9 + 8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6477000"/>
            <a:ext cx="6626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_____________ so 29 + 30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26400" y="203200"/>
            <a:ext cx="205836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Solve a) as a class.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778500"/>
            <a:ext cx="636541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Check your answers using a different double.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6CFCB995-2114-4C63-B64C-37B508A648E6}"/>
              </a:ext>
            </a:extLst>
          </p:cNvPr>
          <p:cNvCxnSpPr>
            <a:cxnSpLocks/>
          </p:cNvCxnSpPr>
          <p:nvPr/>
        </p:nvCxnSpPr>
        <p:spPr>
          <a:xfrm>
            <a:off x="0" y="626046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5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5600" y="203200"/>
            <a:ext cx="46519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Note: Extensions 1–5 should be done in order.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4180" y="431800"/>
            <a:ext cx="9133840" cy="18224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Does this look like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 + 5 = ____</a:t>
            </a:r>
          </a:p>
        </p:txBody>
      </p:sp>
      <p:sp>
        <p:nvSpPr>
          <p:cNvPr id="4" name="Oval 3"/>
          <p:cNvSpPr/>
          <p:nvPr/>
        </p:nvSpPr>
        <p:spPr>
          <a:xfrm>
            <a:off x="3287522" y="3600323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2859659" y="41584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3715385" y="41584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6092825" y="3600323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5289296" y="3678555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5691759" y="41584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6482588" y="41584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6910451" y="3678555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469900" y="6946900"/>
            <a:ext cx="8448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Q-47–48 for details.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9900" y="2870200"/>
            <a:ext cx="671359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Challenge students to move one counter to make the piles equal.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9900" y="5918200"/>
            <a:ext cx="38518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you notice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4BB82089-5115-468E-8B1E-8225E443E94E}"/>
              </a:ext>
            </a:extLst>
          </p:cNvPr>
          <p:cNvCxnSpPr>
            <a:cxnSpLocks/>
          </p:cNvCxnSpPr>
          <p:nvPr/>
        </p:nvCxnSpPr>
        <p:spPr>
          <a:xfrm>
            <a:off x="0" y="2654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61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50892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Explain that you did opposite things to both piles.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4318000"/>
            <a:ext cx="68689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can you get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from 8 + 6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5524500"/>
            <a:ext cx="216694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From 5 + 7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63600" y="1130300"/>
            <a:ext cx="3078480" cy="1837154"/>
            <a:chOff x="863600" y="1130300"/>
            <a:chExt cx="3078480" cy="1837154"/>
          </a:xfrm>
        </p:grpSpPr>
        <p:sp>
          <p:nvSpPr>
            <p:cNvPr id="8" name="TextBox 7"/>
            <p:cNvSpPr txBox="1"/>
            <p:nvPr/>
          </p:nvSpPr>
          <p:spPr>
            <a:xfrm>
              <a:off x="817880" y="11303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    +    5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270000" y="1775206"/>
              <a:ext cx="550291" cy="566420"/>
              <a:chOff x="1270000" y="1775206"/>
              <a:chExt cx="550291" cy="56642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820291" y="17752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270000" y="18796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+1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3030220" y="1775206"/>
              <a:ext cx="684276" cy="566420"/>
              <a:chOff x="3030220" y="1775206"/>
              <a:chExt cx="684276" cy="5664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3030220" y="1775206"/>
                <a:ext cx="0" cy="56642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3175000" y="1879600"/>
                <a:ext cx="630936" cy="46166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400">
                    <a:solidFill>
                      <a:srgbClr val="000000"/>
                    </a:solidFill>
                    <a:latin typeface="Century Gothic"/>
                  </a:rPr>
                  <a:t>–1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17880" y="2628900"/>
              <a:ext cx="316992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   +   ___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219700" y="1854200"/>
            <a:ext cx="34249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 3 + 5 = ___ + ___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D0313C63-4FDA-4362-A1FB-3753229ABE14}"/>
              </a:ext>
            </a:extLst>
          </p:cNvPr>
          <p:cNvCxnSpPr>
            <a:cxnSpLocks/>
          </p:cNvCxnSpPr>
          <p:nvPr/>
        </p:nvCxnSpPr>
        <p:spPr>
          <a:xfrm>
            <a:off x="0" y="41148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778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19100"/>
            <a:ext cx="962660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has the same answer.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1981200"/>
            <a:ext cx="48683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5 + 3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3340100"/>
            <a:ext cx="4867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7 + 9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4699000"/>
            <a:ext cx="50525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10 + 8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6057900"/>
            <a:ext cx="48690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4 + 6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234490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70100"/>
            <a:ext cx="47370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7 + 5 = ____ + ____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365500"/>
            <a:ext cx="486468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6 + 8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4686300"/>
            <a:ext cx="48422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2 + 4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994400"/>
            <a:ext cx="599485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19 + 21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762000"/>
            <a:ext cx="55250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1 + 3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12566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67355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Complete "Addition Using Doubles."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24" y="2202815"/>
            <a:ext cx="8099425" cy="179108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1485900"/>
            <a:ext cx="1799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49320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Distribute BLM Addition Using Doubles (p. Q-66). </a:t>
            </a:r>
          </a:p>
        </p:txBody>
      </p:sp>
    </p:spTree>
    <p:extLst>
      <p:ext uri="{BB962C8B-B14F-4D97-AF65-F5344CB8AC3E}">
        <p14:creationId xmlns:p14="http://schemas.microsoft.com/office/powerpoint/2010/main" val="38088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4180" y="419100"/>
            <a:ext cx="93116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3. How many ways can you solve this question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 algn="ctr"/>
            <a:r>
              <a:rPr lang="en-CA" sz="2800" dirty="0">
                <a:solidFill>
                  <a:srgbClr val="000000"/>
                </a:solidFill>
                <a:latin typeface="+mj-lt"/>
              </a:rPr>
              <a:t>6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+ 7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844800"/>
            <a:ext cx="609199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Q-48 for details. Compare the ways: which is easiest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479800"/>
            <a:ext cx="9748520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Solve using either the nearest 10 or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Write which simpler problem you used.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813300"/>
            <a:ext cx="14975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7 + 6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9100" y="4813300"/>
            <a:ext cx="149724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9 + 4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73700" y="4813300"/>
            <a:ext cx="14847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5 + 6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75600" y="4813300"/>
            <a:ext cx="18924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29 + 31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9900" y="6070600"/>
            <a:ext cx="187993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59 + 16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59100" y="6070600"/>
            <a:ext cx="17604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41 + 28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73700" y="6070600"/>
            <a:ext cx="188809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g) 40 + 42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75600" y="6070600"/>
            <a:ext cx="18656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h) 51 + 49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7693CB4B-D37A-4350-B27A-0B843F48905D}"/>
              </a:ext>
            </a:extLst>
          </p:cNvPr>
          <p:cNvCxnSpPr>
            <a:cxnSpLocks/>
          </p:cNvCxnSpPr>
          <p:nvPr/>
        </p:nvCxnSpPr>
        <p:spPr>
          <a:xfrm>
            <a:off x="0" y="32766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24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19100"/>
            <a:ext cx="935609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4. Help me move the counters to 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  <a:p>
            <a:endParaRPr lang="en-CA" sz="2800">
              <a:solidFill>
                <a:srgbClr val="000000"/>
              </a:solidFill>
              <a:latin typeface="Century Gothic"/>
            </a:endParaRPr>
          </a:p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4 + 8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98729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Q-49 for details.</a:t>
            </a:r>
          </a:p>
        </p:txBody>
      </p:sp>
      <p:sp>
        <p:nvSpPr>
          <p:cNvPr id="4" name="Oval 3"/>
          <p:cNvSpPr/>
          <p:nvPr/>
        </p:nvSpPr>
        <p:spPr>
          <a:xfrm>
            <a:off x="3293872" y="21010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>
            <a:off x="4030472" y="21010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>
            <a:off x="3293872" y="27741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4030472" y="2774188"/>
            <a:ext cx="389890" cy="389890"/>
          </a:xfrm>
          <a:prstGeom prst="ellipse">
            <a:avLst/>
          </a:prstGeom>
          <a:solidFill>
            <a:srgbClr val="0093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5732272" y="21010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6468872" y="21010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5732272" y="27741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6468872" y="2774188"/>
            <a:ext cx="389890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7205473" y="21010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>
            <a:off x="7942073" y="21010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7205473" y="27741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>
            <a:off x="7942073" y="2774188"/>
            <a:ext cx="389889" cy="38989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/>
          <p:cNvSpPr txBox="1"/>
          <p:nvPr/>
        </p:nvSpPr>
        <p:spPr>
          <a:xfrm>
            <a:off x="457200" y="5956300"/>
            <a:ext cx="8337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do you know that the answer is the same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5176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7949381" cy="58355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Review: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 Pairs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numbers that add to 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6300" y="14605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7 + ___ = 10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6300" y="37084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___ = 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6300" y="2590800"/>
            <a:ext cx="216781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 + ___ = 10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54212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Do additional examples as needed.</a:t>
            </a:r>
          </a:p>
        </p:txBody>
      </p:sp>
    </p:spTree>
    <p:extLst>
      <p:ext uri="{BB962C8B-B14F-4D97-AF65-F5344CB8AC3E}">
        <p14:creationId xmlns:p14="http://schemas.microsoft.com/office/powerpoint/2010/main" val="237792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259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that has the same answer.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905000"/>
            <a:ext cx="48683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9 + 5 = ____ + ____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832100"/>
            <a:ext cx="48679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2 + 6 = ____ + ____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68712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12 + 8 = ____ + ____ = ____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686300"/>
            <a:ext cx="506609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7 + 11 = ____ + ____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5613400"/>
            <a:ext cx="485652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3 + 7 = ____ + ____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9900" y="6540500"/>
            <a:ext cx="47370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5 + 1 = ____ + ____ = ____</a:t>
            </a:r>
          </a:p>
        </p:txBody>
      </p:sp>
    </p:spTree>
    <p:extLst>
      <p:ext uri="{BB962C8B-B14F-4D97-AF65-F5344CB8AC3E}">
        <p14:creationId xmlns:p14="http://schemas.microsoft.com/office/powerpoint/2010/main" val="177675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773170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5. Complete "More Addition Using Doubles."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511300"/>
            <a:ext cx="1799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250" y="2181098"/>
            <a:ext cx="4381500" cy="16891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57200" y="6946900"/>
            <a:ext cx="544498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Distribute BLM More Addition Using Doubles (p. Q-67).</a:t>
            </a:r>
          </a:p>
        </p:txBody>
      </p:sp>
    </p:spTree>
    <p:extLst>
      <p:ext uri="{BB962C8B-B14F-4D97-AF65-F5344CB8AC3E}">
        <p14:creationId xmlns:p14="http://schemas.microsoft.com/office/powerpoint/2010/main" val="182538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6. Complete "Doubles and Mirrors."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4353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Distribute BLM Doubles and Mirrors (p. Q-68). 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If possible, use a MIRA and counters to model the pictures on the BLM.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511300"/>
            <a:ext cx="1799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50" y="1740916"/>
            <a:ext cx="3104642" cy="401472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7491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48–50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87122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43000" y="1625600"/>
            <a:ext cx="7954997" cy="561320"/>
            <a:chOff x="1143000" y="1625600"/>
            <a:chExt cx="7954997" cy="561320"/>
          </a:xfrm>
        </p:grpSpPr>
        <p:sp>
          <p:nvSpPr>
            <p:cNvPr id="2" name="TextBox 1"/>
            <p:cNvSpPr txBox="1"/>
            <p:nvPr/>
          </p:nvSpPr>
          <p:spPr>
            <a:xfrm>
              <a:off x="1143000" y="1663700"/>
              <a:ext cx="79549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 + 6 is _________________ 4 + 6, so 5 + 6 = ____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616200" y="1625600"/>
              <a:ext cx="25689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omic Sans MS"/>
                </a:rPr>
                <a:t>one </a:t>
              </a:r>
              <a:r>
                <a:rPr lang="en-CA" sz="2800" dirty="0">
                  <a:solidFill>
                    <a:srgbClr val="0000FF"/>
                  </a:solidFill>
                  <a:latin typeface="Comic Sans MS"/>
                </a:rPr>
                <a:t>more than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359775" y="1654175"/>
              <a:ext cx="5386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omic Sans MS"/>
                </a:rPr>
                <a:t>11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143000" y="3733800"/>
            <a:ext cx="79549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8 + 3 is _________________ 8 + 2, so 8 + 3 = ____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5156200"/>
            <a:ext cx="79549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8 + 3 is _________________ 7 + 3, so 8 + 3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444500"/>
            <a:ext cx="79951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"one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more than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 or "one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less than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5760" y="29845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Q-46 for details.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946900"/>
            <a:ext cx="592937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One question was done twice. Was the answer the same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5705708-7A48-452F-8F5E-BD52609FFED1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6551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895600"/>
            <a:ext cx="957478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Which pair of numbers that add to 10 should we use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0900" y="1651000"/>
            <a:ext cx="8548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+ 2 is ________________  ___ + ___, so 9 + 2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0900" y="5435600"/>
            <a:ext cx="85483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+ 5 is ________________  ___ + ___, so 4 + 5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40005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Q-46 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431800"/>
            <a:ext cx="799510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"one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more than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 or "one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less than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"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76BCA368-6DD7-464B-A3A6-CBDE85A28AB7}"/>
              </a:ext>
            </a:extLst>
          </p:cNvPr>
          <p:cNvCxnSpPr>
            <a:cxnSpLocks/>
          </p:cNvCxnSpPr>
          <p:nvPr/>
        </p:nvCxnSpPr>
        <p:spPr>
          <a:xfrm>
            <a:off x="0" y="450604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84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33763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Find each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66900" y="15494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 + 1 = 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66900" y="25654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 + 2 = 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66900" y="35687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 + 3 = ___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66900" y="4584700"/>
            <a:ext cx="19707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+ 4 = ___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66900" y="55880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+ 5 = ____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42000" y="15494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 + 6 = ____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42000" y="25654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7 + 7 = ____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42000" y="35687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8 + 8 = ____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42000" y="4584700"/>
            <a:ext cx="214854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9 + 9 = ____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42000" y="5588000"/>
            <a:ext cx="254268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10 + 10 = ____</a:t>
            </a:r>
          </a:p>
        </p:txBody>
      </p:sp>
    </p:spTree>
    <p:extLst>
      <p:ext uri="{BB962C8B-B14F-4D97-AF65-F5344CB8AC3E}">
        <p14:creationId xmlns:p14="http://schemas.microsoft.com/office/powerpoint/2010/main" val="25099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6418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sum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"one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more than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 or "one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less than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given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2400" y="21717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+ 6 is ______________ 5 + 5, so 5 + 6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9700" y="35941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+ 6 is ______________ 6 + 6, so 5 + 6 = ____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6946900"/>
            <a:ext cx="75625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Discuss the value of doing the same question twice. See p. Q-46 for details.</a:t>
            </a:r>
          </a:p>
        </p:txBody>
      </p:sp>
    </p:spTree>
    <p:extLst>
      <p:ext uri="{BB962C8B-B14F-4D97-AF65-F5344CB8AC3E}">
        <p14:creationId xmlns:p14="http://schemas.microsoft.com/office/powerpoint/2010/main" val="150411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9700" y="16510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+ 5 is ______________ 4 + 4, so 4 + 5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2400" y="30861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+ 5 is ______________ 5 + 5, so 4 + 5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03200"/>
            <a:ext cx="19841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4 + 5.</a:t>
            </a:r>
          </a:p>
        </p:txBody>
      </p:sp>
    </p:spTree>
    <p:extLst>
      <p:ext uri="{BB962C8B-B14F-4D97-AF65-F5344CB8AC3E}">
        <p14:creationId xmlns:p14="http://schemas.microsoft.com/office/powerpoint/2010/main" val="363037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9700" y="17145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6 + 7 is ______________ 6 + 6, so 6 + 7 = 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09700" y="3136900"/>
            <a:ext cx="74215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7 + 6 is ______________ 6 + 6, so 7 + 6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7724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Q-46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Do these questions have the same answer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4229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could you have predicted this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4035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39292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first.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solve the next addition problem.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628900"/>
            <a:ext cx="52175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7 + 7 = ____, so 8 + 7 = ____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3594100"/>
            <a:ext cx="638860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dirty="0">
                <a:solidFill>
                  <a:srgbClr val="000000"/>
                </a:solidFill>
                <a:latin typeface="Century Gothic"/>
              </a:rPr>
              <a:t>b) 4 + 4 = ____, so 4 + 5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4559300"/>
            <a:ext cx="54017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dirty="0">
                <a:solidFill>
                  <a:srgbClr val="000000"/>
                </a:solidFill>
                <a:latin typeface="Century Gothic"/>
              </a:rPr>
              <a:t>c) 9 + 9 = ____, so 9 + 10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537200"/>
            <a:ext cx="521819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de-DE" sz="2800" dirty="0">
                <a:solidFill>
                  <a:srgbClr val="000000"/>
                </a:solidFill>
                <a:latin typeface="Century Gothic"/>
              </a:rPr>
              <a:t>d) 6 + 6 = ____, so 5 + 6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6502400"/>
            <a:ext cx="52056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it-IT" sz="2800" dirty="0">
                <a:solidFill>
                  <a:srgbClr val="000000"/>
                </a:solidFill>
                <a:latin typeface="Century Gothic"/>
              </a:rPr>
              <a:t>e) 7 + 7 = ____, so 7 + 6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26400" y="203200"/>
            <a:ext cx="205835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Solve a) as a class.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62CDA69C-B149-4565-856C-086F0C9B3386}"/>
              </a:ext>
            </a:extLst>
          </p:cNvPr>
          <p:cNvCxnSpPr>
            <a:cxnSpLocks/>
          </p:cNvCxnSpPr>
          <p:nvPr/>
        </p:nvCxnSpPr>
        <p:spPr>
          <a:xfrm>
            <a:off x="0" y="34163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79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AC3DEA-2602-4C1B-B95D-741538303D27}"/>
</file>

<file path=customXml/itemProps2.xml><?xml version="1.0" encoding="utf-8"?>
<ds:datastoreItem xmlns:ds="http://schemas.openxmlformats.org/officeDocument/2006/customXml" ds:itemID="{FEB162BC-E419-4498-9A49-C100BD1ED2B2}"/>
</file>

<file path=customXml/itemProps3.xml><?xml version="1.0" encoding="utf-8"?>
<ds:datastoreItem xmlns:ds="http://schemas.openxmlformats.org/officeDocument/2006/customXml" ds:itemID="{FB6DD657-2A60-4C81-9F0B-382A2C36F5C7}"/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1197</Words>
  <Application>Microsoft Office PowerPoint</Application>
  <PresentationFormat>Custom</PresentationFormat>
  <Paragraphs>143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Comic Sans MS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2018-03-05T17:41:08Z</dcterms:created>
  <dcterms:modified xsi:type="dcterms:W3CDTF">2018-03-14T17:18:03Z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