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4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0160000" cy="7620000"/>
  <p:notesSz cx="6858000" cy="9144000"/>
  <p:embeddedFontLst>
    <p:embeddedFont>
      <p:font typeface="Century Gothic" panose="020B0502020202020204" pitchFamily="34" charset="0"/>
      <p:regular r:id="rId17"/>
      <p:bold r:id="rId18"/>
      <p:italic r:id="rId19"/>
      <p:boldItalic r:id="rId2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143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customXml" Target="../customXml/item2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Relationship Id="rId27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7141"/>
            <a:ext cx="8636000" cy="16333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3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EC4F-9489-4F67-B5A9-72FF3E3F800A}" type="datetimeFigureOut">
              <a:rPr lang="en-CA" smtClean="0"/>
              <a:t>2018-03-12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79804-45D4-403D-827B-0E6E0409707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EC4F-9489-4F67-B5A9-72FF3E3F800A}" type="datetimeFigureOut">
              <a:rPr lang="en-CA" smtClean="0"/>
              <a:t>2018-03-12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79804-45D4-403D-827B-0E6E0409707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5155"/>
            <a:ext cx="2286000" cy="650169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05155"/>
            <a:ext cx="6688667" cy="650169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EC4F-9489-4F67-B5A9-72FF3E3F800A}" type="datetimeFigureOut">
              <a:rPr lang="en-CA" smtClean="0"/>
              <a:t>2018-03-12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79804-45D4-403D-827B-0E6E0409707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EC4F-9489-4F67-B5A9-72FF3E3F800A}" type="datetimeFigureOut">
              <a:rPr lang="en-CA" smtClean="0"/>
              <a:t>2018-03-12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79804-45D4-403D-827B-0E6E0409707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4896557"/>
            <a:ext cx="8636000" cy="151341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229682"/>
            <a:ext cx="8636000" cy="16668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EC4F-9489-4F67-B5A9-72FF3E3F800A}" type="datetimeFigureOut">
              <a:rPr lang="en-CA" smtClean="0"/>
              <a:t>2018-03-12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79804-45D4-403D-827B-0E6E0409707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EC4F-9489-4F67-B5A9-72FF3E3F800A}" type="datetimeFigureOut">
              <a:rPr lang="en-CA" smtClean="0"/>
              <a:t>2018-03-12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79804-45D4-403D-827B-0E6E0409707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5681"/>
            <a:ext cx="4489098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528"/>
            <a:ext cx="4489098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705681"/>
            <a:ext cx="4490861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416528"/>
            <a:ext cx="4490861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EC4F-9489-4F67-B5A9-72FF3E3F800A}" type="datetimeFigureOut">
              <a:rPr lang="en-CA" smtClean="0"/>
              <a:t>2018-03-12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79804-45D4-403D-827B-0E6E0409707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EC4F-9489-4F67-B5A9-72FF3E3F800A}" type="datetimeFigureOut">
              <a:rPr lang="en-CA" smtClean="0"/>
              <a:t>2018-03-12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79804-45D4-403D-827B-0E6E0409707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EC4F-9489-4F67-B5A9-72FF3E3F800A}" type="datetimeFigureOut">
              <a:rPr lang="en-CA" smtClean="0"/>
              <a:t>2018-03-12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79804-45D4-403D-827B-0E6E0409707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03389"/>
            <a:ext cx="3342570" cy="12911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03391"/>
            <a:ext cx="5679722" cy="650345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594557"/>
            <a:ext cx="3342570" cy="52122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EC4F-9489-4F67-B5A9-72FF3E3F800A}" type="datetimeFigureOut">
              <a:rPr lang="en-CA" smtClean="0"/>
              <a:t>2018-03-12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79804-45D4-403D-827B-0E6E0409707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334000"/>
            <a:ext cx="6096000" cy="62970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680861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5963709"/>
            <a:ext cx="6096000" cy="8942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8EC4F-9489-4F67-B5A9-72FF3E3F800A}" type="datetimeFigureOut">
              <a:rPr lang="en-CA" smtClean="0"/>
              <a:t>2018-03-12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79804-45D4-403D-827B-0E6E04097071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05153"/>
            <a:ext cx="9144000" cy="127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78002"/>
            <a:ext cx="9144000" cy="5028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B8EC4F-9489-4F67-B5A9-72FF3E3F800A}" type="datetimeFigureOut">
              <a:rPr lang="en-CA" smtClean="0"/>
              <a:t>2018-03-12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062613"/>
            <a:ext cx="3217333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C79804-45D4-403D-827B-0E6E04097071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JumpLogo_Colour_0.5inches.jp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74229" y="63309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 descr="CDN Flag_2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329293" y="6289294"/>
            <a:ext cx="643635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39365"/>
            <a:ext cx="56794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MB: required	ON: required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JUMP Math™    Copyright © 2017 JUMP Math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0700" y="1625600"/>
            <a:ext cx="1666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PDM2-4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>
                <a:solidFill>
                  <a:srgbClr val="000000"/>
                </a:solidFill>
                <a:latin typeface="Century Gothic"/>
              </a:rPr>
              <a:t>Sorting Rules—Many Groups 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282829" y="2998470"/>
            <a:ext cx="9594341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20700" y="3352800"/>
            <a:ext cx="9006840" cy="8292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describe and deduce how different groups are sorted.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084060" y="6985000"/>
            <a:ext cx="289140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AP Book 2.1 pp. 92–95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181860" y="736600"/>
            <a:ext cx="7787640" cy="9541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Teacher's Guide 2.1 Unit 6 Probability and Data Management pp. G-17–20​</a:t>
            </a:r>
          </a:p>
          <a:p>
            <a:pPr algn="r"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New Canadian Edition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825520"/>
            <a:ext cx="387601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FF"/>
                </a:solidFill>
                <a:latin typeface="Century Gothic"/>
              </a:rPr>
              <a:t>Geometric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Properties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4034433"/>
            <a:ext cx="459087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Not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Geometric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Properties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553960" y="215900"/>
            <a:ext cx="242694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G-19 for details.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2600" y="6946900"/>
            <a:ext cx="725086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Present some tricky properties. Ask students where they should be listed.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3737987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Activity 1: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66660" y="215900"/>
            <a:ext cx="242158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This activity is optional.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11557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Playing the game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Set   .</a:t>
            </a:r>
            <a:endParaRPr lang="en-CA" sz="2800" baseline="700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565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G-19 for details.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90163" y="1155700"/>
            <a:ext cx="4619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600" dirty="0" smtClean="0"/>
              <a:t>TM</a:t>
            </a:r>
            <a:endParaRPr lang="en-C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Activity 2: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66660" y="215900"/>
            <a:ext cx="242158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This activity is optional.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11557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Guessing shapes based on clues.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565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G-20 for details.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44500"/>
            <a:ext cx="9304495" cy="34243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Extensions: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1. What do these 3 volunteers have in common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endParaRPr lang="en-CA" sz="2800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</a:rPr>
              <a:t>The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student who guesses correctly can pick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a new </a:t>
            </a: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group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of volunteers, based on a secret attribute of their choice.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6946900"/>
            <a:ext cx="545152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This is a teacher-led extension. See p. G-20 for details.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44500"/>
            <a:ext cx="9641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2. a)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Sort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the shapes. </a:t>
            </a:r>
          </a:p>
        </p:txBody>
      </p:sp>
      <p:pic>
        <p:nvPicPr>
          <p:cNvPr id="3" name="Picture 2" descr="clipboard(11)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9352" y="1238758"/>
            <a:ext cx="8321167" cy="904875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5391462"/>
              </p:ext>
            </p:extLst>
          </p:nvPr>
        </p:nvGraphicFramePr>
        <p:xfrm>
          <a:off x="529779" y="2480798"/>
          <a:ext cx="9100312" cy="16892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418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82612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83515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CA" sz="2200" b="1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Shapes </a:t>
                      </a:r>
                      <a:r>
                        <a:rPr lang="en-CA" sz="2200" b="1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with some ​   </a:t>
                      </a:r>
                      <a:r>
                        <a:rPr lang="en-CA" sz="2200" b="1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square </a:t>
                      </a:r>
                      <a:r>
                        <a:rPr lang="en-CA" sz="2200" b="1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corners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CA" sz="2200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541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CA" sz="2200" b="1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Shapes </a:t>
                      </a:r>
                      <a:r>
                        <a:rPr lang="en-CA" sz="2200" b="1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without </a:t>
                      </a:r>
                      <a:endParaRPr lang="en-CA" sz="2200" b="1" i="0" u="none" baseline="0" dirty="0" smtClean="0">
                        <a:solidFill>
                          <a:srgbClr val="000000"/>
                        </a:solidFill>
                        <a:latin typeface="+mj-lt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CA" sz="2200" b="1" i="0" u="non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square </a:t>
                      </a:r>
                      <a:r>
                        <a:rPr lang="en-CA" sz="2200" b="1" i="0" u="none" baseline="0" dirty="0">
                          <a:solidFill>
                            <a:srgbClr val="000000"/>
                          </a:solidFill>
                          <a:latin typeface="+mj-lt"/>
                        </a:rPr>
                        <a:t>corners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CA" sz="2200" dirty="0"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560060" y="203200"/>
            <a:ext cx="4440300" cy="32316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500">
                <a:solidFill>
                  <a:srgbClr val="666666"/>
                </a:solidFill>
                <a:latin typeface="Century Gothic"/>
              </a:rPr>
              <a:t>Remind students about "square corners." </a:t>
            </a:r>
          </a:p>
        </p:txBody>
      </p:sp>
      <p:pic>
        <p:nvPicPr>
          <p:cNvPr id="6" name="Picture 5" descr="clipboard(12)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28088" y="5325116"/>
            <a:ext cx="7703693" cy="1511808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7" name="TextBox 6"/>
          <p:cNvSpPr txBox="1"/>
          <p:nvPr/>
        </p:nvSpPr>
        <p:spPr>
          <a:xfrm>
            <a:off x="482600" y="4566368"/>
            <a:ext cx="906381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b) How are these shapes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sorted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Name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groups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AP Book 2.1 pp. 92–95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</a:rPr>
              <a:t>New </a:t>
            </a:r>
            <a:r>
              <a:rPr lang="en-CA" sz="2800" dirty="0">
                <a:solidFill>
                  <a:srgbClr val="808080"/>
                </a:solidFill>
                <a:latin typeface="Century Gothic"/>
              </a:rPr>
              <a:t>Canadian Edition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282442" y="2205989"/>
            <a:ext cx="3595115" cy="3595116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TextBox 2"/>
          <p:cNvSpPr txBox="1"/>
          <p:nvPr/>
        </p:nvSpPr>
        <p:spPr>
          <a:xfrm>
            <a:off x="469900" y="431800"/>
            <a:ext cx="9908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I want you to guess my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 sorting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rule.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To guess, add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shape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based on your prediction.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6565900"/>
            <a:ext cx="89687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Start with one property, then move to two (geometric and non-geometric). </a:t>
            </a:r>
          </a:p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G-17 for details. Use BLM Attribute Blocks (pp. M-8–10).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8084058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are the shapes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sorted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Name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group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69900" y="1937385"/>
            <a:ext cx="5719825" cy="2012314"/>
            <a:chOff x="469900" y="1937385"/>
            <a:chExt cx="5719825" cy="2012314"/>
          </a:xfrm>
        </p:grpSpPr>
        <p:pic>
          <p:nvPicPr>
            <p:cNvPr id="3" name="Picture 2" descr="clipboard.png"/>
            <p:cNvPicPr>
              <a:picLocks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83691" y="1937385"/>
              <a:ext cx="5106034" cy="201231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4" name="TextBox 3"/>
            <p:cNvSpPr txBox="1"/>
            <p:nvPr/>
          </p:nvSpPr>
          <p:spPr>
            <a:xfrm>
              <a:off x="469900" y="2006600"/>
              <a:ext cx="59258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69900" y="4647691"/>
            <a:ext cx="5694425" cy="2046223"/>
            <a:chOff x="469900" y="4647691"/>
            <a:chExt cx="5694425" cy="2046223"/>
          </a:xfrm>
        </p:grpSpPr>
        <p:pic>
          <p:nvPicPr>
            <p:cNvPr id="6" name="Picture 5" descr="clipboard(1).png"/>
            <p:cNvPicPr>
              <a:picLocks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83691" y="4647691"/>
              <a:ext cx="5080634" cy="204622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7" name="TextBox 6"/>
            <p:cNvSpPr txBox="1"/>
            <p:nvPr/>
          </p:nvSpPr>
          <p:spPr>
            <a:xfrm>
              <a:off x="469900" y="4711700"/>
              <a:ext cx="69075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82600" y="541273"/>
            <a:ext cx="5718174" cy="2001520"/>
            <a:chOff x="482600" y="541273"/>
            <a:chExt cx="5718174" cy="2001520"/>
          </a:xfrm>
        </p:grpSpPr>
        <p:pic>
          <p:nvPicPr>
            <p:cNvPr id="2" name="Picture 1" descr="clipboard(2).png"/>
            <p:cNvPicPr>
              <a:picLocks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72641" y="541273"/>
              <a:ext cx="5128133" cy="200152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482600" y="609600"/>
              <a:ext cx="59258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82600" y="4000500"/>
            <a:ext cx="5725667" cy="2636900"/>
            <a:chOff x="482600" y="4000500"/>
            <a:chExt cx="5725667" cy="2636900"/>
          </a:xfrm>
        </p:grpSpPr>
        <p:pic>
          <p:nvPicPr>
            <p:cNvPr id="5" name="Picture 4" descr="clipboard(3).png"/>
            <p:cNvPicPr>
              <a:picLocks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92200" y="4516373"/>
              <a:ext cx="5116067" cy="212102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6" name="TextBox 5"/>
            <p:cNvSpPr txBox="1"/>
            <p:nvPr/>
          </p:nvSpPr>
          <p:spPr>
            <a:xfrm>
              <a:off x="482600" y="4000500"/>
              <a:ext cx="24917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>
                  <a:solidFill>
                    <a:srgbClr val="FF0000"/>
                  </a:solidFill>
                  <a:latin typeface="Century Gothic"/>
                </a:rPr>
                <a:t>Bonus: </a:t>
              </a:r>
            </a:p>
          </p:txBody>
        </p:sp>
      </p:grpSp>
      <p:cxnSp>
        <p:nvCxnSpPr>
          <p:cNvPr id="11" name="Straight Connector 10"/>
          <p:cNvCxnSpPr/>
          <p:nvPr/>
        </p:nvCxnSpPr>
        <p:spPr>
          <a:xfrm>
            <a:off x="0" y="372793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06805" y="2459989"/>
            <a:ext cx="7942452" cy="3595116"/>
            <a:chOff x="1106805" y="2459989"/>
            <a:chExt cx="7942452" cy="3595116"/>
          </a:xfrm>
        </p:grpSpPr>
        <p:sp>
          <p:nvSpPr>
            <p:cNvPr id="2" name="Oval 1"/>
            <p:cNvSpPr/>
            <p:nvPr/>
          </p:nvSpPr>
          <p:spPr>
            <a:xfrm>
              <a:off x="1106805" y="2459989"/>
              <a:ext cx="3595115" cy="359511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" name="Oval 2"/>
            <p:cNvSpPr/>
            <p:nvPr/>
          </p:nvSpPr>
          <p:spPr>
            <a:xfrm>
              <a:off x="5454142" y="2459989"/>
              <a:ext cx="3595115" cy="359511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69900" y="431800"/>
            <a:ext cx="9908540" cy="130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Now let's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sort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objects into two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groups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Can you guess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sorting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rules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9900" y="6946900"/>
            <a:ext cx="81432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G-18 for details.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88163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are the shapes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sorted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Name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groups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69900" y="1899285"/>
            <a:ext cx="7463536" cy="2009648"/>
            <a:chOff x="469900" y="1899285"/>
            <a:chExt cx="7463536" cy="2009648"/>
          </a:xfrm>
        </p:grpSpPr>
        <p:sp>
          <p:nvSpPr>
            <p:cNvPr id="3" name="TextBox 2"/>
            <p:cNvSpPr txBox="1"/>
            <p:nvPr/>
          </p:nvSpPr>
          <p:spPr>
            <a:xfrm>
              <a:off x="469900" y="2006600"/>
              <a:ext cx="59258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  <p:pic>
          <p:nvPicPr>
            <p:cNvPr id="4" name="Picture 3" descr="clipboard(4).png"/>
            <p:cNvPicPr>
              <a:picLocks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46480" y="1899285"/>
              <a:ext cx="6886956" cy="200964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8" name="Group 7"/>
          <p:cNvGrpSpPr/>
          <p:nvPr/>
        </p:nvGrpSpPr>
        <p:grpSpPr>
          <a:xfrm>
            <a:off x="469900" y="4634991"/>
            <a:ext cx="7482459" cy="1934590"/>
            <a:chOff x="469900" y="4634991"/>
            <a:chExt cx="7482459" cy="1934590"/>
          </a:xfrm>
        </p:grpSpPr>
        <p:sp>
          <p:nvSpPr>
            <p:cNvPr id="6" name="TextBox 5"/>
            <p:cNvSpPr txBox="1"/>
            <p:nvPr/>
          </p:nvSpPr>
          <p:spPr>
            <a:xfrm>
              <a:off x="469900" y="4711700"/>
              <a:ext cx="69075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 </a:t>
              </a:r>
            </a:p>
          </p:txBody>
        </p:sp>
        <p:pic>
          <p:nvPicPr>
            <p:cNvPr id="7" name="Picture 6" descr="clipboard(5).png"/>
            <p:cNvPicPr>
              <a:picLocks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84580" y="4634991"/>
              <a:ext cx="6867779" cy="193459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82600" y="4000500"/>
            <a:ext cx="9063607" cy="2321433"/>
            <a:chOff x="482600" y="4000500"/>
            <a:chExt cx="9063607" cy="2321433"/>
          </a:xfrm>
        </p:grpSpPr>
        <p:pic>
          <p:nvPicPr>
            <p:cNvPr id="2" name="Picture 1" descr="clipboard(7).png"/>
            <p:cNvPicPr>
              <a:picLocks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65275" y="4590669"/>
              <a:ext cx="8480932" cy="1731264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482600" y="4000500"/>
              <a:ext cx="249174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>
                  <a:solidFill>
                    <a:srgbClr val="FF0000"/>
                  </a:solidFill>
                  <a:latin typeface="Century Gothic"/>
                </a:rPr>
                <a:t>Bonus: 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82600" y="558800"/>
            <a:ext cx="9064878" cy="1558289"/>
            <a:chOff x="482600" y="558800"/>
            <a:chExt cx="9064878" cy="1558289"/>
          </a:xfrm>
        </p:grpSpPr>
        <p:pic>
          <p:nvPicPr>
            <p:cNvPr id="5" name="Picture 4" descr="clipboard(6).png"/>
            <p:cNvPicPr>
              <a:picLocks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56639" y="558800"/>
              <a:ext cx="8490839" cy="155828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6" name="TextBox 5"/>
            <p:cNvSpPr txBox="1"/>
            <p:nvPr/>
          </p:nvSpPr>
          <p:spPr>
            <a:xfrm>
              <a:off x="482600" y="609600"/>
              <a:ext cx="59258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</p:grpSp>
      <p:cxnSp>
        <p:nvCxnSpPr>
          <p:cNvPr id="9" name="Straight Connector 8"/>
          <p:cNvCxnSpPr/>
          <p:nvPr/>
        </p:nvCxnSpPr>
        <p:spPr>
          <a:xfrm>
            <a:off x="0" y="3768131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08000" y="1117600"/>
            <a:ext cx="7017867" cy="415498"/>
            <a:chOff x="508000" y="1117600"/>
            <a:chExt cx="7017867" cy="415498"/>
          </a:xfrm>
        </p:grpSpPr>
        <p:sp>
          <p:nvSpPr>
            <p:cNvPr id="2" name="TextBox 1"/>
            <p:cNvSpPr txBox="1"/>
            <p:nvPr/>
          </p:nvSpPr>
          <p:spPr>
            <a:xfrm>
              <a:off x="3124200" y="1117600"/>
              <a:ext cx="44931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red        yellow        green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08000" y="1117600"/>
              <a:ext cx="209489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__________: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08000" y="3060700"/>
            <a:ext cx="5279110" cy="415498"/>
            <a:chOff x="508000" y="3060700"/>
            <a:chExt cx="5279110" cy="415498"/>
          </a:xfrm>
        </p:grpSpPr>
        <p:sp>
          <p:nvSpPr>
            <p:cNvPr id="5" name="TextBox 4"/>
            <p:cNvSpPr txBox="1"/>
            <p:nvPr/>
          </p:nvSpPr>
          <p:spPr>
            <a:xfrm>
              <a:off x="3124200" y="3060700"/>
              <a:ext cx="275435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large        small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08000" y="3060700"/>
              <a:ext cx="209489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__________: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08000" y="4025900"/>
            <a:ext cx="8627617" cy="415498"/>
            <a:chOff x="508000" y="4025900"/>
            <a:chExt cx="8627617" cy="415498"/>
          </a:xfrm>
        </p:grpSpPr>
        <p:sp>
          <p:nvSpPr>
            <p:cNvPr id="8" name="TextBox 7"/>
            <p:cNvSpPr txBox="1"/>
            <p:nvPr/>
          </p:nvSpPr>
          <p:spPr>
            <a:xfrm>
              <a:off x="3124200" y="4025900"/>
              <a:ext cx="610285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has dots        stripes        no pattern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08000" y="4025900"/>
              <a:ext cx="2094890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__________: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7553960" y="203200"/>
            <a:ext cx="242694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G-18 for details.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08000" y="203200"/>
            <a:ext cx="388635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What one word describes the others</a:t>
            </a:r>
            <a:r>
              <a:rPr lang="en-CA" sz="1600">
                <a:solidFill>
                  <a:srgbClr val="666666"/>
                </a:solidFill>
                <a:latin typeface="Arial"/>
              </a:rPr>
              <a:t>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8000" y="2336800"/>
            <a:ext cx="651357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Create sorting circles and place objects from around the room.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8000" y="5016500"/>
            <a:ext cx="209489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__________: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8000" y="6007100"/>
            <a:ext cx="209489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__________: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08000" y="6946900"/>
            <a:ext cx="782563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Continue with geometric attributes, increasing the number of groups you use.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0" y="2853732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69900" y="1828800"/>
            <a:ext cx="6568059" cy="1441577"/>
            <a:chOff x="469900" y="1828800"/>
            <a:chExt cx="6568059" cy="1441577"/>
          </a:xfrm>
        </p:grpSpPr>
        <p:pic>
          <p:nvPicPr>
            <p:cNvPr id="2" name="Picture 1" descr="clipboard(8).png"/>
            <p:cNvPicPr>
              <a:picLocks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41400" y="1828800"/>
              <a:ext cx="5996559" cy="144157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469900" y="1866900"/>
              <a:ext cx="59258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69900" y="3711321"/>
            <a:ext cx="5934836" cy="1467865"/>
            <a:chOff x="469900" y="3711321"/>
            <a:chExt cx="5934836" cy="1467865"/>
          </a:xfrm>
        </p:grpSpPr>
        <p:pic>
          <p:nvPicPr>
            <p:cNvPr id="5" name="Picture 4" descr="clipboard(9).png"/>
            <p:cNvPicPr>
              <a:picLocks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16000" y="3711321"/>
              <a:ext cx="5388736" cy="146786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6" name="TextBox 5"/>
            <p:cNvSpPr txBox="1"/>
            <p:nvPr/>
          </p:nvSpPr>
          <p:spPr>
            <a:xfrm>
              <a:off x="469900" y="3771900"/>
              <a:ext cx="59258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69900" y="5650610"/>
            <a:ext cx="8703056" cy="1476502"/>
            <a:chOff x="469900" y="5650610"/>
            <a:chExt cx="8703056" cy="1476502"/>
          </a:xfrm>
        </p:grpSpPr>
        <p:pic>
          <p:nvPicPr>
            <p:cNvPr id="8" name="Picture 7" descr="clipboard(10).png"/>
            <p:cNvPicPr>
              <a:picLocks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79500" y="5650610"/>
              <a:ext cx="8093456" cy="147650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9" name="TextBox 8"/>
            <p:cNvSpPr txBox="1"/>
            <p:nvPr/>
          </p:nvSpPr>
          <p:spPr>
            <a:xfrm>
              <a:off x="469900" y="5689600"/>
              <a:ext cx="59258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69900" y="431800"/>
            <a:ext cx="8816340" cy="12030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are the shapes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sorted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4D2B323-C336-45C3-A645-FC7F421DDDE8}"/>
</file>

<file path=customXml/itemProps2.xml><?xml version="1.0" encoding="utf-8"?>
<ds:datastoreItem xmlns:ds="http://schemas.openxmlformats.org/officeDocument/2006/customXml" ds:itemID="{2CA73A4F-4D0E-4C27-A443-A8A5D461EC81}"/>
</file>

<file path=customXml/itemProps3.xml><?xml version="1.0" encoding="utf-8"?>
<ds:datastoreItem xmlns:ds="http://schemas.openxmlformats.org/officeDocument/2006/customXml" ds:itemID="{174638A4-952B-460F-9D64-CDD49FF649CF}"/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390</Words>
  <Application>Microsoft Office PowerPoint</Application>
  <PresentationFormat>Custom</PresentationFormat>
  <Paragraphs>72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Sarah</dc:creator>
  <cp:lastModifiedBy>philip.alma</cp:lastModifiedBy>
  <cp:revision>11</cp:revision>
  <dcterms:created xsi:type="dcterms:W3CDTF">2017-09-12T00:57:31Z</dcterms:created>
  <dcterms:modified xsi:type="dcterms:W3CDTF">2018-03-12T22:33:45Z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