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C1783-6885-46A6-AB7E-D190D402CEC2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785BB-C3D4-4BBA-9C9F-FCB7E8863CB1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PDM2-5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3495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Sort and Graph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8292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sort data and present it as a concrete graph.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2.1 p. 96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1860" y="736600"/>
            <a:ext cx="77876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2.1 Unit 6 Probability and Data Management pp. G-21–24 ​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449236"/>
              </p:ext>
            </p:extLst>
          </p:nvPr>
        </p:nvGraphicFramePr>
        <p:xfrm>
          <a:off x="1198752" y="1462658"/>
          <a:ext cx="7762494" cy="524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56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405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4068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4068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81660"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Winter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Spring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Summer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8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Fall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94538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505587"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sz="28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2600" y="215900"/>
            <a:ext cx="78537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write their names in the table, one name per box with no gaps.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946900"/>
            <a:ext cx="523900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What does the data tell us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 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See p. G-23 for details.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79800" y="863600"/>
            <a:ext cx="329798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entury Gothic"/>
              </a:rPr>
              <a:t>Favourite Seasons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7423861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a) Write the names of 10 of your friends.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2019300"/>
            <a:ext cx="62766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b) Count the letters in each name.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2933700"/>
            <a:ext cx="9438640" cy="11417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c) Sort the names into the table. </a:t>
            </a:r>
          </a:p>
          <a:p>
            <a:pPr>
              <a:lnSpc>
                <a:spcPct val="150000"/>
              </a:lnSpc>
            </a:pPr>
            <a:r>
              <a:rPr lang="en-CA" sz="2000" dirty="0">
                <a:solidFill>
                  <a:srgbClr val="0000FF"/>
                </a:solidFill>
              </a:rPr>
              <a:t>Hint</a:t>
            </a:r>
            <a:r>
              <a:rPr lang="en-CA" sz="2000" dirty="0">
                <a:solidFill>
                  <a:srgbClr val="0000FF"/>
                </a:solidFill>
                <a:latin typeface="Century Gothic"/>
              </a:rPr>
              <a:t>: 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Add more rows if you need to.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84400" y="4152900"/>
            <a:ext cx="5884087" cy="49244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600" b="1">
                <a:solidFill>
                  <a:srgbClr val="000000"/>
                </a:solidFill>
                <a:latin typeface="Century Gothic"/>
              </a:rPr>
              <a:t>Number of Letters in Friends' Names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558277"/>
              </p:ext>
            </p:extLst>
          </p:nvPr>
        </p:nvGraphicFramePr>
        <p:xfrm>
          <a:off x="407288" y="4762500"/>
          <a:ext cx="9286748" cy="23486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59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5153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5153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76771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87121"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3 letters of fewer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4 letters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5 letters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0" i="0" u="none" baseline="0">
                          <a:solidFill>
                            <a:srgbClr val="000000"/>
                          </a:solidFill>
                          <a:latin typeface="+mj-lt"/>
                        </a:rPr>
                        <a:t>6 letters or more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87121"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87248"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7121"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sz="2400" dirty="0">
                        <a:latin typeface="+mj-lt"/>
                      </a:endParaRP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337040" cy="587487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d) Answer the questions:</a:t>
            </a:r>
          </a:p>
          <a:p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• How many names have 3 letters or fewer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800" dirty="0">
              <a:solidFill>
                <a:srgbClr val="000000"/>
              </a:solidFill>
              <a:latin typeface="Arial"/>
            </a:endParaRPr>
          </a:p>
          <a:p>
            <a:r>
              <a:rPr lang="en-CA" sz="2800" dirty="0">
                <a:solidFill>
                  <a:srgbClr val="000000"/>
                </a:solidFill>
                <a:latin typeface="Arial"/>
              </a:rPr>
              <a:t>•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names have 4 letters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Arial"/>
              </a:rPr>
              <a:t>•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Do you have more friends with names that ​have 4 letters or more friends with names that have 5 letters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How many more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800" dirty="0">
              <a:solidFill>
                <a:srgbClr val="000000"/>
              </a:solidFill>
              <a:latin typeface="Arial"/>
            </a:endParaRPr>
          </a:p>
          <a:p>
            <a:r>
              <a:rPr lang="en-CA" sz="2800" dirty="0">
                <a:solidFill>
                  <a:srgbClr val="000000"/>
                </a:solidFill>
                <a:latin typeface="Arial"/>
              </a:rPr>
              <a:t>•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letters are in the longest name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  <a:p>
            <a:endParaRPr lang="en-CA" sz="2800" dirty="0">
              <a:solidFill>
                <a:srgbClr val="000000"/>
              </a:solidFill>
              <a:latin typeface="Arial"/>
            </a:endParaRPr>
          </a:p>
          <a:p>
            <a:r>
              <a:rPr lang="en-CA" sz="2800" dirty="0">
                <a:solidFill>
                  <a:srgbClr val="000000"/>
                </a:solidFill>
                <a:latin typeface="Arial"/>
              </a:rPr>
              <a:t>•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letters are in the shortest name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308846" cy="655467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Organize your coins into a concrete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Then answer these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questions:</a:t>
            </a: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) Which coins do you have the most of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500" dirty="0" smtClean="0">
              <a:solidFill>
                <a:srgbClr val="000000"/>
              </a:solidFill>
              <a:latin typeface="Arial"/>
            </a:endParaRPr>
          </a:p>
          <a:p>
            <a:r>
              <a:rPr lang="en-CA" sz="2800" dirty="0" smtClean="0">
                <a:solidFill>
                  <a:srgbClr val="000000"/>
                </a:solidFill>
              </a:rPr>
              <a:t>b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)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Which coins do you have the least of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500" dirty="0" smtClean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</a:pPr>
            <a:r>
              <a:rPr lang="en-CA" sz="2800" dirty="0" smtClean="0">
                <a:solidFill>
                  <a:srgbClr val="000000"/>
                </a:solidFill>
              </a:rPr>
              <a:t>c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)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 you have more dimes or more nickels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Arial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How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many more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500" dirty="0" smtClean="0">
              <a:solidFill>
                <a:srgbClr val="000000"/>
              </a:solidFill>
              <a:latin typeface="Arial"/>
            </a:endParaRPr>
          </a:p>
          <a:p>
            <a:r>
              <a:rPr lang="en-CA" sz="2800" dirty="0" smtClean="0">
                <a:solidFill>
                  <a:srgbClr val="000000"/>
                </a:solidFill>
              </a:rPr>
              <a:t>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)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Do you have fewer </a:t>
            </a:r>
            <a:r>
              <a:rPr lang="en-CA" sz="2800" dirty="0">
                <a:solidFill>
                  <a:srgbClr val="000000"/>
                </a:solidFill>
              </a:rPr>
              <a:t>dollar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coins or quarters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How many fewer</a:t>
            </a:r>
            <a:r>
              <a:rPr lang="en-CA" sz="2800" dirty="0" smtClean="0">
                <a:solidFill>
                  <a:srgbClr val="000000"/>
                </a:solidFill>
                <a:latin typeface="Arial"/>
              </a:rPr>
              <a:t>?</a:t>
            </a:r>
          </a:p>
          <a:p>
            <a:endParaRPr lang="en-CA" sz="2500" dirty="0" smtClean="0">
              <a:solidFill>
                <a:srgbClr val="000000"/>
              </a:solidFill>
              <a:latin typeface="Arial"/>
            </a:endParaRPr>
          </a:p>
          <a:p>
            <a:r>
              <a:rPr lang="en-CA" sz="2800" dirty="0" smtClean="0">
                <a:solidFill>
                  <a:srgbClr val="000000"/>
                </a:solidFill>
              </a:rPr>
              <a:t>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)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How many coins do you have in total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Write an addition sentence using your concrete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7009530"/>
            <a:ext cx="756513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Each student will need a handful of play coins.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489440" cy="329615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3. List the names of the months. Sort them by the number of days in the month or by the number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of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letters in the name of the month.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Make a concrete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using the names of the months.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Ask and answer three questions about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904633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use a calendar of their choice (regular, traditional or family culture).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2.1 p. 96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</a:rPr>
              <a:t>New </a:t>
            </a:r>
            <a:r>
              <a:rPr lang="en-CA" sz="2800" dirty="0">
                <a:solidFill>
                  <a:srgbClr val="808080"/>
                </a:solidFill>
                <a:latin typeface="Century Gothic"/>
              </a:rPr>
              <a:t>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83960" y="228600"/>
            <a:ext cx="369773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Give students 20 cubes in 3 colours.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838200"/>
            <a:ext cx="9438640" cy="25974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Sort your cubes by colour.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want to see which colour you have the most of.</a:t>
            </a:r>
          </a:p>
          <a:p>
            <a:pPr>
              <a:lnSpc>
                <a:spcPct val="150000"/>
              </a:lnSpc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can you show me quickly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6946900"/>
            <a:ext cx="941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Concrete graphs are made with real objects. See p. G-21 for details.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83100" y="5168900"/>
            <a:ext cx="126700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496388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064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Can you compare these colours easily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2411285" y="1779840"/>
            <a:ext cx="4000435" cy="1334376"/>
            <a:chOff x="2411285" y="1779840"/>
            <a:chExt cx="4000435" cy="1334376"/>
          </a:xfrm>
        </p:grpSpPr>
        <p:grpSp>
          <p:nvGrpSpPr>
            <p:cNvPr id="20" name="Group 19"/>
            <p:cNvGrpSpPr/>
            <p:nvPr/>
          </p:nvGrpSpPr>
          <p:grpSpPr>
            <a:xfrm>
              <a:off x="2411285" y="2448383"/>
              <a:ext cx="4000435" cy="665833"/>
              <a:chOff x="2411285" y="2448383"/>
              <a:chExt cx="4000435" cy="66583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411285" y="2448383"/>
                <a:ext cx="665832" cy="665833"/>
                <a:chOff x="2411285" y="2448383"/>
                <a:chExt cx="665832" cy="665833"/>
              </a:xfrm>
            </p:grpSpPr>
            <p:sp>
              <p:nvSpPr>
                <p:cNvPr id="3" name="Freeform 2"/>
                <p:cNvSpPr/>
                <p:nvPr/>
              </p:nvSpPr>
              <p:spPr>
                <a:xfrm>
                  <a:off x="2411285" y="2448383"/>
                  <a:ext cx="665832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2" h="665833">
                      <a:moveTo>
                        <a:pt x="0" y="0"/>
                      </a:moveTo>
                      <a:lnTo>
                        <a:pt x="665831" y="0"/>
                      </a:lnTo>
                      <a:lnTo>
                        <a:pt x="665831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4" name="Oval 3"/>
                <p:cNvSpPr/>
                <p:nvPr/>
              </p:nvSpPr>
              <p:spPr>
                <a:xfrm>
                  <a:off x="2637409" y="2674620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3077116" y="2448383"/>
                <a:ext cx="665831" cy="665833"/>
                <a:chOff x="3077116" y="2448383"/>
                <a:chExt cx="665831" cy="665833"/>
              </a:xfrm>
            </p:grpSpPr>
            <p:sp>
              <p:nvSpPr>
                <p:cNvPr id="6" name="Freeform 5"/>
                <p:cNvSpPr/>
                <p:nvPr/>
              </p:nvSpPr>
              <p:spPr>
                <a:xfrm>
                  <a:off x="3077116" y="2448383"/>
                  <a:ext cx="665831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1" h="665833">
                      <a:moveTo>
                        <a:pt x="0" y="0"/>
                      </a:moveTo>
                      <a:lnTo>
                        <a:pt x="665830" y="0"/>
                      </a:lnTo>
                      <a:lnTo>
                        <a:pt x="665830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3303270" y="2674620"/>
                  <a:ext cx="213359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3742946" y="2448383"/>
                <a:ext cx="665832" cy="665833"/>
                <a:chOff x="3742946" y="2448383"/>
                <a:chExt cx="665832" cy="665833"/>
              </a:xfrm>
            </p:grpSpPr>
            <p:sp>
              <p:nvSpPr>
                <p:cNvPr id="9" name="Freeform 8"/>
                <p:cNvSpPr/>
                <p:nvPr/>
              </p:nvSpPr>
              <p:spPr>
                <a:xfrm>
                  <a:off x="3742946" y="2448383"/>
                  <a:ext cx="665832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2" h="665833">
                      <a:moveTo>
                        <a:pt x="0" y="0"/>
                      </a:moveTo>
                      <a:lnTo>
                        <a:pt x="665831" y="0"/>
                      </a:lnTo>
                      <a:lnTo>
                        <a:pt x="665831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0" name="Oval 9"/>
                <p:cNvSpPr/>
                <p:nvPr/>
              </p:nvSpPr>
              <p:spPr>
                <a:xfrm>
                  <a:off x="3969130" y="2674620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4414229" y="2448383"/>
                <a:ext cx="665830" cy="665833"/>
                <a:chOff x="4414229" y="2448383"/>
                <a:chExt cx="665830" cy="665833"/>
              </a:xfrm>
            </p:grpSpPr>
            <p:sp>
              <p:nvSpPr>
                <p:cNvPr id="12" name="Freeform 11"/>
                <p:cNvSpPr/>
                <p:nvPr/>
              </p:nvSpPr>
              <p:spPr>
                <a:xfrm>
                  <a:off x="4414229" y="2448383"/>
                  <a:ext cx="665830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0" h="665833">
                      <a:moveTo>
                        <a:pt x="0" y="0"/>
                      </a:moveTo>
                      <a:lnTo>
                        <a:pt x="665829" y="0"/>
                      </a:lnTo>
                      <a:lnTo>
                        <a:pt x="665829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3" name="Oval 12"/>
                <p:cNvSpPr/>
                <p:nvPr/>
              </p:nvSpPr>
              <p:spPr>
                <a:xfrm>
                  <a:off x="4640453" y="2674620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15" name="Freeform 14"/>
              <p:cNvSpPr/>
              <p:nvPr/>
            </p:nvSpPr>
            <p:spPr>
              <a:xfrm>
                <a:off x="5084154" y="2448383"/>
                <a:ext cx="665832" cy="665833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33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32"/>
                    </a:lnTo>
                    <a:lnTo>
                      <a:pt x="0" y="665832"/>
                    </a:lnTo>
                    <a:close/>
                  </a:path>
                </a:pathLst>
              </a:custGeom>
              <a:solidFill>
                <a:srgbClr val="3CB371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310378" y="2674620"/>
                <a:ext cx="213360" cy="213359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5745891" y="2448383"/>
                <a:ext cx="665829" cy="665833"/>
                <a:chOff x="5745891" y="2448383"/>
                <a:chExt cx="665829" cy="665833"/>
              </a:xfrm>
            </p:grpSpPr>
            <p:sp>
              <p:nvSpPr>
                <p:cNvPr id="17" name="Freeform 16"/>
                <p:cNvSpPr/>
                <p:nvPr/>
              </p:nvSpPr>
              <p:spPr>
                <a:xfrm>
                  <a:off x="5745891" y="2448383"/>
                  <a:ext cx="665829" cy="66583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29" h="665833">
                      <a:moveTo>
                        <a:pt x="0" y="0"/>
                      </a:moveTo>
                      <a:lnTo>
                        <a:pt x="665828" y="0"/>
                      </a:lnTo>
                      <a:lnTo>
                        <a:pt x="665828" y="665832"/>
                      </a:lnTo>
                      <a:lnTo>
                        <a:pt x="0" y="665832"/>
                      </a:lnTo>
                      <a:close/>
                    </a:path>
                  </a:pathLst>
                </a:custGeom>
                <a:solidFill>
                  <a:srgbClr val="3CB371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5972048" y="2674620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36" name="Group 35"/>
            <p:cNvGrpSpPr/>
            <p:nvPr/>
          </p:nvGrpSpPr>
          <p:grpSpPr>
            <a:xfrm>
              <a:off x="2411285" y="1779840"/>
              <a:ext cx="3338700" cy="665830"/>
              <a:chOff x="2411285" y="1779840"/>
              <a:chExt cx="3338700" cy="66583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2411285" y="1779840"/>
                <a:ext cx="665832" cy="665830"/>
                <a:chOff x="2411285" y="1779840"/>
                <a:chExt cx="665832" cy="665830"/>
              </a:xfrm>
            </p:grpSpPr>
            <p:sp>
              <p:nvSpPr>
                <p:cNvPr id="21" name="Freeform 20"/>
                <p:cNvSpPr/>
                <p:nvPr/>
              </p:nvSpPr>
              <p:spPr>
                <a:xfrm>
                  <a:off x="2411285" y="1779840"/>
                  <a:ext cx="665832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2" h="665830">
                      <a:moveTo>
                        <a:pt x="0" y="0"/>
                      </a:moveTo>
                      <a:lnTo>
                        <a:pt x="665831" y="0"/>
                      </a:lnTo>
                      <a:lnTo>
                        <a:pt x="665831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2637409" y="2006092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3077117" y="1779840"/>
                <a:ext cx="665831" cy="665830"/>
                <a:chOff x="3077117" y="1779840"/>
                <a:chExt cx="665831" cy="665830"/>
              </a:xfrm>
            </p:grpSpPr>
            <p:sp>
              <p:nvSpPr>
                <p:cNvPr id="24" name="Freeform 23"/>
                <p:cNvSpPr/>
                <p:nvPr/>
              </p:nvSpPr>
              <p:spPr>
                <a:xfrm>
                  <a:off x="3077117" y="1779840"/>
                  <a:ext cx="665831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1" h="665830">
                      <a:moveTo>
                        <a:pt x="0" y="0"/>
                      </a:moveTo>
                      <a:lnTo>
                        <a:pt x="665830" y="0"/>
                      </a:lnTo>
                      <a:lnTo>
                        <a:pt x="665830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303270" y="2006092"/>
                  <a:ext cx="213359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29" name="Group 28"/>
              <p:cNvGrpSpPr/>
              <p:nvPr/>
            </p:nvGrpSpPr>
            <p:grpSpPr>
              <a:xfrm>
                <a:off x="3742947" y="1779840"/>
                <a:ext cx="665833" cy="665830"/>
                <a:chOff x="3742947" y="1779840"/>
                <a:chExt cx="665833" cy="665830"/>
              </a:xfrm>
            </p:grpSpPr>
            <p:sp>
              <p:nvSpPr>
                <p:cNvPr id="27" name="Freeform 26"/>
                <p:cNvSpPr/>
                <p:nvPr/>
              </p:nvSpPr>
              <p:spPr>
                <a:xfrm>
                  <a:off x="3742947" y="1779840"/>
                  <a:ext cx="665833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3" h="665830">
                      <a:moveTo>
                        <a:pt x="0" y="0"/>
                      </a:moveTo>
                      <a:lnTo>
                        <a:pt x="665832" y="0"/>
                      </a:lnTo>
                      <a:lnTo>
                        <a:pt x="665832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3969130" y="2006092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4414229" y="1779840"/>
                <a:ext cx="665831" cy="665830"/>
                <a:chOff x="4414229" y="1779840"/>
                <a:chExt cx="665831" cy="665830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4414229" y="1779840"/>
                  <a:ext cx="665831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1" h="665830">
                      <a:moveTo>
                        <a:pt x="0" y="0"/>
                      </a:moveTo>
                      <a:lnTo>
                        <a:pt x="665830" y="0"/>
                      </a:lnTo>
                      <a:lnTo>
                        <a:pt x="665830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4640453" y="2006092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084155" y="1779840"/>
                <a:ext cx="665830" cy="665830"/>
                <a:chOff x="5084155" y="1779840"/>
                <a:chExt cx="665830" cy="665830"/>
              </a:xfrm>
            </p:grpSpPr>
            <p:sp>
              <p:nvSpPr>
                <p:cNvPr id="33" name="Freeform 32"/>
                <p:cNvSpPr/>
                <p:nvPr/>
              </p:nvSpPr>
              <p:spPr>
                <a:xfrm>
                  <a:off x="5084155" y="1779840"/>
                  <a:ext cx="665830" cy="66583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665830" h="665830">
                      <a:moveTo>
                        <a:pt x="0" y="0"/>
                      </a:moveTo>
                      <a:lnTo>
                        <a:pt x="665829" y="0"/>
                      </a:lnTo>
                      <a:lnTo>
                        <a:pt x="665829" y="665829"/>
                      </a:lnTo>
                      <a:lnTo>
                        <a:pt x="0" y="665829"/>
                      </a:lnTo>
                      <a:close/>
                    </a:path>
                  </a:pathLst>
                </a:custGeom>
                <a:solidFill>
                  <a:srgbClr val="FFD700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5310378" y="2006092"/>
                  <a:ext cx="213360" cy="213359"/>
                </a:xfrm>
                <a:prstGeom prst="ellipse">
                  <a:avLst/>
                </a:prstGeom>
                <a:solidFill>
                  <a:srgbClr val="FFFFFF"/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  <p:grpSp>
        <p:nvGrpSpPr>
          <p:cNvPr id="50" name="Group 49"/>
          <p:cNvGrpSpPr/>
          <p:nvPr/>
        </p:nvGrpSpPr>
        <p:grpSpPr>
          <a:xfrm>
            <a:off x="3742946" y="3114215"/>
            <a:ext cx="2668774" cy="665835"/>
            <a:chOff x="3742946" y="3114215"/>
            <a:chExt cx="2668774" cy="665835"/>
          </a:xfrm>
        </p:grpSpPr>
        <p:grpSp>
          <p:nvGrpSpPr>
            <p:cNvPr id="40" name="Group 39"/>
            <p:cNvGrpSpPr/>
            <p:nvPr/>
          </p:nvGrpSpPr>
          <p:grpSpPr>
            <a:xfrm>
              <a:off x="3742946" y="3114219"/>
              <a:ext cx="665833" cy="665831"/>
              <a:chOff x="3742946" y="3114219"/>
              <a:chExt cx="665833" cy="665831"/>
            </a:xfrm>
          </p:grpSpPr>
          <p:sp>
            <p:nvSpPr>
              <p:cNvPr id="38" name="Freeform 37"/>
              <p:cNvSpPr/>
              <p:nvPr/>
            </p:nvSpPr>
            <p:spPr>
              <a:xfrm>
                <a:off x="3742946" y="3114219"/>
                <a:ext cx="665833" cy="665831"/>
              </a:xfrm>
              <a:custGeom>
                <a:avLst/>
                <a:gdLst/>
                <a:ahLst/>
                <a:cxnLst/>
                <a:rect l="0" t="0" r="0" b="0"/>
                <a:pathLst>
                  <a:path w="665833" h="665831">
                    <a:moveTo>
                      <a:pt x="0" y="0"/>
                    </a:moveTo>
                    <a:lnTo>
                      <a:pt x="665832" y="0"/>
                    </a:lnTo>
                    <a:lnTo>
                      <a:pt x="665832" y="665830"/>
                    </a:lnTo>
                    <a:lnTo>
                      <a:pt x="0" y="665830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3969130" y="3340354"/>
                <a:ext cx="213360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745890" y="3114215"/>
              <a:ext cx="665830" cy="665831"/>
              <a:chOff x="5745890" y="3114215"/>
              <a:chExt cx="665830" cy="665831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5745890" y="3114215"/>
                <a:ext cx="665830" cy="665831"/>
              </a:xfrm>
              <a:custGeom>
                <a:avLst/>
                <a:gdLst/>
                <a:ahLst/>
                <a:cxnLst/>
                <a:rect l="0" t="0" r="0" b="0"/>
                <a:pathLst>
                  <a:path w="665830" h="665831">
                    <a:moveTo>
                      <a:pt x="0" y="0"/>
                    </a:moveTo>
                    <a:lnTo>
                      <a:pt x="665829" y="0"/>
                    </a:lnTo>
                    <a:lnTo>
                      <a:pt x="665829" y="665830"/>
                    </a:lnTo>
                    <a:lnTo>
                      <a:pt x="0" y="665830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971921" y="3340354"/>
                <a:ext cx="213359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4414227" y="3114219"/>
              <a:ext cx="665832" cy="665829"/>
              <a:chOff x="4414227" y="3114219"/>
              <a:chExt cx="665832" cy="665829"/>
            </a:xfrm>
          </p:grpSpPr>
          <p:sp>
            <p:nvSpPr>
              <p:cNvPr id="44" name="Freeform 43"/>
              <p:cNvSpPr/>
              <p:nvPr/>
            </p:nvSpPr>
            <p:spPr>
              <a:xfrm>
                <a:off x="4414227" y="3114219"/>
                <a:ext cx="665832" cy="665829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29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28"/>
                    </a:lnTo>
                    <a:lnTo>
                      <a:pt x="0" y="665828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4640453" y="3340354"/>
                <a:ext cx="213360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5084152" y="3114215"/>
              <a:ext cx="665832" cy="665833"/>
              <a:chOff x="5084152" y="3114215"/>
              <a:chExt cx="665832" cy="665833"/>
            </a:xfrm>
          </p:grpSpPr>
          <p:sp>
            <p:nvSpPr>
              <p:cNvPr id="47" name="Freeform 46"/>
              <p:cNvSpPr/>
              <p:nvPr/>
            </p:nvSpPr>
            <p:spPr>
              <a:xfrm>
                <a:off x="5084152" y="3114215"/>
                <a:ext cx="665832" cy="665833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33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32"/>
                    </a:lnTo>
                    <a:lnTo>
                      <a:pt x="0" y="665832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310251" y="3340354"/>
                <a:ext cx="213359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457200" y="6184900"/>
            <a:ext cx="96926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Now you can "read"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57200" y="5219700"/>
            <a:ext cx="319430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What's a better arrangement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0" y="5677319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28600"/>
            <a:ext cx="857224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replace some large connecting cubes with small connecting cubes.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838200"/>
            <a:ext cx="7620584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Sort your cubes by size.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Make two new chains and compare them.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2743200"/>
            <a:ext cx="9751186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think I have more large cubes than small cubes,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since that chain is longer.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0700" y="6007100"/>
            <a:ext cx="204487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Am I right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739615" y="4358815"/>
            <a:ext cx="2668774" cy="665835"/>
            <a:chOff x="3739615" y="4358815"/>
            <a:chExt cx="2668774" cy="665835"/>
          </a:xfrm>
        </p:grpSpPr>
        <p:grpSp>
          <p:nvGrpSpPr>
            <p:cNvPr id="8" name="Group 7"/>
            <p:cNvGrpSpPr/>
            <p:nvPr/>
          </p:nvGrpSpPr>
          <p:grpSpPr>
            <a:xfrm>
              <a:off x="3739615" y="4358819"/>
              <a:ext cx="665832" cy="665831"/>
              <a:chOff x="3739615" y="4358819"/>
              <a:chExt cx="665832" cy="665831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3739615" y="4358819"/>
                <a:ext cx="665832" cy="665831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31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30"/>
                    </a:lnTo>
                    <a:lnTo>
                      <a:pt x="0" y="665830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965829" y="4584954"/>
                <a:ext cx="213360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742559" y="4358815"/>
              <a:ext cx="665830" cy="665831"/>
              <a:chOff x="5742559" y="4358815"/>
              <a:chExt cx="665830" cy="665831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5742559" y="4358815"/>
                <a:ext cx="665830" cy="665831"/>
              </a:xfrm>
              <a:custGeom>
                <a:avLst/>
                <a:gdLst/>
                <a:ahLst/>
                <a:cxnLst/>
                <a:rect l="0" t="0" r="0" b="0"/>
                <a:pathLst>
                  <a:path w="665830" h="665831">
                    <a:moveTo>
                      <a:pt x="0" y="0"/>
                    </a:moveTo>
                    <a:lnTo>
                      <a:pt x="665829" y="0"/>
                    </a:lnTo>
                    <a:lnTo>
                      <a:pt x="665829" y="665830"/>
                    </a:lnTo>
                    <a:lnTo>
                      <a:pt x="0" y="665830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968619" y="4584954"/>
                <a:ext cx="213359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4410896" y="4358819"/>
              <a:ext cx="665832" cy="665829"/>
              <a:chOff x="4410896" y="4358819"/>
              <a:chExt cx="665832" cy="665829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4410896" y="4358819"/>
                <a:ext cx="665832" cy="665829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29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28"/>
                    </a:lnTo>
                    <a:lnTo>
                      <a:pt x="0" y="665828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637151" y="4584954"/>
                <a:ext cx="213359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5080821" y="4358815"/>
              <a:ext cx="665832" cy="665833"/>
              <a:chOff x="5080821" y="4358815"/>
              <a:chExt cx="665832" cy="665833"/>
            </a:xfrm>
          </p:grpSpPr>
          <p:sp>
            <p:nvSpPr>
              <p:cNvPr id="15" name="Freeform 14"/>
              <p:cNvSpPr/>
              <p:nvPr/>
            </p:nvSpPr>
            <p:spPr>
              <a:xfrm>
                <a:off x="5080821" y="4358815"/>
                <a:ext cx="665832" cy="665833"/>
              </a:xfrm>
              <a:custGeom>
                <a:avLst/>
                <a:gdLst/>
                <a:ahLst/>
                <a:cxnLst/>
                <a:rect l="0" t="0" r="0" b="0"/>
                <a:pathLst>
                  <a:path w="665832" h="665833">
                    <a:moveTo>
                      <a:pt x="0" y="0"/>
                    </a:moveTo>
                    <a:lnTo>
                      <a:pt x="665831" y="0"/>
                    </a:lnTo>
                    <a:lnTo>
                      <a:pt x="665831" y="665832"/>
                    </a:lnTo>
                    <a:lnTo>
                      <a:pt x="0" y="665832"/>
                    </a:lnTo>
                    <a:close/>
                  </a:path>
                </a:pathLst>
              </a:custGeom>
              <a:solidFill>
                <a:srgbClr val="0080C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306948" y="4584954"/>
                <a:ext cx="213360" cy="213360"/>
              </a:xfrm>
              <a:prstGeom prst="ellipse">
                <a:avLst/>
              </a:prstGeom>
              <a:solidFill>
                <a:srgbClr val="FFFFFF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739615" y="5031915"/>
            <a:ext cx="2014717" cy="334720"/>
            <a:chOff x="3739615" y="5031915"/>
            <a:chExt cx="2014717" cy="334720"/>
          </a:xfrm>
        </p:grpSpPr>
        <p:sp>
          <p:nvSpPr>
            <p:cNvPr id="22" name="Freeform 21"/>
            <p:cNvSpPr/>
            <p:nvPr/>
          </p:nvSpPr>
          <p:spPr>
            <a:xfrm>
              <a:off x="3739615" y="5031919"/>
              <a:ext cx="334715" cy="334716"/>
            </a:xfrm>
            <a:custGeom>
              <a:avLst/>
              <a:gdLst/>
              <a:ahLst/>
              <a:cxnLst/>
              <a:rect l="0" t="0" r="0" b="0"/>
              <a:pathLst>
                <a:path w="334715" h="334716">
                  <a:moveTo>
                    <a:pt x="0" y="0"/>
                  </a:moveTo>
                  <a:lnTo>
                    <a:pt x="334714" y="0"/>
                  </a:lnTo>
                  <a:lnTo>
                    <a:pt x="334714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Oval 22"/>
            <p:cNvSpPr/>
            <p:nvPr/>
          </p:nvSpPr>
          <p:spPr>
            <a:xfrm>
              <a:off x="3853307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4746516" y="5031915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Oval 24"/>
            <p:cNvSpPr/>
            <p:nvPr/>
          </p:nvSpPr>
          <p:spPr>
            <a:xfrm>
              <a:off x="4860163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4077077" y="5031919"/>
              <a:ext cx="334715" cy="334714"/>
            </a:xfrm>
            <a:custGeom>
              <a:avLst/>
              <a:gdLst/>
              <a:ahLst/>
              <a:cxnLst/>
              <a:rect l="0" t="0" r="0" b="0"/>
              <a:pathLst>
                <a:path w="334715" h="334714">
                  <a:moveTo>
                    <a:pt x="0" y="0"/>
                  </a:moveTo>
                  <a:lnTo>
                    <a:pt x="334714" y="0"/>
                  </a:lnTo>
                  <a:lnTo>
                    <a:pt x="334714" y="334713"/>
                  </a:lnTo>
                  <a:lnTo>
                    <a:pt x="0" y="334713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Oval 26"/>
            <p:cNvSpPr/>
            <p:nvPr/>
          </p:nvSpPr>
          <p:spPr>
            <a:xfrm>
              <a:off x="4190872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4413850" y="5031915"/>
              <a:ext cx="334716" cy="334718"/>
            </a:xfrm>
            <a:custGeom>
              <a:avLst/>
              <a:gdLst/>
              <a:ahLst/>
              <a:cxnLst/>
              <a:rect l="0" t="0" r="0" b="0"/>
              <a:pathLst>
                <a:path w="334716" h="334718">
                  <a:moveTo>
                    <a:pt x="0" y="0"/>
                  </a:moveTo>
                  <a:lnTo>
                    <a:pt x="334715" y="0"/>
                  </a:lnTo>
                  <a:lnTo>
                    <a:pt x="334715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Oval 28"/>
            <p:cNvSpPr/>
            <p:nvPr/>
          </p:nvSpPr>
          <p:spPr>
            <a:xfrm>
              <a:off x="4527550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5419616" y="5031915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Oval 30"/>
            <p:cNvSpPr/>
            <p:nvPr/>
          </p:nvSpPr>
          <p:spPr>
            <a:xfrm>
              <a:off x="5533263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086950" y="5031915"/>
              <a:ext cx="334716" cy="334718"/>
            </a:xfrm>
            <a:custGeom>
              <a:avLst/>
              <a:gdLst/>
              <a:ahLst/>
              <a:cxnLst/>
              <a:rect l="0" t="0" r="0" b="0"/>
              <a:pathLst>
                <a:path w="334716" h="334718">
                  <a:moveTo>
                    <a:pt x="0" y="0"/>
                  </a:moveTo>
                  <a:lnTo>
                    <a:pt x="334715" y="0"/>
                  </a:lnTo>
                  <a:lnTo>
                    <a:pt x="334715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Oval 32"/>
            <p:cNvSpPr/>
            <p:nvPr/>
          </p:nvSpPr>
          <p:spPr>
            <a:xfrm>
              <a:off x="5200650" y="5145659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20700" y="6946900"/>
            <a:ext cx="507837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How can grid paper help</a:t>
            </a:r>
            <a:r>
              <a:rPr lang="en-CA" sz="1600" dirty="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 See p. G-22 for details.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0" y="246184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2351718" y="1992105"/>
            <a:ext cx="5456559" cy="1817896"/>
            <a:chOff x="2351718" y="1992105"/>
            <a:chExt cx="5456559" cy="1817896"/>
          </a:xfrm>
        </p:grpSpPr>
        <p:grpSp>
          <p:nvGrpSpPr>
            <p:cNvPr id="10" name="Group 9"/>
            <p:cNvGrpSpPr/>
            <p:nvPr/>
          </p:nvGrpSpPr>
          <p:grpSpPr>
            <a:xfrm>
              <a:off x="2351718" y="1992105"/>
              <a:ext cx="5455601" cy="908950"/>
              <a:chOff x="2351718" y="1992105"/>
              <a:chExt cx="5455601" cy="908950"/>
            </a:xfrm>
          </p:grpSpPr>
          <p:sp>
            <p:nvSpPr>
              <p:cNvPr id="2" name="Freeform 1"/>
              <p:cNvSpPr/>
              <p:nvPr/>
            </p:nvSpPr>
            <p:spPr>
              <a:xfrm>
                <a:off x="2351718" y="1992105"/>
                <a:ext cx="908947" cy="908950"/>
              </a:xfrm>
              <a:custGeom>
                <a:avLst/>
                <a:gdLst/>
                <a:ahLst/>
                <a:cxnLst/>
                <a:rect l="0" t="0" r="0" b="0"/>
                <a:pathLst>
                  <a:path w="908947" h="908950">
                    <a:moveTo>
                      <a:pt x="0" y="0"/>
                    </a:moveTo>
                    <a:lnTo>
                      <a:pt x="908946" y="0"/>
                    </a:lnTo>
                    <a:lnTo>
                      <a:pt x="908946" y="908949"/>
                    </a:lnTo>
                    <a:lnTo>
                      <a:pt x="0" y="9089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" name="Freeform 2"/>
              <p:cNvSpPr/>
              <p:nvPr/>
            </p:nvSpPr>
            <p:spPr>
              <a:xfrm>
                <a:off x="3260664" y="1992105"/>
                <a:ext cx="908948" cy="908950"/>
              </a:xfrm>
              <a:custGeom>
                <a:avLst/>
                <a:gdLst/>
                <a:ahLst/>
                <a:cxnLst/>
                <a:rect l="0" t="0" r="0" b="0"/>
                <a:pathLst>
                  <a:path w="908948" h="908950">
                    <a:moveTo>
                      <a:pt x="0" y="0"/>
                    </a:moveTo>
                    <a:lnTo>
                      <a:pt x="908947" y="0"/>
                    </a:lnTo>
                    <a:lnTo>
                      <a:pt x="908947" y="908949"/>
                    </a:lnTo>
                    <a:lnTo>
                      <a:pt x="0" y="90894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6" name="Group 5"/>
              <p:cNvGrpSpPr/>
              <p:nvPr/>
            </p:nvGrpSpPr>
            <p:grpSpPr>
              <a:xfrm>
                <a:off x="4171532" y="1992105"/>
                <a:ext cx="1817892" cy="908950"/>
                <a:chOff x="4171532" y="1992105"/>
                <a:chExt cx="1817892" cy="908950"/>
              </a:xfrm>
            </p:grpSpPr>
            <p:sp>
              <p:nvSpPr>
                <p:cNvPr id="4" name="Freeform 3"/>
                <p:cNvSpPr/>
                <p:nvPr/>
              </p:nvSpPr>
              <p:spPr>
                <a:xfrm>
                  <a:off x="4171532" y="1992105"/>
                  <a:ext cx="908947" cy="908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7" h="908950">
                      <a:moveTo>
                        <a:pt x="0" y="0"/>
                      </a:moveTo>
                      <a:lnTo>
                        <a:pt x="908946" y="0"/>
                      </a:lnTo>
                      <a:lnTo>
                        <a:pt x="908946" y="908949"/>
                      </a:lnTo>
                      <a:lnTo>
                        <a:pt x="0" y="90894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5" name="Freeform 4"/>
                <p:cNvSpPr/>
                <p:nvPr/>
              </p:nvSpPr>
              <p:spPr>
                <a:xfrm>
                  <a:off x="5080480" y="1992105"/>
                  <a:ext cx="908944" cy="908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4" h="908950">
                      <a:moveTo>
                        <a:pt x="0" y="0"/>
                      </a:moveTo>
                      <a:lnTo>
                        <a:pt x="908943" y="0"/>
                      </a:lnTo>
                      <a:lnTo>
                        <a:pt x="908943" y="908949"/>
                      </a:lnTo>
                      <a:lnTo>
                        <a:pt x="0" y="90894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5989425" y="1992105"/>
                <a:ext cx="1817894" cy="908950"/>
                <a:chOff x="5989425" y="1992105"/>
                <a:chExt cx="1817894" cy="908950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5989425" y="1992105"/>
                  <a:ext cx="908954" cy="908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54" h="908950">
                      <a:moveTo>
                        <a:pt x="0" y="0"/>
                      </a:moveTo>
                      <a:lnTo>
                        <a:pt x="908953" y="0"/>
                      </a:lnTo>
                      <a:lnTo>
                        <a:pt x="908953" y="908949"/>
                      </a:lnTo>
                      <a:lnTo>
                        <a:pt x="0" y="90894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8" name="Freeform 7"/>
                <p:cNvSpPr/>
                <p:nvPr/>
              </p:nvSpPr>
              <p:spPr>
                <a:xfrm>
                  <a:off x="6898377" y="1992105"/>
                  <a:ext cx="908942" cy="908950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2" h="908950">
                      <a:moveTo>
                        <a:pt x="0" y="0"/>
                      </a:moveTo>
                      <a:lnTo>
                        <a:pt x="908941" y="0"/>
                      </a:lnTo>
                      <a:lnTo>
                        <a:pt x="908941" y="908949"/>
                      </a:lnTo>
                      <a:lnTo>
                        <a:pt x="0" y="908949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19" name="Group 18"/>
            <p:cNvGrpSpPr/>
            <p:nvPr/>
          </p:nvGrpSpPr>
          <p:grpSpPr>
            <a:xfrm>
              <a:off x="2352678" y="2901052"/>
              <a:ext cx="5455599" cy="908949"/>
              <a:chOff x="2352678" y="2901052"/>
              <a:chExt cx="5455599" cy="908949"/>
            </a:xfrm>
          </p:grpSpPr>
          <p:sp>
            <p:nvSpPr>
              <p:cNvPr id="11" name="Freeform 10"/>
              <p:cNvSpPr/>
              <p:nvPr/>
            </p:nvSpPr>
            <p:spPr>
              <a:xfrm>
                <a:off x="2352678" y="2901052"/>
                <a:ext cx="908947" cy="908949"/>
              </a:xfrm>
              <a:custGeom>
                <a:avLst/>
                <a:gdLst/>
                <a:ahLst/>
                <a:cxnLst/>
                <a:rect l="0" t="0" r="0" b="0"/>
                <a:pathLst>
                  <a:path w="908947" h="908949">
                    <a:moveTo>
                      <a:pt x="0" y="0"/>
                    </a:moveTo>
                    <a:lnTo>
                      <a:pt x="908946" y="0"/>
                    </a:lnTo>
                    <a:lnTo>
                      <a:pt x="908946" y="908948"/>
                    </a:lnTo>
                    <a:lnTo>
                      <a:pt x="0" y="9089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3261626" y="2901052"/>
                <a:ext cx="908945" cy="908949"/>
              </a:xfrm>
              <a:custGeom>
                <a:avLst/>
                <a:gdLst/>
                <a:ahLst/>
                <a:cxnLst/>
                <a:rect l="0" t="0" r="0" b="0"/>
                <a:pathLst>
                  <a:path w="908945" h="908949">
                    <a:moveTo>
                      <a:pt x="0" y="0"/>
                    </a:moveTo>
                    <a:lnTo>
                      <a:pt x="908944" y="0"/>
                    </a:lnTo>
                    <a:lnTo>
                      <a:pt x="908944" y="908948"/>
                    </a:lnTo>
                    <a:lnTo>
                      <a:pt x="0" y="90894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4172497" y="2901052"/>
                <a:ext cx="1817893" cy="908949"/>
                <a:chOff x="4172497" y="2901052"/>
                <a:chExt cx="1817893" cy="908949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4172497" y="2901052"/>
                  <a:ext cx="908949" cy="9089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9" h="908949">
                      <a:moveTo>
                        <a:pt x="0" y="0"/>
                      </a:moveTo>
                      <a:lnTo>
                        <a:pt x="908948" y="0"/>
                      </a:lnTo>
                      <a:lnTo>
                        <a:pt x="908948" y="908948"/>
                      </a:lnTo>
                      <a:lnTo>
                        <a:pt x="0" y="9089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4" name="Freeform 13"/>
                <p:cNvSpPr/>
                <p:nvPr/>
              </p:nvSpPr>
              <p:spPr>
                <a:xfrm>
                  <a:off x="5081442" y="2901052"/>
                  <a:ext cx="908948" cy="9089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8" h="908949">
                      <a:moveTo>
                        <a:pt x="0" y="0"/>
                      </a:moveTo>
                      <a:lnTo>
                        <a:pt x="908947" y="0"/>
                      </a:lnTo>
                      <a:lnTo>
                        <a:pt x="908947" y="908948"/>
                      </a:lnTo>
                      <a:lnTo>
                        <a:pt x="0" y="9089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5990384" y="2901052"/>
                <a:ext cx="1817893" cy="908949"/>
                <a:chOff x="5990384" y="2901052"/>
                <a:chExt cx="1817893" cy="908949"/>
              </a:xfrm>
            </p:grpSpPr>
            <p:sp>
              <p:nvSpPr>
                <p:cNvPr id="16" name="Freeform 15"/>
                <p:cNvSpPr/>
                <p:nvPr/>
              </p:nvSpPr>
              <p:spPr>
                <a:xfrm>
                  <a:off x="5990384" y="2901052"/>
                  <a:ext cx="908957" cy="9089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57" h="908949">
                      <a:moveTo>
                        <a:pt x="0" y="0"/>
                      </a:moveTo>
                      <a:lnTo>
                        <a:pt x="908956" y="0"/>
                      </a:lnTo>
                      <a:lnTo>
                        <a:pt x="908956" y="908948"/>
                      </a:lnTo>
                      <a:lnTo>
                        <a:pt x="0" y="9089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6899332" y="2901052"/>
                  <a:ext cx="908945" cy="90894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908945" h="908949">
                      <a:moveTo>
                        <a:pt x="0" y="0"/>
                      </a:moveTo>
                      <a:lnTo>
                        <a:pt x="908944" y="0"/>
                      </a:lnTo>
                      <a:lnTo>
                        <a:pt x="908944" y="908948"/>
                      </a:lnTo>
                      <a:lnTo>
                        <a:pt x="0" y="908948"/>
                      </a:lnTo>
                      <a:close/>
                    </a:path>
                  </a:pathLst>
                </a:custGeom>
                <a:solidFill>
                  <a:schemeClr val="accent1">
                    <a:alpha val="1000"/>
                  </a:schemeClr>
                </a:solidFill>
                <a:ln w="38100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  <p:sp>
        <p:nvSpPr>
          <p:cNvPr id="21" name="TextBox 20"/>
          <p:cNvSpPr txBox="1"/>
          <p:nvPr/>
        </p:nvSpPr>
        <p:spPr>
          <a:xfrm>
            <a:off x="6347460" y="215900"/>
            <a:ext cx="3634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Distribute 2 cm grid paper.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8000" y="6045200"/>
            <a:ext cx="95783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Is it easy to compare the cubes now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669660" y="4575176"/>
            <a:ext cx="665832" cy="665831"/>
            <a:chOff x="1669660" y="4575176"/>
            <a:chExt cx="665832" cy="665831"/>
          </a:xfrm>
        </p:grpSpPr>
        <p:sp>
          <p:nvSpPr>
            <p:cNvPr id="23" name="Freeform 22"/>
            <p:cNvSpPr/>
            <p:nvPr/>
          </p:nvSpPr>
          <p:spPr>
            <a:xfrm>
              <a:off x="1669660" y="4575176"/>
              <a:ext cx="665832" cy="665831"/>
            </a:xfrm>
            <a:custGeom>
              <a:avLst/>
              <a:gdLst/>
              <a:ahLst/>
              <a:cxnLst/>
              <a:rect l="0" t="0" r="0" b="0"/>
              <a:pathLst>
                <a:path w="665832" h="665831">
                  <a:moveTo>
                    <a:pt x="0" y="0"/>
                  </a:moveTo>
                  <a:lnTo>
                    <a:pt x="665831" y="0"/>
                  </a:lnTo>
                  <a:lnTo>
                    <a:pt x="665831" y="665830"/>
                  </a:lnTo>
                  <a:lnTo>
                    <a:pt x="0" y="665830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Oval 23"/>
            <p:cNvSpPr/>
            <p:nvPr/>
          </p:nvSpPr>
          <p:spPr>
            <a:xfrm>
              <a:off x="1895855" y="4801361"/>
              <a:ext cx="213360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672603" y="4575172"/>
            <a:ext cx="665830" cy="665831"/>
            <a:chOff x="3672603" y="4575172"/>
            <a:chExt cx="665830" cy="665831"/>
          </a:xfrm>
        </p:grpSpPr>
        <p:sp>
          <p:nvSpPr>
            <p:cNvPr id="26" name="Freeform 25"/>
            <p:cNvSpPr/>
            <p:nvPr/>
          </p:nvSpPr>
          <p:spPr>
            <a:xfrm>
              <a:off x="3672603" y="4575172"/>
              <a:ext cx="665830" cy="665831"/>
            </a:xfrm>
            <a:custGeom>
              <a:avLst/>
              <a:gdLst/>
              <a:ahLst/>
              <a:cxnLst/>
              <a:rect l="0" t="0" r="0" b="0"/>
              <a:pathLst>
                <a:path w="665830" h="665831">
                  <a:moveTo>
                    <a:pt x="0" y="0"/>
                  </a:moveTo>
                  <a:lnTo>
                    <a:pt x="665829" y="0"/>
                  </a:lnTo>
                  <a:lnTo>
                    <a:pt x="665829" y="665830"/>
                  </a:lnTo>
                  <a:lnTo>
                    <a:pt x="0" y="665830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Oval 26"/>
            <p:cNvSpPr/>
            <p:nvPr/>
          </p:nvSpPr>
          <p:spPr>
            <a:xfrm>
              <a:off x="3898646" y="4801361"/>
              <a:ext cx="213359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340941" y="4575176"/>
            <a:ext cx="665831" cy="665829"/>
            <a:chOff x="2340941" y="4575176"/>
            <a:chExt cx="665831" cy="665829"/>
          </a:xfrm>
        </p:grpSpPr>
        <p:sp>
          <p:nvSpPr>
            <p:cNvPr id="29" name="Freeform 28"/>
            <p:cNvSpPr/>
            <p:nvPr/>
          </p:nvSpPr>
          <p:spPr>
            <a:xfrm>
              <a:off x="2340941" y="4575176"/>
              <a:ext cx="665831" cy="665829"/>
            </a:xfrm>
            <a:custGeom>
              <a:avLst/>
              <a:gdLst/>
              <a:ahLst/>
              <a:cxnLst/>
              <a:rect l="0" t="0" r="0" b="0"/>
              <a:pathLst>
                <a:path w="665831" h="665829">
                  <a:moveTo>
                    <a:pt x="0" y="0"/>
                  </a:moveTo>
                  <a:lnTo>
                    <a:pt x="665830" y="0"/>
                  </a:lnTo>
                  <a:lnTo>
                    <a:pt x="665830" y="665828"/>
                  </a:lnTo>
                  <a:lnTo>
                    <a:pt x="0" y="665828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Oval 29"/>
            <p:cNvSpPr/>
            <p:nvPr/>
          </p:nvSpPr>
          <p:spPr>
            <a:xfrm>
              <a:off x="2567177" y="4801361"/>
              <a:ext cx="213360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010865" y="4575172"/>
            <a:ext cx="665832" cy="665833"/>
            <a:chOff x="3010865" y="4575172"/>
            <a:chExt cx="665832" cy="665833"/>
          </a:xfrm>
        </p:grpSpPr>
        <p:sp>
          <p:nvSpPr>
            <p:cNvPr id="32" name="Freeform 31"/>
            <p:cNvSpPr/>
            <p:nvPr/>
          </p:nvSpPr>
          <p:spPr>
            <a:xfrm>
              <a:off x="3010865" y="4575172"/>
              <a:ext cx="665832" cy="665833"/>
            </a:xfrm>
            <a:custGeom>
              <a:avLst/>
              <a:gdLst/>
              <a:ahLst/>
              <a:cxnLst/>
              <a:rect l="0" t="0" r="0" b="0"/>
              <a:pathLst>
                <a:path w="665832" h="665833">
                  <a:moveTo>
                    <a:pt x="0" y="0"/>
                  </a:moveTo>
                  <a:lnTo>
                    <a:pt x="665831" y="0"/>
                  </a:lnTo>
                  <a:lnTo>
                    <a:pt x="665831" y="665832"/>
                  </a:lnTo>
                  <a:lnTo>
                    <a:pt x="0" y="665832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Oval 32"/>
            <p:cNvSpPr/>
            <p:nvPr/>
          </p:nvSpPr>
          <p:spPr>
            <a:xfrm>
              <a:off x="3236976" y="4801361"/>
              <a:ext cx="213359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456638" y="4575176"/>
            <a:ext cx="334715" cy="334716"/>
            <a:chOff x="6456638" y="4575176"/>
            <a:chExt cx="334715" cy="334716"/>
          </a:xfrm>
        </p:grpSpPr>
        <p:sp>
          <p:nvSpPr>
            <p:cNvPr id="35" name="Freeform 34"/>
            <p:cNvSpPr/>
            <p:nvPr/>
          </p:nvSpPr>
          <p:spPr>
            <a:xfrm>
              <a:off x="6456638" y="4575176"/>
              <a:ext cx="334715" cy="334716"/>
            </a:xfrm>
            <a:custGeom>
              <a:avLst/>
              <a:gdLst/>
              <a:ahLst/>
              <a:cxnLst/>
              <a:rect l="0" t="0" r="0" b="0"/>
              <a:pathLst>
                <a:path w="334715" h="334716">
                  <a:moveTo>
                    <a:pt x="0" y="0"/>
                  </a:moveTo>
                  <a:lnTo>
                    <a:pt x="334714" y="0"/>
                  </a:lnTo>
                  <a:lnTo>
                    <a:pt x="334714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Oval 35"/>
            <p:cNvSpPr/>
            <p:nvPr/>
          </p:nvSpPr>
          <p:spPr>
            <a:xfrm>
              <a:off x="6570345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460792" y="4575172"/>
            <a:ext cx="334716" cy="334716"/>
            <a:chOff x="7460792" y="4575172"/>
            <a:chExt cx="334716" cy="334716"/>
          </a:xfrm>
        </p:grpSpPr>
        <p:sp>
          <p:nvSpPr>
            <p:cNvPr id="38" name="Freeform 37"/>
            <p:cNvSpPr/>
            <p:nvPr/>
          </p:nvSpPr>
          <p:spPr>
            <a:xfrm>
              <a:off x="7460792" y="4575172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Oval 38"/>
            <p:cNvSpPr/>
            <p:nvPr/>
          </p:nvSpPr>
          <p:spPr>
            <a:xfrm>
              <a:off x="7574407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791352" y="4575176"/>
            <a:ext cx="334717" cy="334714"/>
            <a:chOff x="6791352" y="4575176"/>
            <a:chExt cx="334717" cy="334714"/>
          </a:xfrm>
        </p:grpSpPr>
        <p:sp>
          <p:nvSpPr>
            <p:cNvPr id="41" name="Freeform 40"/>
            <p:cNvSpPr/>
            <p:nvPr/>
          </p:nvSpPr>
          <p:spPr>
            <a:xfrm>
              <a:off x="6791352" y="4575176"/>
              <a:ext cx="334717" cy="334714"/>
            </a:xfrm>
            <a:custGeom>
              <a:avLst/>
              <a:gdLst/>
              <a:ahLst/>
              <a:cxnLst/>
              <a:rect l="0" t="0" r="0" b="0"/>
              <a:pathLst>
                <a:path w="334717" h="334714">
                  <a:moveTo>
                    <a:pt x="0" y="0"/>
                  </a:moveTo>
                  <a:lnTo>
                    <a:pt x="334716" y="0"/>
                  </a:lnTo>
                  <a:lnTo>
                    <a:pt x="334716" y="334713"/>
                  </a:lnTo>
                  <a:lnTo>
                    <a:pt x="0" y="334713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Oval 41"/>
            <p:cNvSpPr/>
            <p:nvPr/>
          </p:nvSpPr>
          <p:spPr>
            <a:xfrm>
              <a:off x="6905117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128126" y="4575172"/>
            <a:ext cx="334714" cy="334718"/>
            <a:chOff x="7128126" y="4575172"/>
            <a:chExt cx="334714" cy="334718"/>
          </a:xfrm>
        </p:grpSpPr>
        <p:sp>
          <p:nvSpPr>
            <p:cNvPr id="44" name="Freeform 43"/>
            <p:cNvSpPr/>
            <p:nvPr/>
          </p:nvSpPr>
          <p:spPr>
            <a:xfrm>
              <a:off x="7128126" y="4575172"/>
              <a:ext cx="334714" cy="334718"/>
            </a:xfrm>
            <a:custGeom>
              <a:avLst/>
              <a:gdLst/>
              <a:ahLst/>
              <a:cxnLst/>
              <a:rect l="0" t="0" r="0" b="0"/>
              <a:pathLst>
                <a:path w="334714" h="334718">
                  <a:moveTo>
                    <a:pt x="0" y="0"/>
                  </a:moveTo>
                  <a:lnTo>
                    <a:pt x="334713" y="0"/>
                  </a:lnTo>
                  <a:lnTo>
                    <a:pt x="334713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Oval 44"/>
            <p:cNvSpPr/>
            <p:nvPr/>
          </p:nvSpPr>
          <p:spPr>
            <a:xfrm>
              <a:off x="7241794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133892" y="4575172"/>
            <a:ext cx="334716" cy="334716"/>
            <a:chOff x="8133892" y="4575172"/>
            <a:chExt cx="334716" cy="334716"/>
          </a:xfrm>
        </p:grpSpPr>
        <p:sp>
          <p:nvSpPr>
            <p:cNvPr id="47" name="Freeform 46"/>
            <p:cNvSpPr/>
            <p:nvPr/>
          </p:nvSpPr>
          <p:spPr>
            <a:xfrm>
              <a:off x="8133892" y="4575172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Oval 47"/>
            <p:cNvSpPr/>
            <p:nvPr/>
          </p:nvSpPr>
          <p:spPr>
            <a:xfrm>
              <a:off x="8247507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801226" y="4575172"/>
            <a:ext cx="334714" cy="334718"/>
            <a:chOff x="7801226" y="4575172"/>
            <a:chExt cx="334714" cy="334718"/>
          </a:xfrm>
        </p:grpSpPr>
        <p:sp>
          <p:nvSpPr>
            <p:cNvPr id="50" name="Freeform 49"/>
            <p:cNvSpPr/>
            <p:nvPr/>
          </p:nvSpPr>
          <p:spPr>
            <a:xfrm>
              <a:off x="7801226" y="4575172"/>
              <a:ext cx="334714" cy="334718"/>
            </a:xfrm>
            <a:custGeom>
              <a:avLst/>
              <a:gdLst/>
              <a:ahLst/>
              <a:cxnLst/>
              <a:rect l="0" t="0" r="0" b="0"/>
              <a:pathLst>
                <a:path w="334714" h="334718">
                  <a:moveTo>
                    <a:pt x="0" y="0"/>
                  </a:moveTo>
                  <a:lnTo>
                    <a:pt x="334713" y="0"/>
                  </a:lnTo>
                  <a:lnTo>
                    <a:pt x="334713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Oval 50"/>
            <p:cNvSpPr/>
            <p:nvPr/>
          </p:nvSpPr>
          <p:spPr>
            <a:xfrm>
              <a:off x="7914894" y="4688966"/>
              <a:ext cx="107187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08000" y="215900"/>
            <a:ext cx="42961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Think of reading buddies, working in pairs.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08000" y="6946900"/>
            <a:ext cx="724778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Work with students to label and title their graphs. See p. G-22 for details.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0" y="59084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 rot="16200000">
            <a:off x="4034976" y="3219820"/>
            <a:ext cx="6506218" cy="1084884"/>
            <a:chOff x="4034976" y="3219820"/>
            <a:chExt cx="6506218" cy="1084884"/>
          </a:xfrm>
        </p:grpSpPr>
        <p:sp>
          <p:nvSpPr>
            <p:cNvPr id="2" name="Freeform 1"/>
            <p:cNvSpPr/>
            <p:nvPr/>
          </p:nvSpPr>
          <p:spPr>
            <a:xfrm>
              <a:off x="4034976" y="3220680"/>
              <a:ext cx="1084014" cy="1084024"/>
            </a:xfrm>
            <a:custGeom>
              <a:avLst/>
              <a:gdLst/>
              <a:ahLst/>
              <a:cxnLst/>
              <a:rect l="0" t="0" r="0" b="0"/>
              <a:pathLst>
                <a:path w="1084014" h="1084024">
                  <a:moveTo>
                    <a:pt x="0" y="0"/>
                  </a:moveTo>
                  <a:lnTo>
                    <a:pt x="1084013" y="0"/>
                  </a:lnTo>
                  <a:lnTo>
                    <a:pt x="1084013" y="1084023"/>
                  </a:lnTo>
                  <a:lnTo>
                    <a:pt x="0" y="1084023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Freeform 2"/>
            <p:cNvSpPr/>
            <p:nvPr/>
          </p:nvSpPr>
          <p:spPr>
            <a:xfrm>
              <a:off x="5118934" y="3220516"/>
              <a:ext cx="1084022" cy="1084025"/>
            </a:xfrm>
            <a:custGeom>
              <a:avLst/>
              <a:gdLst/>
              <a:ahLst/>
              <a:cxnLst/>
              <a:rect l="0" t="0" r="0" b="0"/>
              <a:pathLst>
                <a:path w="1084022" h="1084025">
                  <a:moveTo>
                    <a:pt x="0" y="0"/>
                  </a:moveTo>
                  <a:lnTo>
                    <a:pt x="1084021" y="0"/>
                  </a:lnTo>
                  <a:lnTo>
                    <a:pt x="1084021" y="1084024"/>
                  </a:lnTo>
                  <a:lnTo>
                    <a:pt x="0" y="108402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205156" y="3220098"/>
              <a:ext cx="2168006" cy="1084118"/>
              <a:chOff x="6205156" y="3220098"/>
              <a:chExt cx="2168006" cy="1084118"/>
            </a:xfrm>
          </p:grpSpPr>
          <p:sp>
            <p:nvSpPr>
              <p:cNvPr id="4" name="Freeform 3"/>
              <p:cNvSpPr/>
              <p:nvPr/>
            </p:nvSpPr>
            <p:spPr>
              <a:xfrm>
                <a:off x="6205156" y="3220191"/>
                <a:ext cx="1084025" cy="1084025"/>
              </a:xfrm>
              <a:custGeom>
                <a:avLst/>
                <a:gdLst/>
                <a:ahLst/>
                <a:cxnLst/>
                <a:rect l="0" t="0" r="0" b="0"/>
                <a:pathLst>
                  <a:path w="1084025" h="1084025">
                    <a:moveTo>
                      <a:pt x="0" y="0"/>
                    </a:moveTo>
                    <a:lnTo>
                      <a:pt x="1084024" y="0"/>
                    </a:lnTo>
                    <a:lnTo>
                      <a:pt x="1084024" y="1084024"/>
                    </a:lnTo>
                    <a:lnTo>
                      <a:pt x="0" y="108402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7289143" y="3220098"/>
                <a:ext cx="1084019" cy="1084023"/>
              </a:xfrm>
              <a:custGeom>
                <a:avLst/>
                <a:gdLst/>
                <a:ahLst/>
                <a:cxnLst/>
                <a:rect l="0" t="0" r="0" b="0"/>
                <a:pathLst>
                  <a:path w="1084019" h="1084023">
                    <a:moveTo>
                      <a:pt x="0" y="0"/>
                    </a:moveTo>
                    <a:lnTo>
                      <a:pt x="1084018" y="0"/>
                    </a:lnTo>
                    <a:lnTo>
                      <a:pt x="1084018" y="1084022"/>
                    </a:lnTo>
                    <a:lnTo>
                      <a:pt x="0" y="108402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373161" y="3219820"/>
              <a:ext cx="2168033" cy="1084133"/>
              <a:chOff x="8373161" y="3219820"/>
              <a:chExt cx="2168033" cy="1084133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8373161" y="3219931"/>
                <a:ext cx="1084024" cy="1084022"/>
              </a:xfrm>
              <a:custGeom>
                <a:avLst/>
                <a:gdLst/>
                <a:ahLst/>
                <a:cxnLst/>
                <a:rect l="0" t="0" r="0" b="0"/>
                <a:pathLst>
                  <a:path w="1084024" h="1084022">
                    <a:moveTo>
                      <a:pt x="0" y="0"/>
                    </a:moveTo>
                    <a:lnTo>
                      <a:pt x="1084023" y="0"/>
                    </a:lnTo>
                    <a:lnTo>
                      <a:pt x="1084023" y="1084021"/>
                    </a:lnTo>
                    <a:lnTo>
                      <a:pt x="0" y="108402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9457180" y="3219820"/>
                <a:ext cx="1084014" cy="1084022"/>
              </a:xfrm>
              <a:custGeom>
                <a:avLst/>
                <a:gdLst/>
                <a:ahLst/>
                <a:cxnLst/>
                <a:rect l="0" t="0" r="0" b="0"/>
                <a:pathLst>
                  <a:path w="1084014" h="1084022">
                    <a:moveTo>
                      <a:pt x="0" y="0"/>
                    </a:moveTo>
                    <a:lnTo>
                      <a:pt x="1084013" y="0"/>
                    </a:lnTo>
                    <a:lnTo>
                      <a:pt x="1084013" y="1084021"/>
                    </a:lnTo>
                    <a:lnTo>
                      <a:pt x="0" y="108402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 rot="16200000">
            <a:off x="5118825" y="3218592"/>
            <a:ext cx="6506139" cy="1084975"/>
            <a:chOff x="5118825" y="3218592"/>
            <a:chExt cx="6506139" cy="1084975"/>
          </a:xfrm>
        </p:grpSpPr>
        <p:sp>
          <p:nvSpPr>
            <p:cNvPr id="11" name="Freeform 10"/>
            <p:cNvSpPr/>
            <p:nvPr/>
          </p:nvSpPr>
          <p:spPr>
            <a:xfrm>
              <a:off x="5118825" y="3219538"/>
              <a:ext cx="1084021" cy="1084029"/>
            </a:xfrm>
            <a:custGeom>
              <a:avLst/>
              <a:gdLst/>
              <a:ahLst/>
              <a:cxnLst/>
              <a:rect l="0" t="0" r="0" b="0"/>
              <a:pathLst>
                <a:path w="1084021" h="1084029">
                  <a:moveTo>
                    <a:pt x="0" y="0"/>
                  </a:moveTo>
                  <a:lnTo>
                    <a:pt x="1084020" y="0"/>
                  </a:lnTo>
                  <a:lnTo>
                    <a:pt x="1084020" y="1084028"/>
                  </a:lnTo>
                  <a:lnTo>
                    <a:pt x="0" y="1084028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6202760" y="3219387"/>
              <a:ext cx="1084021" cy="1084021"/>
            </a:xfrm>
            <a:custGeom>
              <a:avLst/>
              <a:gdLst/>
              <a:ahLst/>
              <a:cxnLst/>
              <a:rect l="0" t="0" r="0" b="0"/>
              <a:pathLst>
                <a:path w="1084021" h="1084021">
                  <a:moveTo>
                    <a:pt x="0" y="0"/>
                  </a:moveTo>
                  <a:lnTo>
                    <a:pt x="1084020" y="0"/>
                  </a:lnTo>
                  <a:lnTo>
                    <a:pt x="1084020" y="1084020"/>
                  </a:lnTo>
                  <a:lnTo>
                    <a:pt x="0" y="1084020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7288915" y="3218870"/>
              <a:ext cx="2167997" cy="1084121"/>
              <a:chOff x="7288915" y="3218870"/>
              <a:chExt cx="2167997" cy="1084121"/>
            </a:xfrm>
          </p:grpSpPr>
          <p:sp>
            <p:nvSpPr>
              <p:cNvPr id="13" name="Freeform 12"/>
              <p:cNvSpPr/>
              <p:nvPr/>
            </p:nvSpPr>
            <p:spPr>
              <a:xfrm>
                <a:off x="7288915" y="3218970"/>
                <a:ext cx="1084025" cy="1084021"/>
              </a:xfrm>
              <a:custGeom>
                <a:avLst/>
                <a:gdLst/>
                <a:ahLst/>
                <a:cxnLst/>
                <a:rect l="0" t="0" r="0" b="0"/>
                <a:pathLst>
                  <a:path w="1084025" h="1084021">
                    <a:moveTo>
                      <a:pt x="0" y="0"/>
                    </a:moveTo>
                    <a:lnTo>
                      <a:pt x="1084024" y="0"/>
                    </a:lnTo>
                    <a:lnTo>
                      <a:pt x="1084024" y="1084020"/>
                    </a:lnTo>
                    <a:lnTo>
                      <a:pt x="0" y="108402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8372894" y="3218870"/>
                <a:ext cx="1084018" cy="1084023"/>
              </a:xfrm>
              <a:custGeom>
                <a:avLst/>
                <a:gdLst/>
                <a:ahLst/>
                <a:cxnLst/>
                <a:rect l="0" t="0" r="0" b="0"/>
                <a:pathLst>
                  <a:path w="1084018" h="1084023">
                    <a:moveTo>
                      <a:pt x="0" y="0"/>
                    </a:moveTo>
                    <a:lnTo>
                      <a:pt x="1084017" y="0"/>
                    </a:lnTo>
                    <a:lnTo>
                      <a:pt x="1084017" y="1084022"/>
                    </a:lnTo>
                    <a:lnTo>
                      <a:pt x="0" y="108402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9456932" y="3218592"/>
              <a:ext cx="2168032" cy="1084149"/>
              <a:chOff x="9456932" y="3218592"/>
              <a:chExt cx="2168032" cy="1084149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9456932" y="3218717"/>
                <a:ext cx="1084025" cy="1084024"/>
              </a:xfrm>
              <a:custGeom>
                <a:avLst/>
                <a:gdLst/>
                <a:ahLst/>
                <a:cxnLst/>
                <a:rect l="0" t="0" r="0" b="0"/>
                <a:pathLst>
                  <a:path w="1084025" h="1084024">
                    <a:moveTo>
                      <a:pt x="0" y="0"/>
                    </a:moveTo>
                    <a:lnTo>
                      <a:pt x="1084024" y="0"/>
                    </a:lnTo>
                    <a:lnTo>
                      <a:pt x="1084024" y="1084023"/>
                    </a:lnTo>
                    <a:lnTo>
                      <a:pt x="0" y="1084023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10540945" y="3218592"/>
                <a:ext cx="1084019" cy="1084023"/>
              </a:xfrm>
              <a:custGeom>
                <a:avLst/>
                <a:gdLst/>
                <a:ahLst/>
                <a:cxnLst/>
                <a:rect l="0" t="0" r="0" b="0"/>
                <a:pathLst>
                  <a:path w="1084019" h="1084023">
                    <a:moveTo>
                      <a:pt x="0" y="0"/>
                    </a:moveTo>
                    <a:lnTo>
                      <a:pt x="1084018" y="0"/>
                    </a:lnTo>
                    <a:lnTo>
                      <a:pt x="1084018" y="1084022"/>
                    </a:lnTo>
                    <a:lnTo>
                      <a:pt x="0" y="108402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495300" y="431800"/>
            <a:ext cx="5028678" cy="16510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Our first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showed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data  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in rows.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We can also use columns.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300" y="6946900"/>
            <a:ext cx="479112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Students can rearrange their concrete graphs.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5300" y="5803900"/>
            <a:ext cx="4876139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 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Line up the cubes at the bottom.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415660" y="3095245"/>
            <a:ext cx="665832" cy="665831"/>
            <a:chOff x="1415660" y="3095245"/>
            <a:chExt cx="665832" cy="665831"/>
          </a:xfrm>
        </p:grpSpPr>
        <p:sp>
          <p:nvSpPr>
            <p:cNvPr id="23" name="Freeform 22"/>
            <p:cNvSpPr/>
            <p:nvPr/>
          </p:nvSpPr>
          <p:spPr>
            <a:xfrm>
              <a:off x="1415660" y="3095245"/>
              <a:ext cx="665832" cy="665831"/>
            </a:xfrm>
            <a:custGeom>
              <a:avLst/>
              <a:gdLst/>
              <a:ahLst/>
              <a:cxnLst/>
              <a:rect l="0" t="0" r="0" b="0"/>
              <a:pathLst>
                <a:path w="665832" h="665831">
                  <a:moveTo>
                    <a:pt x="0" y="0"/>
                  </a:moveTo>
                  <a:lnTo>
                    <a:pt x="665831" y="0"/>
                  </a:lnTo>
                  <a:lnTo>
                    <a:pt x="665831" y="665830"/>
                  </a:lnTo>
                  <a:lnTo>
                    <a:pt x="0" y="665830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Oval 23"/>
            <p:cNvSpPr/>
            <p:nvPr/>
          </p:nvSpPr>
          <p:spPr>
            <a:xfrm>
              <a:off x="1641855" y="3321430"/>
              <a:ext cx="213360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18603" y="3095241"/>
            <a:ext cx="665830" cy="665831"/>
            <a:chOff x="3418603" y="3095241"/>
            <a:chExt cx="665830" cy="665831"/>
          </a:xfrm>
        </p:grpSpPr>
        <p:sp>
          <p:nvSpPr>
            <p:cNvPr id="26" name="Freeform 25"/>
            <p:cNvSpPr/>
            <p:nvPr/>
          </p:nvSpPr>
          <p:spPr>
            <a:xfrm>
              <a:off x="3418603" y="3095241"/>
              <a:ext cx="665830" cy="665831"/>
            </a:xfrm>
            <a:custGeom>
              <a:avLst/>
              <a:gdLst/>
              <a:ahLst/>
              <a:cxnLst/>
              <a:rect l="0" t="0" r="0" b="0"/>
              <a:pathLst>
                <a:path w="665830" h="665831">
                  <a:moveTo>
                    <a:pt x="0" y="0"/>
                  </a:moveTo>
                  <a:lnTo>
                    <a:pt x="665829" y="0"/>
                  </a:lnTo>
                  <a:lnTo>
                    <a:pt x="665829" y="665830"/>
                  </a:lnTo>
                  <a:lnTo>
                    <a:pt x="0" y="665830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Oval 26"/>
            <p:cNvSpPr/>
            <p:nvPr/>
          </p:nvSpPr>
          <p:spPr>
            <a:xfrm>
              <a:off x="3644646" y="3321430"/>
              <a:ext cx="213359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086941" y="3095245"/>
            <a:ext cx="665831" cy="665829"/>
            <a:chOff x="2086941" y="3095245"/>
            <a:chExt cx="665831" cy="665829"/>
          </a:xfrm>
        </p:grpSpPr>
        <p:sp>
          <p:nvSpPr>
            <p:cNvPr id="29" name="Freeform 28"/>
            <p:cNvSpPr/>
            <p:nvPr/>
          </p:nvSpPr>
          <p:spPr>
            <a:xfrm>
              <a:off x="2086941" y="3095245"/>
              <a:ext cx="665831" cy="665829"/>
            </a:xfrm>
            <a:custGeom>
              <a:avLst/>
              <a:gdLst/>
              <a:ahLst/>
              <a:cxnLst/>
              <a:rect l="0" t="0" r="0" b="0"/>
              <a:pathLst>
                <a:path w="665831" h="665829">
                  <a:moveTo>
                    <a:pt x="0" y="0"/>
                  </a:moveTo>
                  <a:lnTo>
                    <a:pt x="665830" y="0"/>
                  </a:lnTo>
                  <a:lnTo>
                    <a:pt x="665830" y="665828"/>
                  </a:lnTo>
                  <a:lnTo>
                    <a:pt x="0" y="665828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Oval 29"/>
            <p:cNvSpPr/>
            <p:nvPr/>
          </p:nvSpPr>
          <p:spPr>
            <a:xfrm>
              <a:off x="2313177" y="3321430"/>
              <a:ext cx="213360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756865" y="3095241"/>
            <a:ext cx="665832" cy="665833"/>
            <a:chOff x="2756865" y="3095241"/>
            <a:chExt cx="665832" cy="665833"/>
          </a:xfrm>
        </p:grpSpPr>
        <p:sp>
          <p:nvSpPr>
            <p:cNvPr id="32" name="Freeform 31"/>
            <p:cNvSpPr/>
            <p:nvPr/>
          </p:nvSpPr>
          <p:spPr>
            <a:xfrm>
              <a:off x="2756865" y="3095241"/>
              <a:ext cx="665832" cy="665833"/>
            </a:xfrm>
            <a:custGeom>
              <a:avLst/>
              <a:gdLst/>
              <a:ahLst/>
              <a:cxnLst/>
              <a:rect l="0" t="0" r="0" b="0"/>
              <a:pathLst>
                <a:path w="665832" h="665833">
                  <a:moveTo>
                    <a:pt x="0" y="0"/>
                  </a:moveTo>
                  <a:lnTo>
                    <a:pt x="665831" y="0"/>
                  </a:lnTo>
                  <a:lnTo>
                    <a:pt x="665831" y="665832"/>
                  </a:lnTo>
                  <a:lnTo>
                    <a:pt x="0" y="665832"/>
                  </a:lnTo>
                  <a:close/>
                </a:path>
              </a:pathLst>
            </a:custGeom>
            <a:solidFill>
              <a:srgbClr val="0080C0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Oval 32"/>
            <p:cNvSpPr/>
            <p:nvPr/>
          </p:nvSpPr>
          <p:spPr>
            <a:xfrm>
              <a:off x="2982976" y="3321430"/>
              <a:ext cx="213359" cy="213360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13871" y="4232276"/>
            <a:ext cx="334716" cy="334716"/>
            <a:chOff x="1413871" y="4232276"/>
            <a:chExt cx="334716" cy="334716"/>
          </a:xfrm>
        </p:grpSpPr>
        <p:sp>
          <p:nvSpPr>
            <p:cNvPr id="35" name="Freeform 34"/>
            <p:cNvSpPr/>
            <p:nvPr/>
          </p:nvSpPr>
          <p:spPr>
            <a:xfrm>
              <a:off x="1413871" y="4232276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Oval 35"/>
            <p:cNvSpPr/>
            <p:nvPr/>
          </p:nvSpPr>
          <p:spPr>
            <a:xfrm>
              <a:off x="1527555" y="4346066"/>
              <a:ext cx="107189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418026" y="4232272"/>
            <a:ext cx="334716" cy="334716"/>
            <a:chOff x="2418026" y="4232272"/>
            <a:chExt cx="334716" cy="334716"/>
          </a:xfrm>
        </p:grpSpPr>
        <p:sp>
          <p:nvSpPr>
            <p:cNvPr id="38" name="Freeform 37"/>
            <p:cNvSpPr/>
            <p:nvPr/>
          </p:nvSpPr>
          <p:spPr>
            <a:xfrm>
              <a:off x="2418026" y="4232272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Oval 38"/>
            <p:cNvSpPr/>
            <p:nvPr/>
          </p:nvSpPr>
          <p:spPr>
            <a:xfrm>
              <a:off x="2531617" y="4346066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748586" y="4232276"/>
            <a:ext cx="334716" cy="334714"/>
            <a:chOff x="1748586" y="4232276"/>
            <a:chExt cx="334716" cy="334714"/>
          </a:xfrm>
        </p:grpSpPr>
        <p:sp>
          <p:nvSpPr>
            <p:cNvPr id="41" name="Freeform 40"/>
            <p:cNvSpPr/>
            <p:nvPr/>
          </p:nvSpPr>
          <p:spPr>
            <a:xfrm>
              <a:off x="1748586" y="4232276"/>
              <a:ext cx="334716" cy="334714"/>
            </a:xfrm>
            <a:custGeom>
              <a:avLst/>
              <a:gdLst/>
              <a:ahLst/>
              <a:cxnLst/>
              <a:rect l="0" t="0" r="0" b="0"/>
              <a:pathLst>
                <a:path w="334716" h="334714">
                  <a:moveTo>
                    <a:pt x="0" y="0"/>
                  </a:moveTo>
                  <a:lnTo>
                    <a:pt x="334715" y="0"/>
                  </a:lnTo>
                  <a:lnTo>
                    <a:pt x="334715" y="334713"/>
                  </a:lnTo>
                  <a:lnTo>
                    <a:pt x="0" y="334713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Oval 41"/>
            <p:cNvSpPr/>
            <p:nvPr/>
          </p:nvSpPr>
          <p:spPr>
            <a:xfrm>
              <a:off x="1862327" y="4346066"/>
              <a:ext cx="107189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085359" y="4232272"/>
            <a:ext cx="334714" cy="334718"/>
            <a:chOff x="2085359" y="4232272"/>
            <a:chExt cx="334714" cy="334718"/>
          </a:xfrm>
        </p:grpSpPr>
        <p:sp>
          <p:nvSpPr>
            <p:cNvPr id="44" name="Freeform 43"/>
            <p:cNvSpPr/>
            <p:nvPr/>
          </p:nvSpPr>
          <p:spPr>
            <a:xfrm>
              <a:off x="2085359" y="4232272"/>
              <a:ext cx="334714" cy="334718"/>
            </a:xfrm>
            <a:custGeom>
              <a:avLst/>
              <a:gdLst/>
              <a:ahLst/>
              <a:cxnLst/>
              <a:rect l="0" t="0" r="0" b="0"/>
              <a:pathLst>
                <a:path w="334714" h="334718">
                  <a:moveTo>
                    <a:pt x="0" y="0"/>
                  </a:moveTo>
                  <a:lnTo>
                    <a:pt x="334713" y="0"/>
                  </a:lnTo>
                  <a:lnTo>
                    <a:pt x="334713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Oval 44"/>
            <p:cNvSpPr/>
            <p:nvPr/>
          </p:nvSpPr>
          <p:spPr>
            <a:xfrm>
              <a:off x="2199004" y="4346066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091126" y="4232272"/>
            <a:ext cx="334716" cy="334716"/>
            <a:chOff x="3091126" y="4232272"/>
            <a:chExt cx="334716" cy="334716"/>
          </a:xfrm>
        </p:grpSpPr>
        <p:sp>
          <p:nvSpPr>
            <p:cNvPr id="47" name="Freeform 46"/>
            <p:cNvSpPr/>
            <p:nvPr/>
          </p:nvSpPr>
          <p:spPr>
            <a:xfrm>
              <a:off x="3091126" y="4232272"/>
              <a:ext cx="334716" cy="334716"/>
            </a:xfrm>
            <a:custGeom>
              <a:avLst/>
              <a:gdLst/>
              <a:ahLst/>
              <a:cxnLst/>
              <a:rect l="0" t="0" r="0" b="0"/>
              <a:pathLst>
                <a:path w="334716" h="334716">
                  <a:moveTo>
                    <a:pt x="0" y="0"/>
                  </a:moveTo>
                  <a:lnTo>
                    <a:pt x="334715" y="0"/>
                  </a:lnTo>
                  <a:lnTo>
                    <a:pt x="334715" y="334715"/>
                  </a:lnTo>
                  <a:lnTo>
                    <a:pt x="0" y="334715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Oval 47"/>
            <p:cNvSpPr/>
            <p:nvPr/>
          </p:nvSpPr>
          <p:spPr>
            <a:xfrm>
              <a:off x="3204717" y="4346066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758458" y="4232272"/>
            <a:ext cx="334715" cy="334718"/>
            <a:chOff x="2758458" y="4232272"/>
            <a:chExt cx="334715" cy="334718"/>
          </a:xfrm>
        </p:grpSpPr>
        <p:sp>
          <p:nvSpPr>
            <p:cNvPr id="50" name="Freeform 49"/>
            <p:cNvSpPr/>
            <p:nvPr/>
          </p:nvSpPr>
          <p:spPr>
            <a:xfrm>
              <a:off x="2758458" y="4232272"/>
              <a:ext cx="334715" cy="334718"/>
            </a:xfrm>
            <a:custGeom>
              <a:avLst/>
              <a:gdLst/>
              <a:ahLst/>
              <a:cxnLst/>
              <a:rect l="0" t="0" r="0" b="0"/>
              <a:pathLst>
                <a:path w="334715" h="334718">
                  <a:moveTo>
                    <a:pt x="0" y="0"/>
                  </a:moveTo>
                  <a:lnTo>
                    <a:pt x="334714" y="0"/>
                  </a:lnTo>
                  <a:lnTo>
                    <a:pt x="334714" y="334717"/>
                  </a:lnTo>
                  <a:lnTo>
                    <a:pt x="0" y="334717"/>
                  </a:lnTo>
                  <a:close/>
                </a:path>
              </a:pathLst>
            </a:cu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Oval 50"/>
            <p:cNvSpPr/>
            <p:nvPr/>
          </p:nvSpPr>
          <p:spPr>
            <a:xfrm>
              <a:off x="2872104" y="4346066"/>
              <a:ext cx="107188" cy="107188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41260" y="228600"/>
            <a:ext cx="243878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shapes using your own rule.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463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G-22 for details.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7200" y="3302000"/>
            <a:ext cx="2198649" cy="1111630"/>
            <a:chOff x="457200" y="3302000"/>
            <a:chExt cx="2198649" cy="1111630"/>
          </a:xfrm>
        </p:grpSpPr>
        <p:pic>
          <p:nvPicPr>
            <p:cNvPr id="6" name="Picture 5" descr="clipboard(20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200" y="3302000"/>
              <a:ext cx="753363" cy="11116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1270000" y="3924300"/>
              <a:ext cx="147728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b="1">
                  <a:solidFill>
                    <a:srgbClr val="000000"/>
                  </a:solidFill>
                  <a:latin typeface="Century Gothic"/>
                </a:rPr>
                <a:t>Journal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1" y="4927600"/>
            <a:ext cx="5166986" cy="107478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Make a concrete graph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and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trace it into your journal.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960" y="215900"/>
            <a:ext cx="24387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16821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Creating graphs from different materials.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</a:rPr>
              <a:t>Hint</a:t>
            </a:r>
            <a:r>
              <a:rPr lang="en-CA" sz="2000" dirty="0">
                <a:solidFill>
                  <a:srgbClr val="0000FF"/>
                </a:solidFill>
                <a:latin typeface="Century Gothic"/>
              </a:rPr>
              <a:t>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Don't forget to add a title to your graph.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567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G-22 for details.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324600"/>
            <a:ext cx="825433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Let's compare some of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graphs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you made.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20988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15900"/>
            <a:ext cx="9667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Introduce surveys and what they're used for. Survey results are also called data.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6946900"/>
            <a:ext cx="8689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stand in line under their favourite season. See pp. G-23–24 for details.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1117600"/>
            <a:ext cx="9667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Question:	What is your favourite season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6380" y="3390900"/>
            <a:ext cx="9667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 b="1">
                <a:solidFill>
                  <a:srgbClr val="000000"/>
                </a:solidFill>
                <a:latin typeface="Century Gothic"/>
              </a:rPr>
              <a:t>Winter               Spring               Summer               Fall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5CBA567-13E3-40C3-AE19-D8AEC2018F5A}"/>
</file>

<file path=customXml/itemProps2.xml><?xml version="1.0" encoding="utf-8"?>
<ds:datastoreItem xmlns:ds="http://schemas.openxmlformats.org/officeDocument/2006/customXml" ds:itemID="{507009A3-7681-4D2D-9FC1-5D2B91E70151}"/>
</file>

<file path=customXml/itemProps3.xml><?xml version="1.0" encoding="utf-8"?>
<ds:datastoreItem xmlns:ds="http://schemas.openxmlformats.org/officeDocument/2006/customXml" ds:itemID="{71851E4F-3E6D-4917-9ACF-F7437A349404}"/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627</Words>
  <Application>Microsoft Office PowerPoint</Application>
  <PresentationFormat>Custom</PresentationFormat>
  <Paragraphs>97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philip.alma</cp:lastModifiedBy>
  <cp:revision>9</cp:revision>
  <dcterms:created xsi:type="dcterms:W3CDTF">2017-09-12T01:00:04Z</dcterms:created>
  <dcterms:modified xsi:type="dcterms:W3CDTF">2018-03-12T22:32:12Z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