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160000" cy="7620000"/>
  <p:notesSz cx="6858000" cy="9144000"/>
  <p:embeddedFontLst>
    <p:embeddedFont>
      <p:font typeface="Century Gothic" panose="020B050202020202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080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6830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2287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964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73854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631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2421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465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6584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5852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9641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74452-7273-42D7-B4F3-6A62B7746090}" type="datetimeFigureOut">
              <a:rPr lang="en-CA" smtClean="0"/>
              <a:t>2018-03-14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5DCC7-6CF4-40CC-81DC-FB6DF563AD8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0595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77465"/>
            <a:ext cx="49936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       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          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2.2 Unit 13 Number Sense pp. Q-40–42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NS2-58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The Standard Algorithm for Addition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learn the standard algorithm for addition.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70231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2.2 pp. 43–45</a:t>
            </a:r>
          </a:p>
        </p:txBody>
      </p:sp>
    </p:spTree>
    <p:extLst>
      <p:ext uri="{BB962C8B-B14F-4D97-AF65-F5344CB8AC3E}">
        <p14:creationId xmlns:p14="http://schemas.microsoft.com/office/powerpoint/2010/main" val="12175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18362"/>
              </p:ext>
            </p:extLst>
          </p:nvPr>
        </p:nvGraphicFramePr>
        <p:xfrm>
          <a:off x="444500" y="1058673"/>
          <a:ext cx="2170684" cy="193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876300" y="444500"/>
            <a:ext cx="8439671" cy="363954"/>
            <a:chOff x="876300" y="444500"/>
            <a:chExt cx="8439671" cy="363954"/>
          </a:xfrm>
        </p:grpSpPr>
        <p:sp>
          <p:nvSpPr>
            <p:cNvPr id="3" name="TextBox 2"/>
            <p:cNvSpPr txBox="1"/>
            <p:nvPr/>
          </p:nvSpPr>
          <p:spPr>
            <a:xfrm>
              <a:off x="876300" y="4699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35 + 47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238500" y="4445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56 + 24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613400" y="4699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48 + 18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988300" y="444500"/>
              <a:ext cx="141911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27 + 69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95300" y="6946900"/>
            <a:ext cx="669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Q-40 for details.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519852"/>
              </p:ext>
            </p:extLst>
          </p:nvPr>
        </p:nvGraphicFramePr>
        <p:xfrm>
          <a:off x="2819400" y="1058673"/>
          <a:ext cx="2170684" cy="193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025510"/>
              </p:ext>
            </p:extLst>
          </p:nvPr>
        </p:nvGraphicFramePr>
        <p:xfrm>
          <a:off x="5194300" y="1058673"/>
          <a:ext cx="2170684" cy="193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794054"/>
              </p:ext>
            </p:extLst>
          </p:nvPr>
        </p:nvGraphicFramePr>
        <p:xfrm>
          <a:off x="7569200" y="1058673"/>
          <a:ext cx="2170684" cy="1938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3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53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86588"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tens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972" b="1" i="0" u="none" baseline="0">
                          <a:solidFill>
                            <a:srgbClr val="0000FF"/>
                          </a:solidFill>
                          <a:latin typeface="+mj-lt"/>
                        </a:rPr>
                        <a:t>ones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6461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658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2722753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97399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459599" y="353822"/>
            <a:ext cx="0" cy="6361049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0088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824988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96205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71105" y="2213610"/>
            <a:ext cx="2156079" cy="0"/>
          </a:xfrm>
          <a:prstGeom prst="line">
            <a:avLst/>
          </a:prstGeom>
          <a:ln w="38100" cap="flat" cmpd="sng" algn="ctr">
            <a:solidFill>
              <a:srgbClr val="00000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04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44500"/>
            <a:ext cx="8412726" cy="244195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To add with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chart: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	1. Add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	2. Add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>
                <a:solidFill>
                  <a:srgbClr val="000000"/>
                </a:solidFill>
                <a:latin typeface="Century Gothic"/>
              </a:rPr>
              <a:t>	3.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Regroup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ten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for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ten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if necessary.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9489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Go back to see which additions were combined.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 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See pp. Q-40–41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3581400"/>
            <a:ext cx="854083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The new way of adding combines steps 2 and 3.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5300" y="5092700"/>
            <a:ext cx="10355636" cy="7940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Remember: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We always add the ones first, to see if there is going </a:t>
            </a:r>
            <a:br>
              <a:rPr lang="en-CA" sz="2000" dirty="0">
                <a:solidFill>
                  <a:srgbClr val="000000"/>
                </a:solidFill>
                <a:latin typeface="Century Gothic"/>
              </a:rPr>
            </a:br>
            <a:r>
              <a:rPr lang="en-CA" sz="2000" dirty="0">
                <a:solidFill>
                  <a:srgbClr val="000000"/>
                </a:solidFill>
                <a:latin typeface="Century Gothic"/>
              </a:rPr>
              <a:t>to be an extra ten.</a:t>
            </a:r>
          </a:p>
        </p:txBody>
      </p:sp>
    </p:spTree>
    <p:extLst>
      <p:ext uri="{BB962C8B-B14F-4D97-AF65-F5344CB8AC3E}">
        <p14:creationId xmlns:p14="http://schemas.microsoft.com/office/powerpoint/2010/main" val="127508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Add.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0183915"/>
              </p:ext>
            </p:extLst>
          </p:nvPr>
        </p:nvGraphicFramePr>
        <p:xfrm>
          <a:off x="1104011" y="1968501"/>
          <a:ext cx="1891284" cy="3020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0126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57160" y="203200"/>
            <a:ext cx="224448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note on p. Q-41.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772329"/>
              </p:ext>
            </p:extLst>
          </p:nvPr>
        </p:nvGraphicFramePr>
        <p:xfrm>
          <a:off x="4419727" y="1968501"/>
          <a:ext cx="1891157" cy="303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5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12572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234204"/>
              </p:ext>
            </p:extLst>
          </p:nvPr>
        </p:nvGraphicFramePr>
        <p:xfrm>
          <a:off x="7748143" y="1968501"/>
          <a:ext cx="1891156" cy="3045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5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5018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469900" y="1968500"/>
            <a:ext cx="2512822" cy="2523109"/>
            <a:chOff x="469900" y="1968500"/>
            <a:chExt cx="2512822" cy="2523109"/>
          </a:xfrm>
        </p:grpSpPr>
        <p:sp>
          <p:nvSpPr>
            <p:cNvPr id="7" name="TextBox 6"/>
            <p:cNvSpPr txBox="1"/>
            <p:nvPr/>
          </p:nvSpPr>
          <p:spPr>
            <a:xfrm>
              <a:off x="4699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112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106043" y="44916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3797300" y="1968500"/>
            <a:ext cx="2507361" cy="2523109"/>
            <a:chOff x="3797300" y="1968500"/>
            <a:chExt cx="2507361" cy="2523109"/>
          </a:xfrm>
        </p:grpSpPr>
        <p:sp>
          <p:nvSpPr>
            <p:cNvPr id="11" name="TextBox 10"/>
            <p:cNvSpPr txBox="1"/>
            <p:nvPr/>
          </p:nvSpPr>
          <p:spPr>
            <a:xfrm>
              <a:off x="37973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86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428109" y="4491609"/>
              <a:ext cx="187655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112000" y="1968500"/>
            <a:ext cx="2514727" cy="2523109"/>
            <a:chOff x="7112000" y="1968500"/>
            <a:chExt cx="2514727" cy="2523109"/>
          </a:xfrm>
        </p:grpSpPr>
        <p:sp>
          <p:nvSpPr>
            <p:cNvPr id="15" name="TextBox 14"/>
            <p:cNvSpPr txBox="1"/>
            <p:nvPr/>
          </p:nvSpPr>
          <p:spPr>
            <a:xfrm>
              <a:off x="7112000" y="196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53300" y="4051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7750175" y="4491609"/>
              <a:ext cx="1876552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22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85960" cy="204511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Write the numbers one above the other. Make sure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digits are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ones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column, and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tens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digits are in the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tens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column. Then do the additions.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282828"/>
                </a:solidFill>
                <a:latin typeface="Century Gothic"/>
              </a:rPr>
              <a:t>Read the numbers carefully!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2641600"/>
            <a:ext cx="4117340" cy="1822487"/>
            <a:chOff x="457200" y="2641600"/>
            <a:chExt cx="4117340" cy="1822487"/>
          </a:xfrm>
        </p:grpSpPr>
        <p:sp>
          <p:nvSpPr>
            <p:cNvPr id="3" name="TextBox 2"/>
            <p:cNvSpPr txBox="1"/>
            <p:nvPr/>
          </p:nvSpPr>
          <p:spPr>
            <a:xfrm>
              <a:off x="850900" y="2641600"/>
              <a:ext cx="37236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3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7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2641600"/>
              <a:ext cx="592582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72100" y="2641600"/>
            <a:ext cx="4422140" cy="1779333"/>
            <a:chOff x="5372100" y="2641600"/>
            <a:chExt cx="4422140" cy="1779333"/>
          </a:xfrm>
        </p:grpSpPr>
        <p:sp>
          <p:nvSpPr>
            <p:cNvPr id="6" name="TextBox 5"/>
            <p:cNvSpPr txBox="1"/>
            <p:nvPr/>
          </p:nvSpPr>
          <p:spPr>
            <a:xfrm>
              <a:off x="5765800" y="2641600"/>
              <a:ext cx="4028440" cy="177933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5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4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72100" y="2641600"/>
              <a:ext cx="592277" cy="56598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4800600"/>
            <a:ext cx="4231640" cy="1822487"/>
            <a:chOff x="457200" y="4800600"/>
            <a:chExt cx="4231640" cy="1822487"/>
          </a:xfrm>
        </p:grpSpPr>
        <p:sp>
          <p:nvSpPr>
            <p:cNvPr id="9" name="TextBox 8"/>
            <p:cNvSpPr txBox="1"/>
            <p:nvPr/>
          </p:nvSpPr>
          <p:spPr>
            <a:xfrm>
              <a:off x="850900" y="4800600"/>
              <a:ext cx="3837940" cy="18224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FFFFFF"/>
                  </a:solidFill>
                  <a:latin typeface="Century Gothic"/>
                </a:rPr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9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3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2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6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/>
                <a:t>+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 7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ones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and 1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ten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7200" y="4800600"/>
              <a:ext cx="579780" cy="58355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57200" y="6946900"/>
            <a:ext cx="60816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Provide students with grid paper.</a:t>
            </a:r>
          </a:p>
        </p:txBody>
      </p:sp>
    </p:spTree>
    <p:extLst>
      <p:ext uri="{BB962C8B-B14F-4D97-AF65-F5344CB8AC3E}">
        <p14:creationId xmlns:p14="http://schemas.microsoft.com/office/powerpoint/2010/main" val="35430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324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Jin tried to add. Explain his mistake.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398401"/>
              </p:ext>
            </p:extLst>
          </p:nvPr>
        </p:nvGraphicFramePr>
        <p:xfrm>
          <a:off x="1104011" y="1473200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5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666718"/>
              </p:ext>
            </p:extLst>
          </p:nvPr>
        </p:nvGraphicFramePr>
        <p:xfrm>
          <a:off x="5853811" y="1473200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0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598013"/>
              </p:ext>
            </p:extLst>
          </p:nvPr>
        </p:nvGraphicFramePr>
        <p:xfrm>
          <a:off x="1104011" y="4508500"/>
          <a:ext cx="1891284" cy="2016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456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04063">
                <a:tc>
                  <a:txBody>
                    <a:bodyPr/>
                    <a:lstStyle/>
                    <a:p>
                      <a:pPr algn="ctr"/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3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9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4063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41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7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69900" y="1473200"/>
            <a:ext cx="2512822" cy="1507109"/>
            <a:chOff x="469900" y="1473200"/>
            <a:chExt cx="2512822" cy="1507109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1473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11200" y="25400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106043" y="29803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5219700" y="1473200"/>
            <a:ext cx="2512822" cy="1507109"/>
            <a:chOff x="5219700" y="1473200"/>
            <a:chExt cx="2512822" cy="1507109"/>
          </a:xfrm>
        </p:grpSpPr>
        <p:sp>
          <p:nvSpPr>
            <p:cNvPr id="10" name="TextBox 9"/>
            <p:cNvSpPr txBox="1"/>
            <p:nvPr/>
          </p:nvSpPr>
          <p:spPr>
            <a:xfrm>
              <a:off x="5219700" y="14732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1000" y="25400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855843" y="29803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469900" y="4508500"/>
            <a:ext cx="2512822" cy="1507109"/>
            <a:chOff x="469900" y="4508500"/>
            <a:chExt cx="2512822" cy="1507109"/>
          </a:xfrm>
        </p:grpSpPr>
        <p:sp>
          <p:nvSpPr>
            <p:cNvPr id="14" name="TextBox 13"/>
            <p:cNvSpPr txBox="1"/>
            <p:nvPr/>
          </p:nvSpPr>
          <p:spPr>
            <a:xfrm>
              <a:off x="469900" y="4508500"/>
              <a:ext cx="59258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1200" y="5575300"/>
              <a:ext cx="433959" cy="46166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400">
                  <a:solidFill>
                    <a:srgbClr val="000000"/>
                  </a:solidFill>
                  <a:latin typeface="Century Gothic"/>
                </a:rPr>
                <a:t>+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106043" y="6015609"/>
              <a:ext cx="1876679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063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565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4. Complete "Addition Dice."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867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808080"/>
                </a:solidFill>
                <a:latin typeface="Century Gothic"/>
              </a:rPr>
              <a:t>Distribute BLM Addition Dice (p. Q-60). See p. Q-42 for details. 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796" y="1447800"/>
            <a:ext cx="6312281" cy="39876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601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2.2 pp. 43–45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25636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FF7619-CF70-42B7-9C38-4077E17F4A04}"/>
</file>

<file path=customXml/itemProps2.xml><?xml version="1.0" encoding="utf-8"?>
<ds:datastoreItem xmlns:ds="http://schemas.openxmlformats.org/officeDocument/2006/customXml" ds:itemID="{BFA040D5-ACDF-4242-852A-21D5C638F52B}"/>
</file>

<file path=customXml/itemProps3.xml><?xml version="1.0" encoding="utf-8"?>
<ds:datastoreItem xmlns:ds="http://schemas.openxmlformats.org/officeDocument/2006/customXml" ds:itemID="{56095DCD-584D-4575-B8A3-E4428FA1257F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351</Words>
  <Application>Microsoft Office PowerPoint</Application>
  <PresentationFormat>Custom</PresentationFormat>
  <Paragraphs>108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SMART Developer</dc:creator>
  <cp:lastModifiedBy>philip.alma</cp:lastModifiedBy>
  <cp:revision>2</cp:revision>
  <dcterms:created xsi:type="dcterms:W3CDTF">2018-03-05T17:38:11Z</dcterms:created>
  <dcterms:modified xsi:type="dcterms:W3CDTF">2018-03-14T16:48:51Z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