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s/slide26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2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0160000" cy="7620000"/>
  <p:notesSz cx="6858000" cy="9144000"/>
  <p:embeddedFontLst>
    <p:embeddedFont>
      <p:font typeface="Century Gothic" panose="020B050202020202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26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microsoft.com/office/2015/10/relationships/revisionInfo" Target="revisionInfo.xml"/><Relationship Id="rId40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8E39-C143-45A4-A88B-CC1A2DFB339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38E39-C143-45A4-A88B-CC1A2DFB339E}" type="datetimeFigureOut">
              <a:rPr lang="en-CA" smtClean="0"/>
              <a:t>2018-03-15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07C8A-D568-418C-A34E-D230165B82BC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umpLogo_Colour_0.5inches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4229" y="63309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 descr="CDN Flag_2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9293" y="6289294"/>
            <a:ext cx="643635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492557"/>
            <a:ext cx="5679440" cy="83099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0700" y="1625600"/>
            <a:ext cx="166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PDM2-2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Sorting into Many Groups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82829" y="2998470"/>
            <a:ext cx="9594341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0700" y="3352800"/>
            <a:ext cx="9006840" cy="8292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sort objects into groups according to different attributes.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84060" y="6985000"/>
            <a:ext cx="289140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2.1 pp. 88–89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81860" y="736600"/>
            <a:ext cx="77876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2.1 Unit 6 Probability and Data Management pp. G-6–11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665101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can you describe these shapes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800600"/>
            <a:ext cx="9729343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Remember: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We sorted by pattern first, then by the number of vertices.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5499100"/>
            <a:ext cx="9630663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Would we get the same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groups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if we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sorted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by the number vertices first, then by pattern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6946900"/>
            <a:ext cx="461479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G-7 for details.</a:t>
            </a:r>
          </a:p>
        </p:txBody>
      </p:sp>
      <p:pic>
        <p:nvPicPr>
          <p:cNvPr id="9" name="Picture 8" descr="temp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9536" y="1609344"/>
            <a:ext cx="1690496" cy="1690497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10" name="Picture 9" descr="clipboard(9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01690" y="1810257"/>
            <a:ext cx="3385693" cy="98386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7" name="Straight Connector 6"/>
          <p:cNvCxnSpPr/>
          <p:nvPr/>
        </p:nvCxnSpPr>
        <p:spPr>
          <a:xfrm>
            <a:off x="0" y="4592097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0700" y="203200"/>
            <a:ext cx="514781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Ask: What other ways could we sort these shapes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0700" y="914400"/>
            <a:ext cx="94989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We can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blocks using two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 attributes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at once.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0700" y="6946900"/>
            <a:ext cx="477634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G-7 for details.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106910" y="2133987"/>
            <a:ext cx="5903491" cy="740606"/>
            <a:chOff x="1106910" y="2133987"/>
            <a:chExt cx="5903491" cy="740606"/>
          </a:xfrm>
        </p:grpSpPr>
        <p:sp>
          <p:nvSpPr>
            <p:cNvPr id="5" name="TextBox 4"/>
            <p:cNvSpPr txBox="1"/>
            <p:nvPr/>
          </p:nvSpPr>
          <p:spPr>
            <a:xfrm>
              <a:off x="1333500" y="2242680"/>
              <a:ext cx="94734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FF"/>
                  </a:solidFill>
                  <a:latin typeface="Century Gothic"/>
                </a:rPr>
                <a:t>Size: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92500" y="2242680"/>
              <a:ext cx="110987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large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524500" y="2242680"/>
              <a:ext cx="107530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small</a:t>
              </a:r>
            </a:p>
          </p:txBody>
        </p:sp>
        <p:sp>
          <p:nvSpPr>
            <p:cNvPr id="8" name="Freeform 7"/>
            <p:cNvSpPr/>
            <p:nvPr/>
          </p:nvSpPr>
          <p:spPr>
            <a:xfrm>
              <a:off x="1106910" y="2133987"/>
              <a:ext cx="5903491" cy="740606"/>
            </a:xfrm>
            <a:custGeom>
              <a:avLst/>
              <a:gdLst/>
              <a:ahLst/>
              <a:cxnLst/>
              <a:rect l="0" t="0" r="0" b="0"/>
              <a:pathLst>
                <a:path w="5903491" h="740606">
                  <a:moveTo>
                    <a:pt x="0" y="0"/>
                  </a:moveTo>
                  <a:lnTo>
                    <a:pt x="5903490" y="0"/>
                  </a:lnTo>
                  <a:lnTo>
                    <a:pt x="5903490" y="740605"/>
                  </a:lnTo>
                  <a:lnTo>
                    <a:pt x="0" y="74060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106910" y="3524529"/>
            <a:ext cx="7946180" cy="740607"/>
            <a:chOff x="1106910" y="3524529"/>
            <a:chExt cx="7946180" cy="740607"/>
          </a:xfrm>
        </p:grpSpPr>
        <p:sp>
          <p:nvSpPr>
            <p:cNvPr id="10" name="TextBox 9"/>
            <p:cNvSpPr txBox="1"/>
            <p:nvPr/>
          </p:nvSpPr>
          <p:spPr>
            <a:xfrm>
              <a:off x="1333500" y="3633222"/>
              <a:ext cx="146598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FF"/>
                  </a:solidFill>
                  <a:latin typeface="Century Gothic"/>
                </a:rPr>
                <a:t>Colour: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92500" y="3633222"/>
              <a:ext cx="134632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white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24500" y="3633222"/>
              <a:ext cx="134632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grey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569200" y="3633222"/>
              <a:ext cx="134632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black</a:t>
              </a:r>
            </a:p>
          </p:txBody>
        </p:sp>
        <p:sp>
          <p:nvSpPr>
            <p:cNvPr id="14" name="Freeform 13"/>
            <p:cNvSpPr/>
            <p:nvPr/>
          </p:nvSpPr>
          <p:spPr>
            <a:xfrm>
              <a:off x="1106910" y="3524529"/>
              <a:ext cx="7946180" cy="740607"/>
            </a:xfrm>
            <a:custGeom>
              <a:avLst/>
              <a:gdLst/>
              <a:ahLst/>
              <a:cxnLst/>
              <a:rect l="0" t="0" r="0" b="0"/>
              <a:pathLst>
                <a:path w="7946180" h="740607">
                  <a:moveTo>
                    <a:pt x="0" y="0"/>
                  </a:moveTo>
                  <a:lnTo>
                    <a:pt x="7946179" y="0"/>
                  </a:lnTo>
                  <a:lnTo>
                    <a:pt x="7946179" y="740606"/>
                  </a:lnTo>
                  <a:lnTo>
                    <a:pt x="0" y="740606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20700" y="5499100"/>
            <a:ext cx="572884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000000"/>
                </a:solidFill>
                <a:latin typeface="Century Gothic"/>
              </a:rPr>
              <a:t>How many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groups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will there be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743578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19100"/>
            <a:ext cx="949896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Let's use a table to identify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groups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5232400"/>
            <a:ext cx="477634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G-8 for details.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5880100"/>
            <a:ext cx="9591040" cy="10333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Now you can copy the names of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groups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​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and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your shapes.</a:t>
            </a:r>
          </a:p>
        </p:txBody>
      </p:sp>
      <p:pic>
        <p:nvPicPr>
          <p:cNvPr id="5" name="Picture 4" descr="clipboard(10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35555" y="1413763"/>
            <a:ext cx="6088887" cy="277647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cxnSp>
        <p:nvCxnSpPr>
          <p:cNvPr id="7" name="Straight Connector 6"/>
          <p:cNvCxnSpPr/>
          <p:nvPr/>
        </p:nvCxnSpPr>
        <p:spPr>
          <a:xfrm>
            <a:off x="0" y="5757705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203200"/>
            <a:ext cx="949896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Repeat with size and number of sides.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1: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3960" y="215900"/>
            <a:ext cx="243875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23987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Identifying attributes of objects.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2800" dirty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</a:rPr>
              <a:t>Sort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your objects using one or two attributes.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Ask another pair to guess your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sorting rule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G-8 for details.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2: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3960" y="215900"/>
            <a:ext cx="243875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Sorting objects in two different ways.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G-8 for details.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59600"/>
            <a:ext cx="821656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Hand out new shapes from BLM Attribute Blocks (1) on p. M-8. Where do they go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22147" y="2254757"/>
            <a:ext cx="8315706" cy="3819907"/>
            <a:chOff x="922147" y="2254757"/>
            <a:chExt cx="8315706" cy="3819907"/>
          </a:xfrm>
        </p:grpSpPr>
        <p:sp>
          <p:nvSpPr>
            <p:cNvPr id="3" name="Oval 2"/>
            <p:cNvSpPr/>
            <p:nvPr/>
          </p:nvSpPr>
          <p:spPr>
            <a:xfrm>
              <a:off x="922147" y="2254757"/>
              <a:ext cx="3819906" cy="3819907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850960" y="2647287"/>
              <a:ext cx="1962280" cy="70788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CA" sz="2000" dirty="0">
                  <a:solidFill>
                    <a:srgbClr val="000000"/>
                  </a:solidFill>
                  <a:latin typeface="Century Gothic"/>
                </a:rPr>
                <a:t>shapes </a:t>
              </a:r>
              <a:r>
                <a:rPr lang="en-CA" sz="2000" dirty="0" smtClean="0">
                  <a:solidFill>
                    <a:srgbClr val="000000"/>
                  </a:solidFill>
                  <a:latin typeface="Century Gothic"/>
                </a:rPr>
                <a:t>with​</a:t>
              </a:r>
              <a:endParaRPr lang="en-CA" sz="2000" dirty="0">
                <a:solidFill>
                  <a:srgbClr val="000000"/>
                </a:solidFill>
                <a:latin typeface="Century Gothic"/>
              </a:endParaRPr>
            </a:p>
            <a:p>
              <a:pPr algn="ctr"/>
              <a:r>
                <a:rPr lang="en-CA" sz="2000" dirty="0">
                  <a:solidFill>
                    <a:srgbClr val="000000"/>
                  </a:solidFill>
                  <a:latin typeface="Century Gothic"/>
                </a:rPr>
                <a:t>3 vertices</a:t>
              </a:r>
            </a:p>
          </p:txBody>
        </p:sp>
        <p:sp>
          <p:nvSpPr>
            <p:cNvPr id="5" name="Oval 4"/>
            <p:cNvSpPr/>
            <p:nvPr/>
          </p:nvSpPr>
          <p:spPr>
            <a:xfrm>
              <a:off x="5417946" y="2254757"/>
              <a:ext cx="3819907" cy="3819907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304280" y="2654300"/>
              <a:ext cx="2047367" cy="70788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dirty="0">
                  <a:solidFill>
                    <a:srgbClr val="000000"/>
                  </a:solidFill>
                  <a:latin typeface="Century Gothic"/>
                </a:rPr>
                <a:t>shapes </a:t>
              </a:r>
              <a:r>
                <a:rPr lang="en-CA" sz="2000" dirty="0" smtClean="0">
                  <a:solidFill>
                    <a:srgbClr val="000000"/>
                  </a:solidFill>
                  <a:latin typeface="Century Gothic"/>
                </a:rPr>
                <a:t>with</a:t>
              </a:r>
              <a:endParaRPr lang="en-CA" sz="2000" dirty="0">
                <a:solidFill>
                  <a:srgbClr val="000000"/>
                </a:solidFill>
                <a:latin typeface="Century Gothic"/>
              </a:endParaRPr>
            </a:p>
            <a:p>
              <a:pPr algn="ctr"/>
              <a:r>
                <a:rPr lang="en-CA" sz="2000" dirty="0">
                  <a:solidFill>
                    <a:srgbClr val="000000"/>
                  </a:solidFill>
                  <a:latin typeface="Century Gothic"/>
                </a:rPr>
                <a:t>​4 vertices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57200" y="431800"/>
            <a:ext cx="9654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your shapes again.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This time, let's include a circle and a pentagon.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604000"/>
            <a:ext cx="9654540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000">
                <a:solidFill>
                  <a:srgbClr val="0000FF"/>
                </a:solidFill>
                <a:latin typeface="Century Gothic"/>
              </a:rPr>
              <a:t>Hint:</a:t>
            </a:r>
            <a:r>
              <a:rPr lang="en-CA" sz="2000">
                <a:solidFill>
                  <a:srgbClr val="000000"/>
                </a:solidFill>
                <a:latin typeface="Century Gothic"/>
              </a:rPr>
              <a:t> Which shapes that were outside in the last sort are now inside</a:t>
            </a:r>
            <a:r>
              <a:rPr lang="en-CA" sz="20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22147" y="1695957"/>
            <a:ext cx="3819906" cy="3819907"/>
            <a:chOff x="922147" y="1695957"/>
            <a:chExt cx="3819906" cy="3819907"/>
          </a:xfrm>
        </p:grpSpPr>
        <p:sp>
          <p:nvSpPr>
            <p:cNvPr id="3" name="Oval 2"/>
            <p:cNvSpPr/>
            <p:nvPr/>
          </p:nvSpPr>
          <p:spPr>
            <a:xfrm>
              <a:off x="922147" y="1695957"/>
              <a:ext cx="3819906" cy="3819907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049780" y="2095500"/>
              <a:ext cx="1561617" cy="70788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dirty="0" smtClean="0">
                  <a:solidFill>
                    <a:srgbClr val="000000"/>
                  </a:solidFill>
                  <a:latin typeface="Century Gothic"/>
                </a:rPr>
                <a:t>triangles​</a:t>
              </a:r>
              <a:endParaRPr lang="en-CA" sz="2000" dirty="0">
                <a:solidFill>
                  <a:srgbClr val="000000"/>
                </a:solidFill>
                <a:latin typeface="Century Gothic"/>
              </a:endParaRPr>
            </a:p>
            <a:p>
              <a:pPr algn="ctr"/>
              <a:r>
                <a:rPr lang="en-CA" sz="2000" dirty="0">
                  <a:solidFill>
                    <a:srgbClr val="000000"/>
                  </a:solidFill>
                  <a:latin typeface="Century Gothic"/>
                </a:rPr>
                <a:t>and circles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417946" y="1695957"/>
            <a:ext cx="3819907" cy="3819907"/>
            <a:chOff x="5417946" y="1695957"/>
            <a:chExt cx="3819907" cy="3819907"/>
          </a:xfrm>
        </p:grpSpPr>
        <p:sp>
          <p:nvSpPr>
            <p:cNvPr id="6" name="Oval 5"/>
            <p:cNvSpPr/>
            <p:nvPr/>
          </p:nvSpPr>
          <p:spPr>
            <a:xfrm>
              <a:off x="5417946" y="1695957"/>
              <a:ext cx="3819907" cy="3819907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304280" y="2095500"/>
              <a:ext cx="2047367" cy="707886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 dirty="0">
                  <a:solidFill>
                    <a:srgbClr val="000000"/>
                  </a:solidFill>
                  <a:latin typeface="Century Gothic"/>
                </a:rPr>
                <a:t>shapes </a:t>
              </a:r>
              <a:r>
                <a:rPr lang="en-CA" sz="2000" dirty="0" smtClean="0">
                  <a:solidFill>
                    <a:srgbClr val="000000"/>
                  </a:solidFill>
                  <a:latin typeface="Century Gothic"/>
                </a:rPr>
                <a:t>with​</a:t>
              </a:r>
              <a:endParaRPr lang="en-CA" sz="2000" dirty="0">
                <a:solidFill>
                  <a:srgbClr val="000000"/>
                </a:solidFill>
                <a:latin typeface="Century Gothic"/>
              </a:endParaRPr>
            </a:p>
            <a:p>
              <a:pPr algn="ctr"/>
              <a:r>
                <a:rPr lang="en-CA" sz="2000" dirty="0">
                  <a:solidFill>
                    <a:srgbClr val="000000"/>
                  </a:solidFill>
                  <a:latin typeface="Century Gothic"/>
                </a:rPr>
                <a:t>4 vertices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57200" y="4318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your shapes again.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480860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Help me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these shapes.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38912" y="5775833"/>
            <a:ext cx="9282176" cy="0"/>
          </a:xfrm>
          <a:prstGeom prst="line">
            <a:avLst/>
          </a:prstGeom>
          <a:ln w="12700" cap="flat" cmpd="sng" algn="ctr">
            <a:solidFill>
              <a:srgbClr val="C0C0C0"/>
            </a:solidFill>
            <a:prstDash val="dash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3170047" y="1480057"/>
            <a:ext cx="3819906" cy="3819907"/>
            <a:chOff x="3170047" y="1480057"/>
            <a:chExt cx="3819906" cy="3819907"/>
          </a:xfrm>
        </p:grpSpPr>
        <p:sp>
          <p:nvSpPr>
            <p:cNvPr id="4" name="Oval 3"/>
            <p:cNvSpPr/>
            <p:nvPr/>
          </p:nvSpPr>
          <p:spPr>
            <a:xfrm>
              <a:off x="3170047" y="1480057"/>
              <a:ext cx="3819906" cy="3819907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130865" y="1879600"/>
              <a:ext cx="1833181" cy="70788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CA" sz="2000" dirty="0">
                  <a:solidFill>
                    <a:srgbClr val="000000"/>
                  </a:solidFill>
                  <a:latin typeface="Century Gothic"/>
                </a:rPr>
                <a:t>more than</a:t>
              </a:r>
            </a:p>
            <a:p>
              <a:pPr algn="ctr"/>
              <a:r>
                <a:rPr lang="en-CA" sz="2000" dirty="0" smtClean="0">
                  <a:solidFill>
                    <a:srgbClr val="000000"/>
                  </a:solidFill>
                  <a:latin typeface="Century Gothic"/>
                </a:rPr>
                <a:t>3 </a:t>
              </a:r>
              <a:r>
                <a:rPr lang="en-CA" sz="2000" dirty="0">
                  <a:solidFill>
                    <a:srgbClr val="000000"/>
                  </a:solidFill>
                  <a:latin typeface="Century Gothic"/>
                </a:rPr>
                <a:t>vertices</a:t>
              </a:r>
            </a:p>
          </p:txBody>
        </p:sp>
      </p:grpSp>
      <p:sp>
        <p:nvSpPr>
          <p:cNvPr id="7" name="Freeform 6"/>
          <p:cNvSpPr/>
          <p:nvPr/>
        </p:nvSpPr>
        <p:spPr>
          <a:xfrm>
            <a:off x="1140997" y="6317270"/>
            <a:ext cx="1929676" cy="444364"/>
          </a:xfrm>
          <a:custGeom>
            <a:avLst/>
            <a:gdLst/>
            <a:ahLst/>
            <a:cxnLst/>
            <a:rect l="0" t="0" r="0" b="0"/>
            <a:pathLst>
              <a:path w="1929676" h="444364">
                <a:moveTo>
                  <a:pt x="0" y="0"/>
                </a:moveTo>
                <a:lnTo>
                  <a:pt x="1929675" y="0"/>
                </a:lnTo>
                <a:lnTo>
                  <a:pt x="1929675" y="444363"/>
                </a:lnTo>
                <a:lnTo>
                  <a:pt x="0" y="444363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Freeform 7"/>
          <p:cNvSpPr/>
          <p:nvPr/>
        </p:nvSpPr>
        <p:spPr>
          <a:xfrm>
            <a:off x="4309469" y="6144463"/>
            <a:ext cx="789979" cy="789979"/>
          </a:xfrm>
          <a:custGeom>
            <a:avLst/>
            <a:gdLst/>
            <a:ahLst/>
            <a:cxnLst/>
            <a:rect l="0" t="0" r="0" b="0"/>
            <a:pathLst>
              <a:path w="789979" h="789979">
                <a:moveTo>
                  <a:pt x="394989" y="0"/>
                </a:moveTo>
                <a:lnTo>
                  <a:pt x="789978" y="301755"/>
                </a:lnTo>
                <a:lnTo>
                  <a:pt x="639210" y="789978"/>
                </a:lnTo>
                <a:lnTo>
                  <a:pt x="150769" y="789978"/>
                </a:lnTo>
                <a:lnTo>
                  <a:pt x="0" y="301755"/>
                </a:lnTo>
                <a:close/>
              </a:path>
            </a:pathLst>
          </a:cu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Freeform 8"/>
          <p:cNvSpPr/>
          <p:nvPr/>
        </p:nvSpPr>
        <p:spPr>
          <a:xfrm>
            <a:off x="6331320" y="6194063"/>
            <a:ext cx="690778" cy="690779"/>
          </a:xfrm>
          <a:custGeom>
            <a:avLst/>
            <a:gdLst/>
            <a:ahLst/>
            <a:cxnLst/>
            <a:rect l="0" t="0" r="0" b="0"/>
            <a:pathLst>
              <a:path w="690778" h="690779">
                <a:moveTo>
                  <a:pt x="345446" y="0"/>
                </a:moveTo>
                <a:lnTo>
                  <a:pt x="690777" y="690778"/>
                </a:lnTo>
                <a:lnTo>
                  <a:pt x="0" y="690778"/>
                </a:lnTo>
                <a:close/>
              </a:path>
            </a:pathLst>
          </a:custGeom>
          <a:solidFill>
            <a:srgbClr val="3CB371"/>
          </a:solidFill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8232140" y="6149339"/>
            <a:ext cx="780287" cy="780288"/>
          </a:xfrm>
          <a:prstGeom prst="ellipse">
            <a:avLst/>
          </a:prstGeom>
          <a:solidFill>
            <a:srgbClr val="7B7BC0"/>
          </a:solidFill>
          <a:ln w="38100" cap="flat" cmpd="sng" algn="ctr">
            <a:solidFill>
              <a:srgbClr val="7B7B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15900"/>
            <a:ext cx="344512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Let's add a second sorting circle.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38912" y="5305933"/>
            <a:ext cx="9282176" cy="0"/>
          </a:xfrm>
          <a:prstGeom prst="line">
            <a:avLst/>
          </a:prstGeom>
          <a:ln w="12700" cap="flat" cmpd="sng" algn="ctr">
            <a:solidFill>
              <a:srgbClr val="C0C0C0"/>
            </a:solidFill>
            <a:prstDash val="dash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983742" y="1010157"/>
            <a:ext cx="8192516" cy="3819907"/>
            <a:chOff x="983742" y="1010157"/>
            <a:chExt cx="8192516" cy="3819907"/>
          </a:xfrm>
        </p:grpSpPr>
        <p:grpSp>
          <p:nvGrpSpPr>
            <p:cNvPr id="6" name="Group 5"/>
            <p:cNvGrpSpPr/>
            <p:nvPr/>
          </p:nvGrpSpPr>
          <p:grpSpPr>
            <a:xfrm>
              <a:off x="5356352" y="1010157"/>
              <a:ext cx="3819906" cy="3819907"/>
              <a:chOff x="5356352" y="1010157"/>
              <a:chExt cx="3819906" cy="3819907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5356352" y="1010157"/>
                <a:ext cx="3819906" cy="3819907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6482080" y="1409700"/>
                <a:ext cx="1561592" cy="70788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dirty="0" smtClean="0">
                    <a:solidFill>
                      <a:srgbClr val="000000"/>
                    </a:solidFill>
                    <a:latin typeface="Century Gothic"/>
                  </a:rPr>
                  <a:t>triangles</a:t>
                </a:r>
                <a:endParaRPr lang="en-CA" sz="2000" dirty="0">
                  <a:solidFill>
                    <a:srgbClr val="000000"/>
                  </a:solidFill>
                  <a:latin typeface="Century Gothic"/>
                </a:endParaRPr>
              </a:p>
              <a:p>
                <a:pPr algn="ctr"/>
                <a:r>
                  <a:rPr lang="en-CA" sz="2000" dirty="0">
                    <a:solidFill>
                      <a:srgbClr val="000000"/>
                    </a:solidFill>
                    <a:latin typeface="Century Gothic"/>
                  </a:rPr>
                  <a:t>​and circles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983742" y="1010157"/>
              <a:ext cx="3819905" cy="3819907"/>
              <a:chOff x="983742" y="1010157"/>
              <a:chExt cx="3819905" cy="3819907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983742" y="1010157"/>
                <a:ext cx="3819905" cy="3819907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910402" y="1409700"/>
                <a:ext cx="1859720" cy="707886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en-CA" sz="2000" dirty="0">
                    <a:solidFill>
                      <a:srgbClr val="000000"/>
                    </a:solidFill>
                    <a:latin typeface="Century Gothic"/>
                  </a:rPr>
                  <a:t>more than</a:t>
                </a:r>
              </a:p>
              <a:p>
                <a:pPr algn="ctr"/>
                <a:r>
                  <a:rPr lang="en-CA" sz="2000" dirty="0" smtClean="0">
                    <a:solidFill>
                      <a:srgbClr val="000000"/>
                    </a:solidFill>
                    <a:latin typeface="Century Gothic"/>
                  </a:rPr>
                  <a:t>3 </a:t>
                </a:r>
                <a:r>
                  <a:rPr lang="en-CA" sz="2000" dirty="0">
                    <a:solidFill>
                      <a:srgbClr val="000000"/>
                    </a:solidFill>
                    <a:latin typeface="Century Gothic"/>
                  </a:rPr>
                  <a:t>vertices</a:t>
                </a:r>
              </a:p>
            </p:txBody>
          </p:sp>
        </p:grpSp>
      </p:grpSp>
      <p:sp>
        <p:nvSpPr>
          <p:cNvPr id="11" name="Freeform 10"/>
          <p:cNvSpPr/>
          <p:nvPr/>
        </p:nvSpPr>
        <p:spPr>
          <a:xfrm>
            <a:off x="1140997" y="5847370"/>
            <a:ext cx="1929676" cy="444364"/>
          </a:xfrm>
          <a:custGeom>
            <a:avLst/>
            <a:gdLst/>
            <a:ahLst/>
            <a:cxnLst/>
            <a:rect l="0" t="0" r="0" b="0"/>
            <a:pathLst>
              <a:path w="1929676" h="444364">
                <a:moveTo>
                  <a:pt x="0" y="0"/>
                </a:moveTo>
                <a:lnTo>
                  <a:pt x="1929675" y="0"/>
                </a:lnTo>
                <a:lnTo>
                  <a:pt x="1929675" y="444363"/>
                </a:lnTo>
                <a:lnTo>
                  <a:pt x="0" y="444363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Freeform 11"/>
          <p:cNvSpPr/>
          <p:nvPr/>
        </p:nvSpPr>
        <p:spPr>
          <a:xfrm>
            <a:off x="4309469" y="5674563"/>
            <a:ext cx="789979" cy="789979"/>
          </a:xfrm>
          <a:custGeom>
            <a:avLst/>
            <a:gdLst/>
            <a:ahLst/>
            <a:cxnLst/>
            <a:rect l="0" t="0" r="0" b="0"/>
            <a:pathLst>
              <a:path w="789979" h="789979">
                <a:moveTo>
                  <a:pt x="394989" y="0"/>
                </a:moveTo>
                <a:lnTo>
                  <a:pt x="789978" y="301755"/>
                </a:lnTo>
                <a:lnTo>
                  <a:pt x="639210" y="789978"/>
                </a:lnTo>
                <a:lnTo>
                  <a:pt x="150769" y="789978"/>
                </a:lnTo>
                <a:lnTo>
                  <a:pt x="0" y="301755"/>
                </a:lnTo>
                <a:close/>
              </a:path>
            </a:pathLst>
          </a:cu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Freeform 12"/>
          <p:cNvSpPr/>
          <p:nvPr/>
        </p:nvSpPr>
        <p:spPr>
          <a:xfrm>
            <a:off x="6331320" y="5724163"/>
            <a:ext cx="690778" cy="690779"/>
          </a:xfrm>
          <a:custGeom>
            <a:avLst/>
            <a:gdLst/>
            <a:ahLst/>
            <a:cxnLst/>
            <a:rect l="0" t="0" r="0" b="0"/>
            <a:pathLst>
              <a:path w="690778" h="690779">
                <a:moveTo>
                  <a:pt x="345446" y="0"/>
                </a:moveTo>
                <a:lnTo>
                  <a:pt x="690777" y="690778"/>
                </a:lnTo>
                <a:lnTo>
                  <a:pt x="0" y="690778"/>
                </a:lnTo>
                <a:close/>
              </a:path>
            </a:pathLst>
          </a:custGeom>
          <a:solidFill>
            <a:srgbClr val="3CB371"/>
          </a:solidFill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8232140" y="5679440"/>
            <a:ext cx="780287" cy="780288"/>
          </a:xfrm>
          <a:prstGeom prst="ellipse">
            <a:avLst/>
          </a:prstGeom>
          <a:solidFill>
            <a:srgbClr val="7B7BC0"/>
          </a:solidFill>
          <a:ln w="38100" cap="flat" cmpd="sng" algn="ctr">
            <a:solidFill>
              <a:srgbClr val="7B7B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TextBox 14"/>
          <p:cNvSpPr txBox="1"/>
          <p:nvPr/>
        </p:nvSpPr>
        <p:spPr>
          <a:xfrm>
            <a:off x="457200" y="6946900"/>
            <a:ext cx="5789777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Can you think of any shapes that go outside the groups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7292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G-6 for details. Encourage multiple answers.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44500"/>
            <a:ext cx="569272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How can I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group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these objects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sp>
        <p:nvSpPr>
          <p:cNvPr id="4" name="Freeform 3"/>
          <p:cNvSpPr/>
          <p:nvPr/>
        </p:nvSpPr>
        <p:spPr>
          <a:xfrm rot="2782200">
            <a:off x="2638393" y="4024939"/>
            <a:ext cx="1086220" cy="1777454"/>
          </a:xfrm>
          <a:custGeom>
            <a:avLst/>
            <a:gdLst/>
            <a:ahLst/>
            <a:cxnLst/>
            <a:rect l="0" t="0" r="0" b="0"/>
            <a:pathLst>
              <a:path w="1086220" h="1777454">
                <a:moveTo>
                  <a:pt x="0" y="0"/>
                </a:moveTo>
                <a:lnTo>
                  <a:pt x="1086219" y="0"/>
                </a:lnTo>
                <a:lnTo>
                  <a:pt x="1086219" y="1777453"/>
                </a:lnTo>
                <a:lnTo>
                  <a:pt x="0" y="1777453"/>
                </a:lnTo>
                <a:close/>
              </a:path>
            </a:pathLst>
          </a:custGeom>
          <a:solidFill>
            <a:srgbClr val="40E0D0"/>
          </a:solidFill>
          <a:ln w="38100" cap="flat" cmpd="sng" algn="ctr">
            <a:solidFill>
              <a:srgbClr val="40E0D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6327672" y="2109325"/>
            <a:ext cx="2106609" cy="1338726"/>
          </a:xfrm>
          <a:custGeom>
            <a:avLst/>
            <a:gdLst/>
            <a:ahLst/>
            <a:cxnLst/>
            <a:rect l="0" t="0" r="0" b="0"/>
            <a:pathLst>
              <a:path w="2106609" h="1338726">
                <a:moveTo>
                  <a:pt x="0" y="0"/>
                </a:moveTo>
                <a:lnTo>
                  <a:pt x="2106608" y="0"/>
                </a:lnTo>
                <a:lnTo>
                  <a:pt x="2106608" y="1338725"/>
                </a:lnTo>
                <a:lnTo>
                  <a:pt x="0" y="133872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190500" cap="flat" cmpd="sng" algn="ctr">
            <a:solidFill>
              <a:srgbClr val="FF682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28" name="Group 27"/>
          <p:cNvGrpSpPr/>
          <p:nvPr/>
        </p:nvGrpSpPr>
        <p:grpSpPr>
          <a:xfrm>
            <a:off x="818054" y="1820872"/>
            <a:ext cx="2690865" cy="296243"/>
            <a:chOff x="818054" y="1820872"/>
            <a:chExt cx="2690865" cy="296243"/>
          </a:xfrm>
        </p:grpSpPr>
        <p:grpSp>
          <p:nvGrpSpPr>
            <p:cNvPr id="26" name="Group 25"/>
            <p:cNvGrpSpPr/>
            <p:nvPr/>
          </p:nvGrpSpPr>
          <p:grpSpPr>
            <a:xfrm>
              <a:off x="957072" y="1834769"/>
              <a:ext cx="2412873" cy="263398"/>
              <a:chOff x="957072" y="1834769"/>
              <a:chExt cx="2412873" cy="263398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957072" y="1834769"/>
                <a:ext cx="0" cy="263398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1210944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1083944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1464944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1337944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1718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591944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845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1972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2226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099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2480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2353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2734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2607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2988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2861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3115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3369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3242945" y="1834895"/>
                <a:ext cx="0" cy="263272"/>
              </a:xfrm>
              <a:prstGeom prst="line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miter lim="800000"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Freeform 26"/>
            <p:cNvSpPr/>
            <p:nvPr/>
          </p:nvSpPr>
          <p:spPr>
            <a:xfrm>
              <a:off x="818054" y="1820872"/>
              <a:ext cx="2690865" cy="296243"/>
            </a:xfrm>
            <a:custGeom>
              <a:avLst/>
              <a:gdLst/>
              <a:ahLst/>
              <a:cxnLst/>
              <a:rect l="0" t="0" r="0" b="0"/>
              <a:pathLst>
                <a:path w="2690865" h="296243">
                  <a:moveTo>
                    <a:pt x="0" y="0"/>
                  </a:moveTo>
                  <a:lnTo>
                    <a:pt x="2690864" y="0"/>
                  </a:lnTo>
                  <a:lnTo>
                    <a:pt x="2690864" y="296242"/>
                  </a:lnTo>
                  <a:lnTo>
                    <a:pt x="0" y="29624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9" name="Freeform 28"/>
          <p:cNvSpPr/>
          <p:nvPr/>
        </p:nvSpPr>
        <p:spPr>
          <a:xfrm rot="10800000">
            <a:off x="5392836" y="4913668"/>
            <a:ext cx="374859" cy="690432"/>
          </a:xfrm>
          <a:custGeom>
            <a:avLst/>
            <a:gdLst/>
            <a:ahLst/>
            <a:cxnLst/>
            <a:rect l="0" t="0" r="0" b="0"/>
            <a:pathLst>
              <a:path w="374859" h="690432">
                <a:moveTo>
                  <a:pt x="0" y="0"/>
                </a:moveTo>
                <a:lnTo>
                  <a:pt x="374858" y="0"/>
                </a:lnTo>
                <a:lnTo>
                  <a:pt x="374858" y="690431"/>
                </a:lnTo>
                <a:lnTo>
                  <a:pt x="0" y="690431"/>
                </a:lnTo>
                <a:close/>
              </a:path>
            </a:pathLst>
          </a:custGeom>
          <a:solidFill>
            <a:srgbClr val="00000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Freeform 29"/>
          <p:cNvSpPr/>
          <p:nvPr/>
        </p:nvSpPr>
        <p:spPr>
          <a:xfrm>
            <a:off x="4157315" y="2846552"/>
            <a:ext cx="592486" cy="601499"/>
          </a:xfrm>
          <a:custGeom>
            <a:avLst/>
            <a:gdLst/>
            <a:ahLst/>
            <a:cxnLst/>
            <a:rect l="0" t="0" r="0" b="0"/>
            <a:pathLst>
              <a:path w="592486" h="601499">
                <a:moveTo>
                  <a:pt x="296243" y="0"/>
                </a:moveTo>
                <a:lnTo>
                  <a:pt x="592485" y="601498"/>
                </a:lnTo>
                <a:lnTo>
                  <a:pt x="0" y="601498"/>
                </a:lnTo>
                <a:close/>
              </a:path>
            </a:pathLst>
          </a:cu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beve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42" name="Group 41"/>
          <p:cNvGrpSpPr/>
          <p:nvPr/>
        </p:nvGrpSpPr>
        <p:grpSpPr>
          <a:xfrm>
            <a:off x="7260669" y="4266021"/>
            <a:ext cx="2016092" cy="2016090"/>
            <a:chOff x="7260669" y="4266021"/>
            <a:chExt cx="2016092" cy="2016090"/>
          </a:xfrm>
        </p:grpSpPr>
        <p:sp>
          <p:nvSpPr>
            <p:cNvPr id="31" name="Freeform 30"/>
            <p:cNvSpPr/>
            <p:nvPr/>
          </p:nvSpPr>
          <p:spPr>
            <a:xfrm>
              <a:off x="7260669" y="4266021"/>
              <a:ext cx="2016092" cy="2016090"/>
            </a:xfrm>
            <a:custGeom>
              <a:avLst/>
              <a:gdLst/>
              <a:ahLst/>
              <a:cxnLst/>
              <a:rect l="0" t="0" r="0" b="0"/>
              <a:pathLst>
                <a:path w="2016092" h="2016090">
                  <a:moveTo>
                    <a:pt x="0" y="0"/>
                  </a:moveTo>
                  <a:lnTo>
                    <a:pt x="2016091" y="2016089"/>
                  </a:lnTo>
                  <a:lnTo>
                    <a:pt x="0" y="201608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7417019" y="4759757"/>
              <a:ext cx="230412" cy="230411"/>
            </a:xfrm>
            <a:custGeom>
              <a:avLst/>
              <a:gdLst/>
              <a:ahLst/>
              <a:cxnLst/>
              <a:rect l="0" t="0" r="0" b="0"/>
              <a:pathLst>
                <a:path w="230412" h="230411">
                  <a:moveTo>
                    <a:pt x="115206" y="0"/>
                  </a:moveTo>
                  <a:lnTo>
                    <a:pt x="143314" y="87679"/>
                  </a:lnTo>
                  <a:lnTo>
                    <a:pt x="230411" y="87679"/>
                  </a:lnTo>
                  <a:lnTo>
                    <a:pt x="160703" y="142732"/>
                  </a:lnTo>
                  <a:lnTo>
                    <a:pt x="185833" y="230410"/>
                  </a:lnTo>
                  <a:lnTo>
                    <a:pt x="115206" y="178461"/>
                  </a:lnTo>
                  <a:lnTo>
                    <a:pt x="44577" y="230410"/>
                  </a:lnTo>
                  <a:lnTo>
                    <a:pt x="69706" y="142732"/>
                  </a:lnTo>
                  <a:lnTo>
                    <a:pt x="0" y="87679"/>
                  </a:lnTo>
                  <a:lnTo>
                    <a:pt x="87095" y="87679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Freeform 32"/>
            <p:cNvSpPr/>
            <p:nvPr/>
          </p:nvSpPr>
          <p:spPr>
            <a:xfrm>
              <a:off x="7798019" y="5140756"/>
              <a:ext cx="230412" cy="230412"/>
            </a:xfrm>
            <a:custGeom>
              <a:avLst/>
              <a:gdLst/>
              <a:ahLst/>
              <a:cxnLst/>
              <a:rect l="0" t="0" r="0" b="0"/>
              <a:pathLst>
                <a:path w="230412" h="230412">
                  <a:moveTo>
                    <a:pt x="115206" y="0"/>
                  </a:moveTo>
                  <a:lnTo>
                    <a:pt x="143314" y="87680"/>
                  </a:lnTo>
                  <a:lnTo>
                    <a:pt x="230411" y="87680"/>
                  </a:lnTo>
                  <a:lnTo>
                    <a:pt x="160703" y="142732"/>
                  </a:lnTo>
                  <a:lnTo>
                    <a:pt x="185833" y="230411"/>
                  </a:lnTo>
                  <a:lnTo>
                    <a:pt x="115206" y="178462"/>
                  </a:lnTo>
                  <a:lnTo>
                    <a:pt x="44577" y="230411"/>
                  </a:lnTo>
                  <a:lnTo>
                    <a:pt x="69706" y="142732"/>
                  </a:lnTo>
                  <a:lnTo>
                    <a:pt x="0" y="87680"/>
                  </a:lnTo>
                  <a:lnTo>
                    <a:pt x="87095" y="87680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Freeform 33"/>
            <p:cNvSpPr/>
            <p:nvPr/>
          </p:nvSpPr>
          <p:spPr>
            <a:xfrm>
              <a:off x="8179019" y="5521756"/>
              <a:ext cx="230412" cy="230412"/>
            </a:xfrm>
            <a:custGeom>
              <a:avLst/>
              <a:gdLst/>
              <a:ahLst/>
              <a:cxnLst/>
              <a:rect l="0" t="0" r="0" b="0"/>
              <a:pathLst>
                <a:path w="230412" h="230412">
                  <a:moveTo>
                    <a:pt x="115206" y="0"/>
                  </a:moveTo>
                  <a:lnTo>
                    <a:pt x="143314" y="87680"/>
                  </a:lnTo>
                  <a:lnTo>
                    <a:pt x="230411" y="87680"/>
                  </a:lnTo>
                  <a:lnTo>
                    <a:pt x="160703" y="142732"/>
                  </a:lnTo>
                  <a:lnTo>
                    <a:pt x="185833" y="230411"/>
                  </a:lnTo>
                  <a:lnTo>
                    <a:pt x="115206" y="178462"/>
                  </a:lnTo>
                  <a:lnTo>
                    <a:pt x="44577" y="230411"/>
                  </a:lnTo>
                  <a:lnTo>
                    <a:pt x="69706" y="142732"/>
                  </a:lnTo>
                  <a:lnTo>
                    <a:pt x="0" y="87680"/>
                  </a:lnTo>
                  <a:lnTo>
                    <a:pt x="87095" y="87680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5" name="Freeform 34"/>
            <p:cNvSpPr/>
            <p:nvPr/>
          </p:nvSpPr>
          <p:spPr>
            <a:xfrm>
              <a:off x="8560019" y="5902756"/>
              <a:ext cx="230412" cy="230412"/>
            </a:xfrm>
            <a:custGeom>
              <a:avLst/>
              <a:gdLst/>
              <a:ahLst/>
              <a:cxnLst/>
              <a:rect l="0" t="0" r="0" b="0"/>
              <a:pathLst>
                <a:path w="230412" h="230412">
                  <a:moveTo>
                    <a:pt x="115206" y="0"/>
                  </a:moveTo>
                  <a:lnTo>
                    <a:pt x="143314" y="87680"/>
                  </a:lnTo>
                  <a:lnTo>
                    <a:pt x="230411" y="87680"/>
                  </a:lnTo>
                  <a:lnTo>
                    <a:pt x="160703" y="142732"/>
                  </a:lnTo>
                  <a:lnTo>
                    <a:pt x="185833" y="230411"/>
                  </a:lnTo>
                  <a:lnTo>
                    <a:pt x="115206" y="178462"/>
                  </a:lnTo>
                  <a:lnTo>
                    <a:pt x="44577" y="230411"/>
                  </a:lnTo>
                  <a:lnTo>
                    <a:pt x="69706" y="142732"/>
                  </a:lnTo>
                  <a:lnTo>
                    <a:pt x="0" y="87680"/>
                  </a:lnTo>
                  <a:lnTo>
                    <a:pt x="87095" y="87680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7417019" y="5158860"/>
              <a:ext cx="230412" cy="230412"/>
            </a:xfrm>
            <a:custGeom>
              <a:avLst/>
              <a:gdLst/>
              <a:ahLst/>
              <a:cxnLst/>
              <a:rect l="0" t="0" r="0" b="0"/>
              <a:pathLst>
                <a:path w="230412" h="230412">
                  <a:moveTo>
                    <a:pt x="115206" y="0"/>
                  </a:moveTo>
                  <a:lnTo>
                    <a:pt x="143314" y="87680"/>
                  </a:lnTo>
                  <a:lnTo>
                    <a:pt x="230411" y="87680"/>
                  </a:lnTo>
                  <a:lnTo>
                    <a:pt x="160703" y="142732"/>
                  </a:lnTo>
                  <a:lnTo>
                    <a:pt x="185833" y="230411"/>
                  </a:lnTo>
                  <a:lnTo>
                    <a:pt x="115206" y="178462"/>
                  </a:lnTo>
                  <a:lnTo>
                    <a:pt x="44577" y="230411"/>
                  </a:lnTo>
                  <a:lnTo>
                    <a:pt x="69706" y="142732"/>
                  </a:lnTo>
                  <a:lnTo>
                    <a:pt x="0" y="87680"/>
                  </a:lnTo>
                  <a:lnTo>
                    <a:pt x="87095" y="87680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7" name="Freeform 36"/>
            <p:cNvSpPr/>
            <p:nvPr/>
          </p:nvSpPr>
          <p:spPr>
            <a:xfrm>
              <a:off x="7798019" y="5521756"/>
              <a:ext cx="230412" cy="230412"/>
            </a:xfrm>
            <a:custGeom>
              <a:avLst/>
              <a:gdLst/>
              <a:ahLst/>
              <a:cxnLst/>
              <a:rect l="0" t="0" r="0" b="0"/>
              <a:pathLst>
                <a:path w="230412" h="230412">
                  <a:moveTo>
                    <a:pt x="115206" y="0"/>
                  </a:moveTo>
                  <a:lnTo>
                    <a:pt x="143314" y="87680"/>
                  </a:lnTo>
                  <a:lnTo>
                    <a:pt x="230411" y="87680"/>
                  </a:lnTo>
                  <a:lnTo>
                    <a:pt x="160703" y="142732"/>
                  </a:lnTo>
                  <a:lnTo>
                    <a:pt x="185833" y="230411"/>
                  </a:lnTo>
                  <a:lnTo>
                    <a:pt x="115206" y="178462"/>
                  </a:lnTo>
                  <a:lnTo>
                    <a:pt x="44577" y="230411"/>
                  </a:lnTo>
                  <a:lnTo>
                    <a:pt x="69706" y="142732"/>
                  </a:lnTo>
                  <a:lnTo>
                    <a:pt x="0" y="87680"/>
                  </a:lnTo>
                  <a:lnTo>
                    <a:pt x="87095" y="87680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7417019" y="5521756"/>
              <a:ext cx="230412" cy="230412"/>
            </a:xfrm>
            <a:custGeom>
              <a:avLst/>
              <a:gdLst/>
              <a:ahLst/>
              <a:cxnLst/>
              <a:rect l="0" t="0" r="0" b="0"/>
              <a:pathLst>
                <a:path w="230412" h="230412">
                  <a:moveTo>
                    <a:pt x="115206" y="0"/>
                  </a:moveTo>
                  <a:lnTo>
                    <a:pt x="143314" y="87680"/>
                  </a:lnTo>
                  <a:lnTo>
                    <a:pt x="230411" y="87680"/>
                  </a:lnTo>
                  <a:lnTo>
                    <a:pt x="160703" y="142732"/>
                  </a:lnTo>
                  <a:lnTo>
                    <a:pt x="185833" y="230411"/>
                  </a:lnTo>
                  <a:lnTo>
                    <a:pt x="115206" y="178462"/>
                  </a:lnTo>
                  <a:lnTo>
                    <a:pt x="44577" y="230411"/>
                  </a:lnTo>
                  <a:lnTo>
                    <a:pt x="69706" y="142732"/>
                  </a:lnTo>
                  <a:lnTo>
                    <a:pt x="0" y="87680"/>
                  </a:lnTo>
                  <a:lnTo>
                    <a:pt x="87095" y="87680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7798019" y="5902756"/>
              <a:ext cx="230412" cy="230412"/>
            </a:xfrm>
            <a:custGeom>
              <a:avLst/>
              <a:gdLst/>
              <a:ahLst/>
              <a:cxnLst/>
              <a:rect l="0" t="0" r="0" b="0"/>
              <a:pathLst>
                <a:path w="230412" h="230412">
                  <a:moveTo>
                    <a:pt x="115206" y="0"/>
                  </a:moveTo>
                  <a:lnTo>
                    <a:pt x="143314" y="87680"/>
                  </a:lnTo>
                  <a:lnTo>
                    <a:pt x="230411" y="87680"/>
                  </a:lnTo>
                  <a:lnTo>
                    <a:pt x="160703" y="142732"/>
                  </a:lnTo>
                  <a:lnTo>
                    <a:pt x="185833" y="230411"/>
                  </a:lnTo>
                  <a:lnTo>
                    <a:pt x="115206" y="178462"/>
                  </a:lnTo>
                  <a:lnTo>
                    <a:pt x="44577" y="230411"/>
                  </a:lnTo>
                  <a:lnTo>
                    <a:pt x="69706" y="142732"/>
                  </a:lnTo>
                  <a:lnTo>
                    <a:pt x="0" y="87680"/>
                  </a:lnTo>
                  <a:lnTo>
                    <a:pt x="87095" y="87680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0" name="Freeform 39"/>
            <p:cNvSpPr/>
            <p:nvPr/>
          </p:nvSpPr>
          <p:spPr>
            <a:xfrm>
              <a:off x="8179019" y="5902757"/>
              <a:ext cx="230412" cy="230411"/>
            </a:xfrm>
            <a:custGeom>
              <a:avLst/>
              <a:gdLst/>
              <a:ahLst/>
              <a:cxnLst/>
              <a:rect l="0" t="0" r="0" b="0"/>
              <a:pathLst>
                <a:path w="230412" h="230411">
                  <a:moveTo>
                    <a:pt x="115206" y="0"/>
                  </a:moveTo>
                  <a:lnTo>
                    <a:pt x="143314" y="87680"/>
                  </a:lnTo>
                  <a:lnTo>
                    <a:pt x="230411" y="87680"/>
                  </a:lnTo>
                  <a:lnTo>
                    <a:pt x="160703" y="142732"/>
                  </a:lnTo>
                  <a:lnTo>
                    <a:pt x="185833" y="230410"/>
                  </a:lnTo>
                  <a:lnTo>
                    <a:pt x="115206" y="178462"/>
                  </a:lnTo>
                  <a:lnTo>
                    <a:pt x="44577" y="230410"/>
                  </a:lnTo>
                  <a:lnTo>
                    <a:pt x="69706" y="142732"/>
                  </a:lnTo>
                  <a:lnTo>
                    <a:pt x="0" y="87680"/>
                  </a:lnTo>
                  <a:lnTo>
                    <a:pt x="87095" y="87680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7417019" y="5902759"/>
              <a:ext cx="230412" cy="230409"/>
            </a:xfrm>
            <a:custGeom>
              <a:avLst/>
              <a:gdLst/>
              <a:ahLst/>
              <a:cxnLst/>
              <a:rect l="0" t="0" r="0" b="0"/>
              <a:pathLst>
                <a:path w="230412" h="230409">
                  <a:moveTo>
                    <a:pt x="115206" y="0"/>
                  </a:moveTo>
                  <a:lnTo>
                    <a:pt x="143314" y="87678"/>
                  </a:lnTo>
                  <a:lnTo>
                    <a:pt x="230411" y="87678"/>
                  </a:lnTo>
                  <a:lnTo>
                    <a:pt x="160703" y="142731"/>
                  </a:lnTo>
                  <a:lnTo>
                    <a:pt x="185833" y="230408"/>
                  </a:lnTo>
                  <a:lnTo>
                    <a:pt x="115206" y="178460"/>
                  </a:lnTo>
                  <a:lnTo>
                    <a:pt x="44577" y="230408"/>
                  </a:lnTo>
                  <a:lnTo>
                    <a:pt x="69706" y="142731"/>
                  </a:lnTo>
                  <a:lnTo>
                    <a:pt x="0" y="87678"/>
                  </a:lnTo>
                  <a:lnTo>
                    <a:pt x="87095" y="87678"/>
                  </a:lnTo>
                  <a:close/>
                </a:path>
              </a:pathLst>
            </a:custGeom>
            <a:solidFill>
              <a:srgbClr val="FFD700"/>
            </a:solidFill>
            <a:ln w="12700" cap="flat" cmpd="sng" algn="ctr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43" name="Freeform 42"/>
          <p:cNvSpPr/>
          <p:nvPr/>
        </p:nvSpPr>
        <p:spPr>
          <a:xfrm rot="10800000">
            <a:off x="938720" y="2778688"/>
            <a:ext cx="556316" cy="2833154"/>
          </a:xfrm>
          <a:custGeom>
            <a:avLst/>
            <a:gdLst/>
            <a:ahLst/>
            <a:cxnLst/>
            <a:rect l="0" t="0" r="0" b="0"/>
            <a:pathLst>
              <a:path w="556316" h="2833154">
                <a:moveTo>
                  <a:pt x="278202" y="0"/>
                </a:moveTo>
                <a:lnTo>
                  <a:pt x="556315" y="2833153"/>
                </a:lnTo>
                <a:lnTo>
                  <a:pt x="0" y="2833153"/>
                </a:lnTo>
                <a:close/>
              </a:path>
            </a:pathLst>
          </a:custGeom>
          <a:solidFill>
            <a:srgbClr val="800080"/>
          </a:solidFill>
          <a:ln w="38100" cap="flat" cmpd="sng" algn="ctr">
            <a:solidFill>
              <a:srgbClr val="80008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19100"/>
            <a:ext cx="9654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the shapes again, with different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sorting circles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38912" y="5775833"/>
            <a:ext cx="9282176" cy="0"/>
          </a:xfrm>
          <a:prstGeom prst="line">
            <a:avLst/>
          </a:prstGeom>
          <a:ln w="12700" cap="flat" cmpd="sng" algn="ctr">
            <a:solidFill>
              <a:srgbClr val="C0C0C0"/>
            </a:solidFill>
            <a:prstDash val="dash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998347" y="1480057"/>
            <a:ext cx="3819906" cy="3819907"/>
            <a:chOff x="998347" y="1480057"/>
            <a:chExt cx="3819906" cy="3819907"/>
          </a:xfrm>
        </p:grpSpPr>
        <p:sp>
          <p:nvSpPr>
            <p:cNvPr id="4" name="Oval 3"/>
            <p:cNvSpPr/>
            <p:nvPr/>
          </p:nvSpPr>
          <p:spPr>
            <a:xfrm>
              <a:off x="998347" y="1480057"/>
              <a:ext cx="3819906" cy="3819907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37981" y="1879600"/>
              <a:ext cx="1883391" cy="70788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CA" sz="2000" dirty="0">
                  <a:solidFill>
                    <a:srgbClr val="000000"/>
                  </a:solidFill>
                  <a:latin typeface="Century Gothic"/>
                </a:rPr>
                <a:t>fewer </a:t>
              </a:r>
              <a:r>
                <a:rPr lang="en-CA" sz="2000" dirty="0" smtClean="0">
                  <a:solidFill>
                    <a:srgbClr val="000000"/>
                  </a:solidFill>
                  <a:latin typeface="Century Gothic"/>
                </a:rPr>
                <a:t>than</a:t>
              </a:r>
              <a:endParaRPr lang="en-CA" sz="2000" dirty="0">
                <a:solidFill>
                  <a:srgbClr val="000000"/>
                </a:solidFill>
                <a:latin typeface="Century Gothic"/>
              </a:endParaRPr>
            </a:p>
            <a:p>
              <a:pPr algn="ctr"/>
              <a:r>
                <a:rPr lang="en-CA" sz="2000" dirty="0">
                  <a:solidFill>
                    <a:srgbClr val="000000"/>
                  </a:solidFill>
                  <a:latin typeface="Century Gothic"/>
                </a:rPr>
                <a:t>​3 sides</a:t>
              </a:r>
            </a:p>
          </p:txBody>
        </p:sp>
      </p:grpSp>
      <p:sp>
        <p:nvSpPr>
          <p:cNvPr id="7" name="Freeform 6"/>
          <p:cNvSpPr/>
          <p:nvPr/>
        </p:nvSpPr>
        <p:spPr>
          <a:xfrm>
            <a:off x="1140997" y="6317270"/>
            <a:ext cx="1929676" cy="444364"/>
          </a:xfrm>
          <a:custGeom>
            <a:avLst/>
            <a:gdLst/>
            <a:ahLst/>
            <a:cxnLst/>
            <a:rect l="0" t="0" r="0" b="0"/>
            <a:pathLst>
              <a:path w="1929676" h="444364">
                <a:moveTo>
                  <a:pt x="0" y="0"/>
                </a:moveTo>
                <a:lnTo>
                  <a:pt x="1929675" y="0"/>
                </a:lnTo>
                <a:lnTo>
                  <a:pt x="1929675" y="444363"/>
                </a:lnTo>
                <a:lnTo>
                  <a:pt x="0" y="444363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Freeform 7"/>
          <p:cNvSpPr/>
          <p:nvPr/>
        </p:nvSpPr>
        <p:spPr>
          <a:xfrm>
            <a:off x="4309469" y="6144463"/>
            <a:ext cx="789979" cy="789979"/>
          </a:xfrm>
          <a:custGeom>
            <a:avLst/>
            <a:gdLst/>
            <a:ahLst/>
            <a:cxnLst/>
            <a:rect l="0" t="0" r="0" b="0"/>
            <a:pathLst>
              <a:path w="789979" h="789979">
                <a:moveTo>
                  <a:pt x="394989" y="0"/>
                </a:moveTo>
                <a:lnTo>
                  <a:pt x="789978" y="301755"/>
                </a:lnTo>
                <a:lnTo>
                  <a:pt x="639210" y="789978"/>
                </a:lnTo>
                <a:lnTo>
                  <a:pt x="150769" y="789978"/>
                </a:lnTo>
                <a:lnTo>
                  <a:pt x="0" y="301755"/>
                </a:lnTo>
                <a:close/>
              </a:path>
            </a:pathLst>
          </a:cu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Freeform 8"/>
          <p:cNvSpPr/>
          <p:nvPr/>
        </p:nvSpPr>
        <p:spPr>
          <a:xfrm>
            <a:off x="6331320" y="6194063"/>
            <a:ext cx="690778" cy="690779"/>
          </a:xfrm>
          <a:custGeom>
            <a:avLst/>
            <a:gdLst/>
            <a:ahLst/>
            <a:cxnLst/>
            <a:rect l="0" t="0" r="0" b="0"/>
            <a:pathLst>
              <a:path w="690778" h="690779">
                <a:moveTo>
                  <a:pt x="345446" y="0"/>
                </a:moveTo>
                <a:lnTo>
                  <a:pt x="690777" y="690778"/>
                </a:lnTo>
                <a:lnTo>
                  <a:pt x="0" y="690778"/>
                </a:lnTo>
                <a:close/>
              </a:path>
            </a:pathLst>
          </a:custGeom>
          <a:solidFill>
            <a:srgbClr val="3CB371"/>
          </a:solidFill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8232140" y="6149339"/>
            <a:ext cx="780287" cy="780288"/>
          </a:xfrm>
          <a:prstGeom prst="ellipse">
            <a:avLst/>
          </a:prstGeom>
          <a:solidFill>
            <a:srgbClr val="7B7BC0"/>
          </a:solidFill>
          <a:ln w="38100" cap="flat" cmpd="sng" algn="ctr">
            <a:solidFill>
              <a:srgbClr val="7B7B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3" name="Group 12"/>
          <p:cNvGrpSpPr/>
          <p:nvPr/>
        </p:nvGrpSpPr>
        <p:grpSpPr>
          <a:xfrm>
            <a:off x="5329681" y="1480057"/>
            <a:ext cx="3819907" cy="3819907"/>
            <a:chOff x="5329681" y="1480057"/>
            <a:chExt cx="3819907" cy="3819907"/>
          </a:xfrm>
        </p:grpSpPr>
        <p:sp>
          <p:nvSpPr>
            <p:cNvPr id="11" name="Oval 10"/>
            <p:cNvSpPr/>
            <p:nvPr/>
          </p:nvSpPr>
          <p:spPr>
            <a:xfrm>
              <a:off x="5329681" y="1480057"/>
              <a:ext cx="3819907" cy="3819907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56680" y="1879600"/>
              <a:ext cx="1561592" cy="400109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000">
                  <a:solidFill>
                    <a:srgbClr val="000000"/>
                  </a:solidFill>
                  <a:latin typeface="Century Gothic"/>
                </a:rPr>
                <a:t>4 sides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215900"/>
            <a:ext cx="96545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Let's add more categories and more shapes.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38912" y="5775833"/>
            <a:ext cx="9282176" cy="0"/>
          </a:xfrm>
          <a:prstGeom prst="line">
            <a:avLst/>
          </a:prstGeom>
          <a:ln w="12700" cap="flat" cmpd="sng" algn="ctr">
            <a:solidFill>
              <a:srgbClr val="C0C0C0"/>
            </a:solidFill>
            <a:prstDash val="dash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381000" y="1340357"/>
            <a:ext cx="2202688" cy="3818890"/>
            <a:chOff x="381000" y="1340357"/>
            <a:chExt cx="2202688" cy="3818890"/>
          </a:xfrm>
        </p:grpSpPr>
        <p:sp>
          <p:nvSpPr>
            <p:cNvPr id="4" name="Oval 3"/>
            <p:cNvSpPr/>
            <p:nvPr/>
          </p:nvSpPr>
          <p:spPr>
            <a:xfrm>
              <a:off x="381000" y="1340357"/>
              <a:ext cx="2202688" cy="381889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19925" y="1811466"/>
              <a:ext cx="1748662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CA" sz="1800" dirty="0">
                  <a:solidFill>
                    <a:srgbClr val="000000"/>
                  </a:solidFill>
                  <a:latin typeface="Century Gothic"/>
                </a:rPr>
                <a:t>fewer </a:t>
              </a:r>
              <a:r>
                <a:rPr lang="en-CA" sz="1800" dirty="0" smtClean="0">
                  <a:solidFill>
                    <a:srgbClr val="000000"/>
                  </a:solidFill>
                  <a:latin typeface="Century Gothic"/>
                </a:rPr>
                <a:t>than​</a:t>
              </a:r>
              <a:endParaRPr lang="en-CA" sz="1800" dirty="0">
                <a:solidFill>
                  <a:srgbClr val="000000"/>
                </a:solidFill>
                <a:latin typeface="Century Gothic"/>
              </a:endParaRPr>
            </a:p>
            <a:p>
              <a:pPr algn="ctr"/>
              <a:r>
                <a:rPr lang="en-CA" sz="1800" dirty="0">
                  <a:solidFill>
                    <a:srgbClr val="000000"/>
                  </a:solidFill>
                  <a:latin typeface="Century Gothic"/>
                </a:rPr>
                <a:t>3 sides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781300" y="1340357"/>
            <a:ext cx="2202688" cy="3818890"/>
            <a:chOff x="2781300" y="1340357"/>
            <a:chExt cx="2202688" cy="3818890"/>
          </a:xfrm>
        </p:grpSpPr>
        <p:sp>
          <p:nvSpPr>
            <p:cNvPr id="7" name="Oval 6"/>
            <p:cNvSpPr/>
            <p:nvPr/>
          </p:nvSpPr>
          <p:spPr>
            <a:xfrm>
              <a:off x="2781300" y="1340357"/>
              <a:ext cx="2202688" cy="381889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16580" y="1765300"/>
              <a:ext cx="1514982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3 sides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178425" y="1340357"/>
            <a:ext cx="2202688" cy="3818890"/>
            <a:chOff x="5178425" y="1340357"/>
            <a:chExt cx="2202688" cy="3818890"/>
          </a:xfrm>
        </p:grpSpPr>
        <p:sp>
          <p:nvSpPr>
            <p:cNvPr id="10" name="Oval 9"/>
            <p:cNvSpPr/>
            <p:nvPr/>
          </p:nvSpPr>
          <p:spPr>
            <a:xfrm>
              <a:off x="5178425" y="1340357"/>
              <a:ext cx="2202688" cy="381889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16880" y="1765300"/>
              <a:ext cx="1514982" cy="369332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1800">
                  <a:solidFill>
                    <a:srgbClr val="000000"/>
                  </a:solidFill>
                  <a:latin typeface="Century Gothic"/>
                </a:rPr>
                <a:t>4 sides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74787" y="1340357"/>
            <a:ext cx="2202689" cy="3818890"/>
            <a:chOff x="7574787" y="1340357"/>
            <a:chExt cx="2202689" cy="3818890"/>
          </a:xfrm>
        </p:grpSpPr>
        <p:sp>
          <p:nvSpPr>
            <p:cNvPr id="13" name="Oval 12"/>
            <p:cNvSpPr/>
            <p:nvPr/>
          </p:nvSpPr>
          <p:spPr>
            <a:xfrm>
              <a:off x="7574787" y="1340357"/>
              <a:ext cx="2202689" cy="381889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888406" y="1765300"/>
              <a:ext cx="1543756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CA" sz="1800" dirty="0">
                  <a:solidFill>
                    <a:srgbClr val="000000"/>
                  </a:solidFill>
                  <a:latin typeface="Century Gothic"/>
                </a:rPr>
                <a:t>more </a:t>
              </a:r>
              <a:r>
                <a:rPr lang="en-CA" sz="1800" dirty="0" smtClean="0">
                  <a:solidFill>
                    <a:srgbClr val="000000"/>
                  </a:solidFill>
                  <a:latin typeface="Century Gothic"/>
                </a:rPr>
                <a:t>than</a:t>
              </a:r>
              <a:endParaRPr lang="en-CA" sz="1800" dirty="0">
                <a:solidFill>
                  <a:srgbClr val="000000"/>
                </a:solidFill>
                <a:latin typeface="Century Gothic"/>
              </a:endParaRPr>
            </a:p>
            <a:p>
              <a:pPr algn="ctr"/>
              <a:r>
                <a:rPr lang="en-CA" sz="1800" dirty="0">
                  <a:solidFill>
                    <a:srgbClr val="000000"/>
                  </a:solidFill>
                  <a:latin typeface="Century Gothic"/>
                </a:rPr>
                <a:t>​4 sides</a:t>
              </a:r>
            </a:p>
          </p:txBody>
        </p:sp>
      </p:grpSp>
      <p:sp>
        <p:nvSpPr>
          <p:cNvPr id="16" name="Freeform 15"/>
          <p:cNvSpPr/>
          <p:nvPr/>
        </p:nvSpPr>
        <p:spPr>
          <a:xfrm>
            <a:off x="438912" y="6331507"/>
            <a:ext cx="1929675" cy="444364"/>
          </a:xfrm>
          <a:custGeom>
            <a:avLst/>
            <a:gdLst/>
            <a:ahLst/>
            <a:cxnLst/>
            <a:rect l="0" t="0" r="0" b="0"/>
            <a:pathLst>
              <a:path w="1929675" h="444364">
                <a:moveTo>
                  <a:pt x="0" y="0"/>
                </a:moveTo>
                <a:lnTo>
                  <a:pt x="1929674" y="0"/>
                </a:lnTo>
                <a:lnTo>
                  <a:pt x="1929674" y="444363"/>
                </a:lnTo>
                <a:lnTo>
                  <a:pt x="0" y="444363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C0C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Freeform 16"/>
          <p:cNvSpPr/>
          <p:nvPr/>
        </p:nvSpPr>
        <p:spPr>
          <a:xfrm>
            <a:off x="3092665" y="6158700"/>
            <a:ext cx="789980" cy="789979"/>
          </a:xfrm>
          <a:custGeom>
            <a:avLst/>
            <a:gdLst/>
            <a:ahLst/>
            <a:cxnLst/>
            <a:rect l="0" t="0" r="0" b="0"/>
            <a:pathLst>
              <a:path w="789980" h="789979">
                <a:moveTo>
                  <a:pt x="394989" y="0"/>
                </a:moveTo>
                <a:lnTo>
                  <a:pt x="789979" y="301755"/>
                </a:lnTo>
                <a:lnTo>
                  <a:pt x="639211" y="789978"/>
                </a:lnTo>
                <a:lnTo>
                  <a:pt x="150770" y="789978"/>
                </a:lnTo>
                <a:lnTo>
                  <a:pt x="0" y="301755"/>
                </a:lnTo>
                <a:close/>
              </a:path>
            </a:pathLst>
          </a:custGeom>
          <a:solidFill>
            <a:srgbClr val="FF6820"/>
          </a:solidFill>
          <a:ln w="38100" cap="flat" cmpd="sng" algn="ctr">
            <a:solidFill>
              <a:srgbClr val="FF682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Freeform 17"/>
          <p:cNvSpPr/>
          <p:nvPr/>
        </p:nvSpPr>
        <p:spPr>
          <a:xfrm>
            <a:off x="4734610" y="6194094"/>
            <a:ext cx="690778" cy="690780"/>
          </a:xfrm>
          <a:custGeom>
            <a:avLst/>
            <a:gdLst/>
            <a:ahLst/>
            <a:cxnLst/>
            <a:rect l="0" t="0" r="0" b="0"/>
            <a:pathLst>
              <a:path w="690778" h="690780">
                <a:moveTo>
                  <a:pt x="345446" y="0"/>
                </a:moveTo>
                <a:lnTo>
                  <a:pt x="690777" y="690779"/>
                </a:lnTo>
                <a:lnTo>
                  <a:pt x="0" y="690779"/>
                </a:lnTo>
                <a:close/>
              </a:path>
            </a:pathLst>
          </a:custGeom>
          <a:solidFill>
            <a:srgbClr val="3CB371"/>
          </a:solidFill>
          <a:ln w="38100" cap="flat" cmpd="sng" algn="ctr">
            <a:solidFill>
              <a:srgbClr val="3CB37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/>
          <p:cNvSpPr/>
          <p:nvPr/>
        </p:nvSpPr>
        <p:spPr>
          <a:xfrm>
            <a:off x="6149339" y="6149339"/>
            <a:ext cx="780288" cy="780288"/>
          </a:xfrm>
          <a:prstGeom prst="ellipse">
            <a:avLst/>
          </a:prstGeom>
          <a:solidFill>
            <a:srgbClr val="7B7BC0"/>
          </a:solidFill>
          <a:ln w="38100" cap="flat" cmpd="sng" algn="ctr">
            <a:solidFill>
              <a:srgbClr val="7B7B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Freeform 19"/>
          <p:cNvSpPr/>
          <p:nvPr/>
        </p:nvSpPr>
        <p:spPr>
          <a:xfrm>
            <a:off x="9011505" y="6170703"/>
            <a:ext cx="765972" cy="765972"/>
          </a:xfrm>
          <a:custGeom>
            <a:avLst/>
            <a:gdLst/>
            <a:ahLst/>
            <a:cxnLst/>
            <a:rect l="0" t="0" r="0" b="0"/>
            <a:pathLst>
              <a:path w="765972" h="765972">
                <a:moveTo>
                  <a:pt x="404879" y="73658"/>
                </a:moveTo>
                <a:lnTo>
                  <a:pt x="425162" y="47329"/>
                </a:lnTo>
                <a:lnTo>
                  <a:pt x="450182" y="28070"/>
                </a:lnTo>
                <a:lnTo>
                  <a:pt x="483067" y="12294"/>
                </a:lnTo>
                <a:lnTo>
                  <a:pt x="512733" y="3484"/>
                </a:lnTo>
                <a:lnTo>
                  <a:pt x="553391" y="0"/>
                </a:lnTo>
                <a:lnTo>
                  <a:pt x="589311" y="3484"/>
                </a:lnTo>
                <a:lnTo>
                  <a:pt x="628449" y="15778"/>
                </a:lnTo>
                <a:lnTo>
                  <a:pt x="664372" y="33295"/>
                </a:lnTo>
                <a:lnTo>
                  <a:pt x="695647" y="59623"/>
                </a:lnTo>
                <a:lnTo>
                  <a:pt x="725313" y="96400"/>
                </a:lnTo>
                <a:lnTo>
                  <a:pt x="745686" y="136763"/>
                </a:lnTo>
                <a:lnTo>
                  <a:pt x="758197" y="182248"/>
                </a:lnTo>
                <a:lnTo>
                  <a:pt x="765971" y="226094"/>
                </a:lnTo>
                <a:lnTo>
                  <a:pt x="765971" y="271682"/>
                </a:lnTo>
                <a:lnTo>
                  <a:pt x="759716" y="310302"/>
                </a:lnTo>
                <a:lnTo>
                  <a:pt x="748814" y="350562"/>
                </a:lnTo>
                <a:lnTo>
                  <a:pt x="734696" y="383857"/>
                </a:lnTo>
                <a:lnTo>
                  <a:pt x="719058" y="422477"/>
                </a:lnTo>
                <a:lnTo>
                  <a:pt x="706547" y="445219"/>
                </a:lnTo>
                <a:lnTo>
                  <a:pt x="686264" y="480256"/>
                </a:lnTo>
                <a:lnTo>
                  <a:pt x="664372" y="508325"/>
                </a:lnTo>
                <a:lnTo>
                  <a:pt x="640960" y="539878"/>
                </a:lnTo>
                <a:lnTo>
                  <a:pt x="614331" y="567947"/>
                </a:lnTo>
                <a:lnTo>
                  <a:pt x="589311" y="597759"/>
                </a:lnTo>
                <a:lnTo>
                  <a:pt x="565900" y="618760"/>
                </a:lnTo>
                <a:lnTo>
                  <a:pt x="537751" y="646829"/>
                </a:lnTo>
                <a:lnTo>
                  <a:pt x="508086" y="669571"/>
                </a:lnTo>
                <a:lnTo>
                  <a:pt x="481458" y="690675"/>
                </a:lnTo>
                <a:lnTo>
                  <a:pt x="458046" y="709934"/>
                </a:lnTo>
                <a:lnTo>
                  <a:pt x="433026" y="727453"/>
                </a:lnTo>
                <a:lnTo>
                  <a:pt x="412653" y="746711"/>
                </a:lnTo>
                <a:lnTo>
                  <a:pt x="381467" y="765971"/>
                </a:lnTo>
                <a:lnTo>
                  <a:pt x="351711" y="743229"/>
                </a:lnTo>
                <a:lnTo>
                  <a:pt x="332946" y="729194"/>
                </a:lnTo>
                <a:lnTo>
                  <a:pt x="312662" y="716900"/>
                </a:lnTo>
                <a:lnTo>
                  <a:pt x="292289" y="699382"/>
                </a:lnTo>
                <a:lnTo>
                  <a:pt x="264140" y="678381"/>
                </a:lnTo>
                <a:lnTo>
                  <a:pt x="242337" y="659123"/>
                </a:lnTo>
                <a:lnTo>
                  <a:pt x="217318" y="636277"/>
                </a:lnTo>
                <a:lnTo>
                  <a:pt x="193816" y="615276"/>
                </a:lnTo>
                <a:lnTo>
                  <a:pt x="171924" y="594173"/>
                </a:lnTo>
                <a:lnTo>
                  <a:pt x="146904" y="566205"/>
                </a:lnTo>
                <a:lnTo>
                  <a:pt x="123493" y="538137"/>
                </a:lnTo>
                <a:lnTo>
                  <a:pt x="103208" y="515395"/>
                </a:lnTo>
                <a:lnTo>
                  <a:pt x="84444" y="487325"/>
                </a:lnTo>
                <a:lnTo>
                  <a:pt x="65678" y="459254"/>
                </a:lnTo>
                <a:lnTo>
                  <a:pt x="50041" y="427702"/>
                </a:lnTo>
                <a:lnTo>
                  <a:pt x="34404" y="397892"/>
                </a:lnTo>
                <a:lnTo>
                  <a:pt x="20285" y="361113"/>
                </a:lnTo>
                <a:lnTo>
                  <a:pt x="10902" y="324234"/>
                </a:lnTo>
                <a:lnTo>
                  <a:pt x="1520" y="289198"/>
                </a:lnTo>
                <a:lnTo>
                  <a:pt x="0" y="252422"/>
                </a:lnTo>
                <a:lnTo>
                  <a:pt x="3129" y="215644"/>
                </a:lnTo>
                <a:lnTo>
                  <a:pt x="7776" y="175281"/>
                </a:lnTo>
                <a:lnTo>
                  <a:pt x="17157" y="143729"/>
                </a:lnTo>
                <a:lnTo>
                  <a:pt x="29667" y="115659"/>
                </a:lnTo>
                <a:lnTo>
                  <a:pt x="46914" y="89434"/>
                </a:lnTo>
                <a:lnTo>
                  <a:pt x="62551" y="68330"/>
                </a:lnTo>
                <a:lnTo>
                  <a:pt x="82835" y="50813"/>
                </a:lnTo>
                <a:lnTo>
                  <a:pt x="107855" y="33295"/>
                </a:lnTo>
                <a:lnTo>
                  <a:pt x="137522" y="15778"/>
                </a:lnTo>
                <a:lnTo>
                  <a:pt x="164151" y="6967"/>
                </a:lnTo>
                <a:lnTo>
                  <a:pt x="193816" y="0"/>
                </a:lnTo>
                <a:lnTo>
                  <a:pt x="220444" y="1743"/>
                </a:lnTo>
                <a:lnTo>
                  <a:pt x="246985" y="3484"/>
                </a:lnTo>
                <a:lnTo>
                  <a:pt x="278258" y="14035"/>
                </a:lnTo>
                <a:lnTo>
                  <a:pt x="304798" y="22744"/>
                </a:lnTo>
                <a:lnTo>
                  <a:pt x="328300" y="40364"/>
                </a:lnTo>
                <a:lnTo>
                  <a:pt x="348584" y="57882"/>
                </a:lnTo>
                <a:lnTo>
                  <a:pt x="367348" y="84107"/>
                </a:lnTo>
                <a:lnTo>
                  <a:pt x="381467" y="113918"/>
                </a:lnTo>
                <a:close/>
              </a:path>
            </a:pathLst>
          </a:cu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Freeform 20"/>
          <p:cNvSpPr/>
          <p:nvPr/>
        </p:nvSpPr>
        <p:spPr>
          <a:xfrm>
            <a:off x="7574789" y="6131795"/>
            <a:ext cx="789979" cy="789978"/>
          </a:xfrm>
          <a:custGeom>
            <a:avLst/>
            <a:gdLst/>
            <a:ahLst/>
            <a:cxnLst/>
            <a:rect l="0" t="0" r="0" b="0"/>
            <a:pathLst>
              <a:path w="789979" h="789978">
                <a:moveTo>
                  <a:pt x="592483" y="0"/>
                </a:moveTo>
                <a:lnTo>
                  <a:pt x="789978" y="394988"/>
                </a:lnTo>
                <a:lnTo>
                  <a:pt x="592483" y="789977"/>
                </a:lnTo>
                <a:lnTo>
                  <a:pt x="197493" y="789977"/>
                </a:lnTo>
                <a:lnTo>
                  <a:pt x="0" y="394988"/>
                </a:lnTo>
                <a:lnTo>
                  <a:pt x="197493" y="0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FFD7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3" name="Straight Connector 22"/>
          <p:cNvCxnSpPr/>
          <p:nvPr/>
        </p:nvCxnSpPr>
        <p:spPr>
          <a:xfrm>
            <a:off x="7477364" y="1078029"/>
            <a:ext cx="0" cy="4523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1824710" cy="95410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Exercises:</a:t>
            </a:r>
          </a:p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203700"/>
            <a:ext cx="9438640" cy="11598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Use each box inside the thick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rectangle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as a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group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FF"/>
                </a:solidFill>
              </a:rPr>
              <a:t>Sort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the shapes. </a:t>
            </a:r>
          </a:p>
        </p:txBody>
      </p:sp>
      <p:pic>
        <p:nvPicPr>
          <p:cNvPr id="4" name="Picture 3" descr="clipboard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6422" y="1397380"/>
            <a:ext cx="8487156" cy="234911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TextBox 4"/>
          <p:cNvSpPr txBox="1"/>
          <p:nvPr/>
        </p:nvSpPr>
        <p:spPr>
          <a:xfrm>
            <a:off x="457200" y="6680200"/>
            <a:ext cx="8866378" cy="62049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12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Use the shapes from BLM Attribute Blocks (2), together with the pentagon and circle from BLM Attribute Blocks (1).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480" y="444500"/>
            <a:ext cx="9184640" cy="332456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1. Cut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out pictures from grocery store flyers and </a:t>
            </a:r>
            <a:br>
              <a:rPr lang="en-CA" sz="2800" dirty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FF"/>
                </a:solidFill>
                <a:latin typeface="Century Gothic"/>
              </a:rPr>
              <a:t>sort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them into: </a:t>
            </a:r>
            <a:endParaRPr lang="en-CA" sz="2800" dirty="0" smtClean="0">
              <a:solidFill>
                <a:srgbClr val="000000"/>
              </a:solidFill>
              <a:latin typeface="Century Gothic"/>
            </a:endParaRPr>
          </a:p>
          <a:p>
            <a:pPr>
              <a:lnSpc>
                <a:spcPct val="114000"/>
              </a:lnSpc>
              <a:spcAft>
                <a:spcPts val="1000"/>
              </a:spcAft>
            </a:pPr>
            <a:endParaRPr lang="en-CA" sz="1500" dirty="0">
              <a:solidFill>
                <a:srgbClr val="000000"/>
              </a:solidFill>
              <a:latin typeface="Century Gothic"/>
            </a:endParaRP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"fruits and vegetables"         "dairy products" </a:t>
            </a:r>
            <a:endParaRPr lang="en-CA" sz="2800" dirty="0" smtClean="0">
              <a:solidFill>
                <a:srgbClr val="000000"/>
              </a:solidFill>
              <a:latin typeface="Century Gothic"/>
            </a:endParaRPr>
          </a:p>
          <a:p>
            <a:pPr algn="ctr"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"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meats"         "grain products"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7653782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G-9 for details. Discuss products that fall under more than one group.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44500"/>
            <a:ext cx="9514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2. a)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Sort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the shapes into: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2600" y="6946900"/>
            <a:ext cx="58864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Use shapes from BLM Attribute Blocks (2).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2387600"/>
            <a:ext cx="700331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Fill in the table to make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group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labels.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546100" y="3139387"/>
            <a:ext cx="9145154" cy="3505532"/>
            <a:chOff x="546100" y="3139387"/>
            <a:chExt cx="9145154" cy="3505532"/>
          </a:xfrm>
        </p:grpSpPr>
        <p:pic>
          <p:nvPicPr>
            <p:cNvPr id="5" name="Picture 4" descr="clipboard(2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92779" y="3237229"/>
              <a:ext cx="2850641" cy="67614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6" name="Picture 5" descr="clipboard(3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80403" y="3237229"/>
              <a:ext cx="2439542" cy="67614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7" name="Picture 6" descr="clipboard(4).png"/>
            <p:cNvPicPr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32079" y="4041013"/>
              <a:ext cx="719454" cy="34074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8" name="Picture 7" descr="clipboard(5).pn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2079" y="4933950"/>
              <a:ext cx="1033144" cy="340740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9" name="Picture 8" descr="clipboard(6).png"/>
            <p:cNvPicPr>
              <a:picLocks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06679" y="5829553"/>
              <a:ext cx="1974342" cy="405638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grpSp>
          <p:nvGrpSpPr>
            <p:cNvPr id="13" name="Group 12"/>
            <p:cNvGrpSpPr/>
            <p:nvPr/>
          </p:nvGrpSpPr>
          <p:grpSpPr>
            <a:xfrm>
              <a:off x="546100" y="3951494"/>
              <a:ext cx="9144001" cy="2693423"/>
              <a:chOff x="546100" y="3951494"/>
              <a:chExt cx="9144001" cy="2693423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546100" y="3951494"/>
                <a:ext cx="9144001" cy="897809"/>
              </a:xfrm>
              <a:custGeom>
                <a:avLst/>
                <a:gdLst/>
                <a:ahLst/>
                <a:cxnLst/>
                <a:rect l="0" t="0" r="0" b="0"/>
                <a:pathLst>
                  <a:path w="9144001" h="897809">
                    <a:moveTo>
                      <a:pt x="0" y="0"/>
                    </a:moveTo>
                    <a:lnTo>
                      <a:pt x="9144000" y="0"/>
                    </a:lnTo>
                    <a:lnTo>
                      <a:pt x="9144000" y="897808"/>
                    </a:lnTo>
                    <a:lnTo>
                      <a:pt x="0" y="897808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546100" y="4849302"/>
                <a:ext cx="9144001" cy="897808"/>
              </a:xfrm>
              <a:custGeom>
                <a:avLst/>
                <a:gdLst/>
                <a:ahLst/>
                <a:cxnLst/>
                <a:rect l="0" t="0" r="0" b="0"/>
                <a:pathLst>
                  <a:path w="9144001" h="897808">
                    <a:moveTo>
                      <a:pt x="0" y="0"/>
                    </a:moveTo>
                    <a:lnTo>
                      <a:pt x="9144000" y="0"/>
                    </a:lnTo>
                    <a:lnTo>
                      <a:pt x="9144000" y="897807"/>
                    </a:lnTo>
                    <a:lnTo>
                      <a:pt x="0" y="89780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546100" y="5747109"/>
                <a:ext cx="9144001" cy="897808"/>
              </a:xfrm>
              <a:custGeom>
                <a:avLst/>
                <a:gdLst/>
                <a:ahLst/>
                <a:cxnLst/>
                <a:rect l="0" t="0" r="0" b="0"/>
                <a:pathLst>
                  <a:path w="9144001" h="897808">
                    <a:moveTo>
                      <a:pt x="0" y="0"/>
                    </a:moveTo>
                    <a:lnTo>
                      <a:pt x="9144000" y="0"/>
                    </a:lnTo>
                    <a:lnTo>
                      <a:pt x="9144000" y="897807"/>
                    </a:lnTo>
                    <a:lnTo>
                      <a:pt x="0" y="897807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4" name="Freeform 13"/>
            <p:cNvSpPr/>
            <p:nvPr/>
          </p:nvSpPr>
          <p:spPr>
            <a:xfrm>
              <a:off x="6309157" y="3139387"/>
              <a:ext cx="3382097" cy="3505532"/>
            </a:xfrm>
            <a:custGeom>
              <a:avLst/>
              <a:gdLst/>
              <a:ahLst/>
              <a:cxnLst/>
              <a:rect l="0" t="0" r="0" b="0"/>
              <a:pathLst>
                <a:path w="3382097" h="3505532">
                  <a:moveTo>
                    <a:pt x="0" y="0"/>
                  </a:moveTo>
                  <a:lnTo>
                    <a:pt x="3382096" y="0"/>
                  </a:lnTo>
                  <a:lnTo>
                    <a:pt x="3382096" y="3505531"/>
                  </a:lnTo>
                  <a:lnTo>
                    <a:pt x="0" y="3505531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927063" y="3139387"/>
              <a:ext cx="3382096" cy="3505530"/>
            </a:xfrm>
            <a:custGeom>
              <a:avLst/>
              <a:gdLst/>
              <a:ahLst/>
              <a:cxnLst/>
              <a:rect l="0" t="0" r="0" b="0"/>
              <a:pathLst>
                <a:path w="3382096" h="3505530">
                  <a:moveTo>
                    <a:pt x="0" y="0"/>
                  </a:moveTo>
                  <a:lnTo>
                    <a:pt x="3382095" y="0"/>
                  </a:lnTo>
                  <a:lnTo>
                    <a:pt x="3382095" y="3505529"/>
                  </a:lnTo>
                  <a:lnTo>
                    <a:pt x="0" y="3505529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636776" y="1168400"/>
            <a:ext cx="6860920" cy="715771"/>
            <a:chOff x="1636776" y="1168400"/>
            <a:chExt cx="6860920" cy="715771"/>
          </a:xfrm>
        </p:grpSpPr>
        <p:pic>
          <p:nvPicPr>
            <p:cNvPr id="17" name="Picture 16" descr="clipboard(2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36776" y="1173988"/>
              <a:ext cx="2994152" cy="71018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pic>
          <p:nvPicPr>
            <p:cNvPr id="18" name="Picture 17" descr="clipboard(3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35345" y="1168400"/>
              <a:ext cx="2562351" cy="71018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31800"/>
            <a:ext cx="8468766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the shapes using the groups in the table.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9900" y="1485900"/>
            <a:ext cx="9489440" cy="107478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d) One box in the table in part c) is empty. </a:t>
            </a: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/>
            </a:r>
            <a:br>
              <a:rPr lang="en-CA" sz="2800" dirty="0" smtClean="0">
                <a:solidFill>
                  <a:srgbClr val="000000"/>
                </a:solidFill>
                <a:latin typeface="Century Gothic"/>
              </a:rPr>
            </a:b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 shape that fits there.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711200"/>
            <a:ext cx="90830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3. Let's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the animals into two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groups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19700" y="241300"/>
            <a:ext cx="5886449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Use pictures from BLM Animals to Sort (p. G-34).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2600" y="6680200"/>
            <a:ext cx="9210040" cy="65376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Start with the labels "North American animals" and "African animals," and change them to "Animals with hooves" and "Animals with claws." See p. G-11 for details.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95300" y="1450615"/>
            <a:ext cx="9144001" cy="2876275"/>
            <a:chOff x="495300" y="1450615"/>
            <a:chExt cx="9144001" cy="2876275"/>
          </a:xfrm>
        </p:grpSpPr>
        <p:sp>
          <p:nvSpPr>
            <p:cNvPr id="5" name="Freeform 4"/>
            <p:cNvSpPr/>
            <p:nvPr/>
          </p:nvSpPr>
          <p:spPr>
            <a:xfrm>
              <a:off x="495300" y="1450615"/>
              <a:ext cx="9144001" cy="2876255"/>
            </a:xfrm>
            <a:custGeom>
              <a:avLst/>
              <a:gdLst/>
              <a:ahLst/>
              <a:cxnLst/>
              <a:rect l="0" t="0" r="0" b="0"/>
              <a:pathLst>
                <a:path w="9144001" h="2876255">
                  <a:moveTo>
                    <a:pt x="0" y="0"/>
                  </a:moveTo>
                  <a:lnTo>
                    <a:pt x="9144000" y="0"/>
                  </a:lnTo>
                  <a:lnTo>
                    <a:pt x="9144000" y="2876254"/>
                  </a:lnTo>
                  <a:lnTo>
                    <a:pt x="0" y="2876254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5080000" y="1463547"/>
              <a:ext cx="0" cy="2863343"/>
            </a:xfrm>
            <a:prstGeom prst="line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482600" y="4622800"/>
            <a:ext cx="9324340" cy="169424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Now I'm going to change the labels, without moving the animals.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Which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animals are in the wrong place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895477" y="2032507"/>
            <a:ext cx="3711194" cy="0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530977" y="2032507"/>
            <a:ext cx="3711193" cy="0"/>
          </a:xfrm>
          <a:prstGeom prst="line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2.1 pp. 88–89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</a:rPr>
              <a:t>New </a:t>
            </a:r>
            <a:r>
              <a:rPr lang="en-CA" sz="2800" dirty="0">
                <a:solidFill>
                  <a:srgbClr val="808080"/>
                </a:solidFill>
                <a:latin typeface="Century Gothic"/>
              </a:rPr>
              <a:t>Canadian Edition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9235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volunteers circle shapes with a certain attribute. See p. G-6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79900" y="495300"/>
            <a:ext cx="1690852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attribute</a:t>
            </a:r>
          </a:p>
        </p:txBody>
      </p:sp>
      <p:pic>
        <p:nvPicPr>
          <p:cNvPr id="4" name="Picture 3" descr="clipboard(7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05280" y="1739900"/>
            <a:ext cx="1369441" cy="166789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5" name="Oval 4"/>
          <p:cNvSpPr/>
          <p:nvPr/>
        </p:nvSpPr>
        <p:spPr>
          <a:xfrm>
            <a:off x="8220582" y="4360418"/>
            <a:ext cx="954533" cy="1940305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>
            <a:off x="7083404" y="1697876"/>
            <a:ext cx="1801453" cy="1818365"/>
          </a:xfrm>
          <a:custGeom>
            <a:avLst/>
            <a:gdLst/>
            <a:ahLst/>
            <a:cxnLst/>
            <a:rect l="0" t="0" r="0" b="0"/>
            <a:pathLst>
              <a:path w="1801453" h="1818365">
                <a:moveTo>
                  <a:pt x="900728" y="0"/>
                </a:moveTo>
                <a:lnTo>
                  <a:pt x="1120503" y="691949"/>
                </a:lnTo>
                <a:lnTo>
                  <a:pt x="1801452" y="691949"/>
                </a:lnTo>
                <a:lnTo>
                  <a:pt x="1256453" y="1126415"/>
                </a:lnTo>
                <a:lnTo>
                  <a:pt x="1452931" y="1818364"/>
                </a:lnTo>
                <a:lnTo>
                  <a:pt x="900728" y="1408384"/>
                </a:lnTo>
                <a:lnTo>
                  <a:pt x="348521" y="1818364"/>
                </a:lnTo>
                <a:lnTo>
                  <a:pt x="544999" y="1126415"/>
                </a:lnTo>
                <a:lnTo>
                  <a:pt x="0" y="691949"/>
                </a:lnTo>
                <a:lnTo>
                  <a:pt x="680950" y="691949"/>
                </a:lnTo>
                <a:close/>
              </a:path>
            </a:pathLst>
          </a:custGeom>
          <a:solidFill>
            <a:srgbClr val="009300"/>
          </a:solidFill>
          <a:ln w="38100" cap="flat" cmpd="sng" algn="ctr">
            <a:solidFill>
              <a:srgbClr val="0093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3289136" y="3555808"/>
            <a:ext cx="3085854" cy="255098"/>
          </a:xfrm>
          <a:custGeom>
            <a:avLst/>
            <a:gdLst/>
            <a:ahLst/>
            <a:cxnLst/>
            <a:rect l="0" t="0" r="0" b="0"/>
            <a:pathLst>
              <a:path w="3085854" h="255098">
                <a:moveTo>
                  <a:pt x="0" y="0"/>
                </a:moveTo>
                <a:lnTo>
                  <a:pt x="3085853" y="0"/>
                </a:lnTo>
                <a:lnTo>
                  <a:pt x="3085853" y="255097"/>
                </a:lnTo>
                <a:lnTo>
                  <a:pt x="0" y="255097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4" name="Group 13"/>
          <p:cNvGrpSpPr/>
          <p:nvPr/>
        </p:nvGrpSpPr>
        <p:grpSpPr>
          <a:xfrm>
            <a:off x="5094648" y="4849425"/>
            <a:ext cx="1433153" cy="969206"/>
            <a:chOff x="5094648" y="4849425"/>
            <a:chExt cx="1433153" cy="969206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5342128" y="4957953"/>
              <a:ext cx="931672" cy="0"/>
            </a:xfrm>
            <a:prstGeom prst="line">
              <a:avLst/>
            </a:prstGeom>
            <a:ln w="127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253228" y="5330316"/>
              <a:ext cx="1122172" cy="0"/>
            </a:xfrm>
            <a:prstGeom prst="line">
              <a:avLst/>
            </a:prstGeom>
            <a:ln w="127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304028" y="5144134"/>
              <a:ext cx="1020572" cy="0"/>
            </a:xfrm>
            <a:prstGeom prst="line">
              <a:avLst/>
            </a:prstGeom>
            <a:ln w="127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144008" y="5702680"/>
              <a:ext cx="1345692" cy="0"/>
            </a:xfrm>
            <a:prstGeom prst="line">
              <a:avLst/>
            </a:prstGeom>
            <a:ln w="127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194808" y="5516626"/>
              <a:ext cx="1244092" cy="0"/>
            </a:xfrm>
            <a:prstGeom prst="line">
              <a:avLst/>
            </a:prstGeom>
            <a:ln w="12700" cap="flat" cmpd="sng" algn="ctr">
              <a:solidFill>
                <a:srgbClr val="009300"/>
              </a:solidFill>
              <a:prstDash val="solid"/>
              <a:miter lim="800000"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 12"/>
            <p:cNvSpPr/>
            <p:nvPr/>
          </p:nvSpPr>
          <p:spPr>
            <a:xfrm>
              <a:off x="5094648" y="4849425"/>
              <a:ext cx="1433153" cy="969206"/>
            </a:xfrm>
            <a:custGeom>
              <a:avLst/>
              <a:gdLst/>
              <a:ahLst/>
              <a:cxnLst/>
              <a:rect l="0" t="0" r="0" b="0"/>
              <a:pathLst>
                <a:path w="1433153" h="969206">
                  <a:moveTo>
                    <a:pt x="0" y="969205"/>
                  </a:moveTo>
                  <a:lnTo>
                    <a:pt x="286628" y="0"/>
                  </a:lnTo>
                  <a:lnTo>
                    <a:pt x="1146520" y="0"/>
                  </a:lnTo>
                  <a:lnTo>
                    <a:pt x="1433152" y="969205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93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5" name="Freeform 14"/>
          <p:cNvSpPr/>
          <p:nvPr/>
        </p:nvSpPr>
        <p:spPr>
          <a:xfrm>
            <a:off x="4569230" y="1958103"/>
            <a:ext cx="1010292" cy="469274"/>
          </a:xfrm>
          <a:custGeom>
            <a:avLst/>
            <a:gdLst/>
            <a:ahLst/>
            <a:cxnLst/>
            <a:rect l="0" t="0" r="0" b="0"/>
            <a:pathLst>
              <a:path w="1010292" h="469274">
                <a:moveTo>
                  <a:pt x="0" y="469273"/>
                </a:moveTo>
                <a:lnTo>
                  <a:pt x="4988" y="403111"/>
                </a:lnTo>
                <a:lnTo>
                  <a:pt x="10102" y="375882"/>
                </a:lnTo>
                <a:lnTo>
                  <a:pt x="15091" y="355141"/>
                </a:lnTo>
                <a:lnTo>
                  <a:pt x="20205" y="337876"/>
                </a:lnTo>
                <a:lnTo>
                  <a:pt x="25194" y="322698"/>
                </a:lnTo>
                <a:lnTo>
                  <a:pt x="50514" y="264764"/>
                </a:lnTo>
                <a:lnTo>
                  <a:pt x="75834" y="222006"/>
                </a:lnTo>
                <a:lnTo>
                  <a:pt x="101028" y="187710"/>
                </a:lnTo>
                <a:lnTo>
                  <a:pt x="126348" y="158858"/>
                </a:lnTo>
                <a:lnTo>
                  <a:pt x="151542" y="134178"/>
                </a:lnTo>
                <a:lnTo>
                  <a:pt x="176738" y="112627"/>
                </a:lnTo>
                <a:lnTo>
                  <a:pt x="202058" y="93855"/>
                </a:lnTo>
                <a:lnTo>
                  <a:pt x="227377" y="77402"/>
                </a:lnTo>
                <a:lnTo>
                  <a:pt x="252572" y="62802"/>
                </a:lnTo>
                <a:lnTo>
                  <a:pt x="277766" y="50172"/>
                </a:lnTo>
                <a:lnTo>
                  <a:pt x="303086" y="39165"/>
                </a:lnTo>
                <a:lnTo>
                  <a:pt x="328406" y="29664"/>
                </a:lnTo>
                <a:lnTo>
                  <a:pt x="353601" y="21668"/>
                </a:lnTo>
                <a:lnTo>
                  <a:pt x="378921" y="14948"/>
                </a:lnTo>
                <a:lnTo>
                  <a:pt x="404116" y="9502"/>
                </a:lnTo>
                <a:lnTo>
                  <a:pt x="429311" y="5331"/>
                </a:lnTo>
                <a:lnTo>
                  <a:pt x="454630" y="2318"/>
                </a:lnTo>
                <a:lnTo>
                  <a:pt x="479950" y="581"/>
                </a:lnTo>
                <a:lnTo>
                  <a:pt x="505145" y="0"/>
                </a:lnTo>
                <a:lnTo>
                  <a:pt x="530340" y="581"/>
                </a:lnTo>
                <a:lnTo>
                  <a:pt x="555659" y="2318"/>
                </a:lnTo>
                <a:lnTo>
                  <a:pt x="580979" y="5331"/>
                </a:lnTo>
                <a:lnTo>
                  <a:pt x="606175" y="9502"/>
                </a:lnTo>
                <a:lnTo>
                  <a:pt x="631494" y="14948"/>
                </a:lnTo>
                <a:lnTo>
                  <a:pt x="656689" y="21668"/>
                </a:lnTo>
                <a:lnTo>
                  <a:pt x="681884" y="29664"/>
                </a:lnTo>
                <a:lnTo>
                  <a:pt x="707203" y="39165"/>
                </a:lnTo>
                <a:lnTo>
                  <a:pt x="732523" y="50172"/>
                </a:lnTo>
                <a:lnTo>
                  <a:pt x="757717" y="62802"/>
                </a:lnTo>
                <a:lnTo>
                  <a:pt x="782913" y="77402"/>
                </a:lnTo>
                <a:lnTo>
                  <a:pt x="808232" y="93855"/>
                </a:lnTo>
                <a:lnTo>
                  <a:pt x="833551" y="112627"/>
                </a:lnTo>
                <a:lnTo>
                  <a:pt x="858747" y="134178"/>
                </a:lnTo>
                <a:lnTo>
                  <a:pt x="884067" y="158858"/>
                </a:lnTo>
                <a:lnTo>
                  <a:pt x="909261" y="187710"/>
                </a:lnTo>
                <a:lnTo>
                  <a:pt x="934457" y="222006"/>
                </a:lnTo>
                <a:lnTo>
                  <a:pt x="959777" y="264764"/>
                </a:lnTo>
                <a:lnTo>
                  <a:pt x="985096" y="322698"/>
                </a:lnTo>
                <a:lnTo>
                  <a:pt x="990085" y="337876"/>
                </a:lnTo>
                <a:lnTo>
                  <a:pt x="995198" y="355141"/>
                </a:lnTo>
                <a:lnTo>
                  <a:pt x="1000188" y="375882"/>
                </a:lnTo>
                <a:lnTo>
                  <a:pt x="1005301" y="403111"/>
                </a:lnTo>
                <a:lnTo>
                  <a:pt x="1010291" y="469273"/>
                </a:lnTo>
                <a:close/>
              </a:path>
            </a:pathLst>
          </a:custGeom>
          <a:solidFill>
            <a:srgbClr val="FFD700"/>
          </a:solidFill>
          <a:ln w="38100" cap="flat" cmpd="sng" algn="ctr">
            <a:solidFill>
              <a:srgbClr val="FFD7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Freeform 15"/>
          <p:cNvSpPr/>
          <p:nvPr/>
        </p:nvSpPr>
        <p:spPr>
          <a:xfrm rot="2016000">
            <a:off x="1457304" y="4377576"/>
            <a:ext cx="675854" cy="683363"/>
          </a:xfrm>
          <a:custGeom>
            <a:avLst/>
            <a:gdLst/>
            <a:ahLst/>
            <a:cxnLst/>
            <a:rect l="0" t="0" r="0" b="0"/>
            <a:pathLst>
              <a:path w="675854" h="683363">
                <a:moveTo>
                  <a:pt x="337927" y="0"/>
                </a:moveTo>
                <a:lnTo>
                  <a:pt x="420382" y="260042"/>
                </a:lnTo>
                <a:lnTo>
                  <a:pt x="675853" y="260042"/>
                </a:lnTo>
                <a:lnTo>
                  <a:pt x="471385" y="423319"/>
                </a:lnTo>
                <a:lnTo>
                  <a:pt x="545098" y="683362"/>
                </a:lnTo>
                <a:lnTo>
                  <a:pt x="337927" y="529286"/>
                </a:lnTo>
                <a:lnTo>
                  <a:pt x="130756" y="683362"/>
                </a:lnTo>
                <a:lnTo>
                  <a:pt x="204469" y="423319"/>
                </a:lnTo>
                <a:lnTo>
                  <a:pt x="0" y="260042"/>
                </a:lnTo>
                <a:lnTo>
                  <a:pt x="255472" y="260042"/>
                </a:ln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Freeform 16"/>
          <p:cNvSpPr/>
          <p:nvPr/>
        </p:nvSpPr>
        <p:spPr>
          <a:xfrm>
            <a:off x="2889346" y="5438096"/>
            <a:ext cx="534882" cy="463235"/>
          </a:xfrm>
          <a:custGeom>
            <a:avLst/>
            <a:gdLst/>
            <a:ahLst/>
            <a:cxnLst/>
            <a:rect l="0" t="0" r="0" b="0"/>
            <a:pathLst>
              <a:path w="534882" h="463235">
                <a:moveTo>
                  <a:pt x="267440" y="0"/>
                </a:moveTo>
                <a:lnTo>
                  <a:pt x="534881" y="463234"/>
                </a:lnTo>
                <a:lnTo>
                  <a:pt x="0" y="463234"/>
                </a:lnTo>
                <a:close/>
              </a:path>
            </a:pathLst>
          </a:custGeom>
          <a:solidFill>
            <a:srgbClr val="C0C0C0"/>
          </a:solidFill>
          <a:ln w="38100" cap="flat" cmpd="sng" algn="ctr">
            <a:solidFill>
              <a:srgbClr val="C0C0C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946900"/>
            <a:ext cx="4408043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G-6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19100"/>
            <a:ext cx="93624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What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 attributes 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does this shape have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pic>
        <p:nvPicPr>
          <p:cNvPr id="4" name="Picture 3" descr="clipboard(1)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79825" y="1934591"/>
            <a:ext cx="2800350" cy="2146680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5179466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Complete "What Changes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"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467713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Distribute BLM What Changes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  <a:r>
              <a:rPr lang="en-CA" sz="1600">
                <a:solidFill>
                  <a:srgbClr val="666666"/>
                </a:solidFill>
                <a:latin typeface="Century Gothic"/>
              </a:rPr>
              <a:t> (pp. G-35–36).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649968" cy="116160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I have 3 markers and 3 pencil crayons.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How could we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them</a:t>
            </a:r>
            <a:r>
              <a:rPr lang="en-CA" sz="2800" dirty="0">
                <a:solidFill>
                  <a:srgbClr val="000000"/>
                </a:solidFill>
                <a:latin typeface="Arial"/>
              </a:rPr>
              <a:t>?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07008" y="3501897"/>
            <a:ext cx="8746110" cy="2622805"/>
            <a:chOff x="707008" y="3501897"/>
            <a:chExt cx="8746110" cy="2622805"/>
          </a:xfrm>
        </p:grpSpPr>
        <p:grpSp>
          <p:nvGrpSpPr>
            <p:cNvPr id="5" name="Group 4"/>
            <p:cNvGrpSpPr/>
            <p:nvPr/>
          </p:nvGrpSpPr>
          <p:grpSpPr>
            <a:xfrm>
              <a:off x="707008" y="3501897"/>
              <a:ext cx="2622805" cy="2622805"/>
              <a:chOff x="707008" y="3501897"/>
              <a:chExt cx="2622805" cy="2622805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707008" y="3501897"/>
                <a:ext cx="2622805" cy="2622805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1343660" y="3997959"/>
                <a:ext cx="1349501" cy="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6830314" y="3501897"/>
              <a:ext cx="2622804" cy="2622805"/>
              <a:chOff x="6830314" y="3501897"/>
              <a:chExt cx="2622804" cy="2622805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6830314" y="3501897"/>
                <a:ext cx="2622804" cy="2622805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7466965" y="3997959"/>
                <a:ext cx="1349502" cy="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11"/>
          <p:cNvGrpSpPr/>
          <p:nvPr/>
        </p:nvGrpSpPr>
        <p:grpSpPr>
          <a:xfrm>
            <a:off x="3768597" y="3501897"/>
            <a:ext cx="2622805" cy="2622805"/>
            <a:chOff x="3768597" y="3501897"/>
            <a:chExt cx="2622805" cy="2622805"/>
          </a:xfrm>
        </p:grpSpPr>
        <p:sp>
          <p:nvSpPr>
            <p:cNvPr id="10" name="Oval 9"/>
            <p:cNvSpPr/>
            <p:nvPr/>
          </p:nvSpPr>
          <p:spPr>
            <a:xfrm>
              <a:off x="3768597" y="3501897"/>
              <a:ext cx="2622805" cy="2622805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405248" y="3997959"/>
              <a:ext cx="1349503" cy="0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457200" y="2476500"/>
            <a:ext cx="190025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By colour: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6946900"/>
            <a:ext cx="513054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Ask: Where would a yellow marker go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2291024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64996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By type: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635759" y="1609597"/>
            <a:ext cx="6888481" cy="2992629"/>
            <a:chOff x="1635759" y="1609597"/>
            <a:chExt cx="6888481" cy="2992629"/>
          </a:xfrm>
        </p:grpSpPr>
        <p:grpSp>
          <p:nvGrpSpPr>
            <p:cNvPr id="5" name="Group 4"/>
            <p:cNvGrpSpPr/>
            <p:nvPr/>
          </p:nvGrpSpPr>
          <p:grpSpPr>
            <a:xfrm>
              <a:off x="1635759" y="1609597"/>
              <a:ext cx="2992629" cy="2992629"/>
              <a:chOff x="1635759" y="1609597"/>
              <a:chExt cx="2992629" cy="2992629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1635759" y="1609597"/>
                <a:ext cx="2992629" cy="2992629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2362073" y="2175636"/>
                <a:ext cx="1539874" cy="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5531611" y="1609597"/>
              <a:ext cx="2992629" cy="2992629"/>
              <a:chOff x="5531611" y="1609597"/>
              <a:chExt cx="2992629" cy="2992629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5531611" y="1609597"/>
                <a:ext cx="2992629" cy="2992629"/>
              </a:xfrm>
              <a:prstGeom prst="ellipse">
                <a:avLst/>
              </a:prstGeom>
              <a:solidFill>
                <a:schemeClr val="accent1">
                  <a:alpha val="1000"/>
                </a:schemeClr>
              </a:solidFill>
              <a:ln w="381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6258052" y="2175636"/>
                <a:ext cx="1539875" cy="0"/>
              </a:xfrm>
              <a:prstGeom prst="line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sm"/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TextBox 9"/>
          <p:cNvSpPr txBox="1"/>
          <p:nvPr/>
        </p:nvSpPr>
        <p:spPr>
          <a:xfrm>
            <a:off x="457200" y="6946900"/>
            <a:ext cx="513054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Ask: Where would a yellow marker go</a:t>
            </a:r>
            <a:r>
              <a:rPr lang="en-CA" sz="1600">
                <a:solidFill>
                  <a:srgbClr val="666666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44500"/>
            <a:ext cx="192316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Exercises: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87680" y="1193800"/>
            <a:ext cx="91719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a)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shapes into: </a:t>
            </a:r>
          </a:p>
          <a:p>
            <a:pPr algn="ctr"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"shapes with 3 sides" 		"shapes with 4 sides"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7680" y="3733800"/>
            <a:ext cx="9171940" cy="130304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b)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the shapes into: </a:t>
            </a:r>
          </a:p>
          <a:p>
            <a:pPr algn="ctr"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"plain shapes"   "shapes with dots"   "other shapes"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68160" y="215900"/>
            <a:ext cx="31267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 dirty="0">
                <a:solidFill>
                  <a:srgbClr val="666666"/>
                </a:solidFill>
                <a:latin typeface="Century Gothic"/>
              </a:rPr>
              <a:t>Have students make piles.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6946900"/>
            <a:ext cx="531144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Use shapes from BLM Attribute Blocks (2) on p. M-9.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16980" y="2628900"/>
            <a:ext cx="2083257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000">
                <a:solidFill>
                  <a:srgbClr val="666666"/>
                </a:solidFill>
                <a:latin typeface="Century Gothic"/>
              </a:rPr>
              <a:t>(quadrilaterals)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87880" y="2628900"/>
            <a:ext cx="1433118" cy="40010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000">
                <a:solidFill>
                  <a:srgbClr val="666666"/>
                </a:solidFill>
                <a:latin typeface="Century Gothic"/>
              </a:rPr>
              <a:t>(triangles)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380" y="2044700"/>
            <a:ext cx="91719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800">
                <a:solidFill>
                  <a:srgbClr val="000000"/>
                </a:solidFill>
                <a:latin typeface="Century Gothic"/>
              </a:rPr>
              <a:t>"shapes with 3 vertices"      "shapes with 4 vertices"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44500"/>
            <a:ext cx="944956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Sort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your "plain shapes" from part b) into: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6100" y="6959600"/>
            <a:ext cx="9466071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Have students do the same with their "shapes with dots" and "other shapes."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262BD45-8C6E-4985-AECB-672D390A260B}"/>
</file>

<file path=customXml/itemProps2.xml><?xml version="1.0" encoding="utf-8"?>
<ds:datastoreItem xmlns:ds="http://schemas.openxmlformats.org/officeDocument/2006/customXml" ds:itemID="{E1BA932C-C87A-41F2-9D1E-A0AF551A3A5E}"/>
</file>

<file path=customXml/itemProps3.xml><?xml version="1.0" encoding="utf-8"?>
<ds:datastoreItem xmlns:ds="http://schemas.openxmlformats.org/officeDocument/2006/customXml" ds:itemID="{B81D05BD-B9DC-4CB8-A295-83221A4F2FDC}"/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806</Words>
  <Application>Microsoft Office PowerPoint</Application>
  <PresentationFormat>Custom</PresentationFormat>
  <Paragraphs>123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Century Gothic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Katie Baldwin</cp:lastModifiedBy>
  <cp:revision>16</cp:revision>
  <dcterms:created xsi:type="dcterms:W3CDTF">2017-09-12T00:53:17Z</dcterms:created>
  <dcterms:modified xsi:type="dcterms:W3CDTF">2018-03-15T19:17:03Z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