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0.xml" ContentType="application/vnd.openxmlformats-officedocument.presentationml.slide+xml"/>
  <Override PartName="/ppt/slides/slide1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0160000" cy="7620000"/>
  <p:notesSz cx="6858000" cy="9144000"/>
  <p:embeddedFontLst>
    <p:embeddedFont>
      <p:font typeface="Century Gothic" panose="020B0502020202020204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626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28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0000" y="1247070"/>
            <a:ext cx="7620000" cy="2652889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70000" y="4002264"/>
            <a:ext cx="7620000" cy="1839736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10B6-5FA0-42A0-ABFE-213346FF77F3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7103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10B6-5FA0-42A0-ABFE-213346FF77F3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30346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0750" y="405694"/>
            <a:ext cx="2190750" cy="64575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8500" y="405694"/>
            <a:ext cx="6445250" cy="645759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10B6-5FA0-42A0-ABFE-213346FF77F3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0158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10B6-5FA0-42A0-ABFE-213346FF77F3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3441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208" y="1899710"/>
            <a:ext cx="8763000" cy="3169708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208" y="5099405"/>
            <a:ext cx="8763000" cy="1666874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380985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5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3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24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0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89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878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10B6-5FA0-42A0-ABFE-213346FF77F3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7940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8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2028472"/>
            <a:ext cx="4318000" cy="48348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10B6-5FA0-42A0-ABFE-213346FF77F3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82859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3" y="405696"/>
            <a:ext cx="8763000" cy="14728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824" y="1867959"/>
            <a:ext cx="4298156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9824" y="2783417"/>
            <a:ext cx="4298156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1" y="1867959"/>
            <a:ext cx="4319323" cy="915458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1" y="2783417"/>
            <a:ext cx="4319323" cy="40939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10B6-5FA0-42A0-ABFE-213346FF77F3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7839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10B6-5FA0-42A0-ABFE-213346FF77F3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3699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10B6-5FA0-42A0-ABFE-213346FF77F3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69343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10B6-5FA0-42A0-ABFE-213346FF77F3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6417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824" y="508000"/>
            <a:ext cx="3276864" cy="17780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19323" y="1097141"/>
            <a:ext cx="5143500" cy="5415139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9824" y="2286000"/>
            <a:ext cx="3276864" cy="4235098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F10B6-5FA0-42A0-ABFE-213346FF77F3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52542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8500" y="405696"/>
            <a:ext cx="8763000" cy="14728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8500" y="2028472"/>
            <a:ext cx="8763000" cy="4834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8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F10B6-5FA0-42A0-ABFE-213346FF77F3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65500" y="7062613"/>
            <a:ext cx="3429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75500" y="7062613"/>
            <a:ext cx="2286000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C4DF7-A550-4B8D-B125-43E94F5C455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53516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761970" rtl="0" eaLnBrk="1" latinLnBrk="0" hangingPunct="1">
        <a:lnSpc>
          <a:spcPct val="90000"/>
        </a:lnSpc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0492" indent="-190492" algn="l" defTabSz="761970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7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29" y="63309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293" y="6289294"/>
            <a:ext cx="643636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492557"/>
            <a:ext cx="56794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</a:t>
            </a: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BC</a:t>
            </a:r>
            <a:r>
              <a:rPr lang="en-CA" sz="1600" dirty="0">
                <a:solidFill>
                  <a:srgbClr val="000000"/>
                </a:solidFill>
                <a:latin typeface="Century Gothic"/>
              </a:rPr>
              <a:t>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</a:t>
            </a:r>
            <a:r>
              <a:rPr lang="en-CA" sz="1600" dirty="0" smtClean="0">
                <a:solidFill>
                  <a:srgbClr val="000000"/>
                </a:solidFill>
                <a:latin typeface="Century Gothic"/>
              </a:rPr>
              <a:t>required</a:t>
            </a:r>
            <a:r>
              <a:rPr lang="en-CA" sz="1600" dirty="0">
                <a:solidFill>
                  <a:srgbClr val="000000"/>
                </a:solidFill>
                <a:latin typeface="Century Gothic"/>
              </a:rPr>
              <a:t>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0700" y="1625600"/>
            <a:ext cx="1666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PDM2-7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23495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Drawing Pictographs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82829" y="2998470"/>
            <a:ext cx="9594342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miter lim="800000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0700" y="3352800"/>
            <a:ext cx="9006840" cy="8153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create and analyze pictographs using one-to-one correspondence.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84060" y="6985000"/>
            <a:ext cx="289140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2.1 pp. 100–101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81860" y="736600"/>
            <a:ext cx="77876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2.1 Unit 6 Probability and Data Management pp. G-29–33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60426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095740" cy="276178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Ms. Smith's class chose their favourite drinks. There are 25 students in the class.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Use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data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to fill in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pictograph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on the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next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slide.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3543300"/>
            <a:ext cx="9641840" cy="321709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• Apple juice was the most popular drink. 12 students chose it. </a:t>
            </a:r>
          </a:p>
          <a:p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• 7 fewer students chose milk than apple juice. </a:t>
            </a:r>
          </a:p>
          <a:p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• 2 more students chose orange juice than water.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 smtClean="0">
                <a:solidFill>
                  <a:srgbClr val="0000FF"/>
                </a:solidFill>
                <a:latin typeface="Century Gothic"/>
              </a:rPr>
              <a:t>Hint</a:t>
            </a:r>
            <a:r>
              <a:rPr lang="en-CA" sz="2000" dirty="0">
                <a:solidFill>
                  <a:srgbClr val="0000FF"/>
                </a:solidFill>
                <a:latin typeface="Century Gothic"/>
              </a:rPr>
              <a:t>: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How many students chose orange juice or water</a:t>
            </a:r>
            <a:r>
              <a:rPr lang="en-CA" sz="20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6677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731037"/>
              </p:ext>
            </p:extLst>
          </p:nvPr>
        </p:nvGraphicFramePr>
        <p:xfrm>
          <a:off x="380999" y="1523435"/>
          <a:ext cx="9361174" cy="25063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910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7183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7183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7183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7183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7183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7183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7183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71839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71839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571839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571839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571839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</a:tblGrid>
              <a:tr h="626618">
                <a:tc>
                  <a:txBody>
                    <a:bodyPr/>
                    <a:lstStyle/>
                    <a:p>
                      <a:r>
                        <a:rPr lang="en-CA" sz="2400" b="0" i="0" u="none" baseline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 Milk</a:t>
                      </a:r>
                    </a:p>
                  </a:txBody>
                  <a:tcPr anchor="ctr"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26618">
                <a:tc>
                  <a:txBody>
                    <a:bodyPr/>
                    <a:lstStyle/>
                    <a:p>
                      <a:r>
                        <a:rPr lang="en-CA" sz="2400" b="0" i="0" u="none" baseline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 Orange Juice</a:t>
                      </a:r>
                    </a:p>
                  </a:txBody>
                  <a:tcPr anchor="ctr"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26491">
                <a:tc>
                  <a:txBody>
                    <a:bodyPr/>
                    <a:lstStyle/>
                    <a:p>
                      <a:r>
                        <a:rPr lang="en-CA" sz="2400" b="0" i="0" u="none" baseline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 Apple Juice</a:t>
                      </a:r>
                    </a:p>
                  </a:txBody>
                  <a:tcPr anchor="ctr"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6618">
                <a:tc>
                  <a:txBody>
                    <a:bodyPr/>
                    <a:lstStyle/>
                    <a:p>
                      <a:r>
                        <a:rPr lang="en-CA" sz="2400" b="0" i="0" u="none" baseline="0" dirty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  Water</a:t>
                      </a:r>
                    </a:p>
                  </a:txBody>
                  <a:tcPr anchor="ctr"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25400" cmpd="sng">
                      <a:solidFill>
                        <a:srgbClr val="000000"/>
                      </a:solidFill>
                      <a:prstDash val="solid"/>
                    </a:lnL>
                    <a:lnR w="25400" cmpd="sng">
                      <a:solidFill>
                        <a:srgbClr val="000000"/>
                      </a:solidFill>
                      <a:prstDash val="solid"/>
                    </a:lnR>
                    <a:lnT w="25400" cmpd="sng">
                      <a:solidFill>
                        <a:srgbClr val="000000"/>
                      </a:solidFill>
                      <a:prstDash val="solid"/>
                    </a:lnT>
                    <a:lnB w="254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95300" y="778579"/>
            <a:ext cx="292087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b="1" dirty="0">
                <a:solidFill>
                  <a:srgbClr val="000000"/>
                </a:solidFill>
                <a:latin typeface="Century Gothic"/>
              </a:rPr>
              <a:t>Favourite Drinks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9260" y="228600"/>
            <a:ext cx="955205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Fill in using the data on the previous slide.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2722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57200"/>
            <a:ext cx="92989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Make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pictograph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for the letters in the word "Mississauga."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Use each letter as its own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symbol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graph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9379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9260" y="228600"/>
            <a:ext cx="955205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Prepare materials in advance. See p. G-33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8000" y="6946900"/>
            <a:ext cx="95910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Point to each continent and name it, and show where Canada is.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88747" y="1377950"/>
            <a:ext cx="9382379" cy="5266436"/>
            <a:chOff x="388747" y="1377950"/>
            <a:chExt cx="9382379" cy="5266436"/>
          </a:xfrm>
        </p:grpSpPr>
        <p:pic>
          <p:nvPicPr>
            <p:cNvPr id="4" name="Picture 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747" y="1377950"/>
              <a:ext cx="9382379" cy="5266436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5" name="TextBox 4"/>
            <p:cNvSpPr txBox="1"/>
            <p:nvPr/>
          </p:nvSpPr>
          <p:spPr>
            <a:xfrm>
              <a:off x="4569460" y="1524000"/>
              <a:ext cx="5098542" cy="2462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r"/>
              <a:r>
                <a:rPr lang="en-CA" sz="1000" dirty="0">
                  <a:solidFill>
                    <a:srgbClr val="000000"/>
                  </a:solidFill>
                  <a:latin typeface="Century Gothic"/>
                </a:rPr>
                <a:t>http://commons.wikimedia.org/wiki/File:Map_of_the_world_1998.jpg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69900" y="647700"/>
            <a:ext cx="955205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3. Survey: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Where were you born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87275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844118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Discuss the results as a class. See p. G-33 for prompting questions.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774700"/>
            <a:ext cx="955205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Let's use clothespins to "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graph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" where we were born.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28600"/>
            <a:ext cx="945273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Attach string to the table below.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40105"/>
            <a:ext cx="9324357" cy="506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62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2.1 pp. 100–101</a:t>
            </a:r>
          </a:p>
          <a:p>
            <a:pPr>
              <a:lnSpc>
                <a:spcPct val="150000"/>
              </a:lnSpc>
            </a:pPr>
            <a:r>
              <a:rPr lang="en-CA" sz="2800" dirty="0" smtClean="0">
                <a:solidFill>
                  <a:srgbClr val="808080"/>
                </a:solidFill>
                <a:latin typeface="Century Gothic"/>
              </a:rPr>
              <a:t>New </a:t>
            </a:r>
            <a:r>
              <a:rPr lang="en-CA" sz="2800" dirty="0">
                <a:solidFill>
                  <a:srgbClr val="808080"/>
                </a:solidFill>
                <a:latin typeface="Century Gothic"/>
              </a:rPr>
              <a:t>Canadian Edition</a:t>
            </a:r>
          </a:p>
        </p:txBody>
      </p:sp>
    </p:spTree>
    <p:extLst>
      <p:ext uri="{BB962C8B-B14F-4D97-AF65-F5344CB8AC3E}">
        <p14:creationId xmlns:p14="http://schemas.microsoft.com/office/powerpoint/2010/main" val="51865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3937000"/>
            <a:ext cx="100684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541260" y="215900"/>
            <a:ext cx="245414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B-29 for details.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439" y="1086358"/>
            <a:ext cx="3897122" cy="231762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439" y="4405884"/>
            <a:ext cx="3897122" cy="23346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58943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0" y="39370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541260" y="215900"/>
            <a:ext cx="245414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B-29 for details.</a:t>
            </a:r>
          </a:p>
        </p:txBody>
      </p:sp>
      <p:pic>
        <p:nvPicPr>
          <p:cNvPr id="6" name="Picture 5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58" y="1397000"/>
            <a:ext cx="8201787" cy="142417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Picture 6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08" y="4660138"/>
            <a:ext cx="8201787" cy="138658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3164584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84456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Let's do p. 100 in the AP Book together.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841500"/>
            <a:ext cx="7528509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Sometimes the first letter of a word is used as a symbol.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46900"/>
            <a:ext cx="46172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G-30 for details.</a:t>
            </a:r>
          </a:p>
        </p:txBody>
      </p:sp>
    </p:spTree>
    <p:extLst>
      <p:ext uri="{BB962C8B-B14F-4D97-AF65-F5344CB8AC3E}">
        <p14:creationId xmlns:p14="http://schemas.microsoft.com/office/powerpoint/2010/main" val="94032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0" y="419100"/>
            <a:ext cx="4241927" cy="23987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 pairs of pants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 pair of shorts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 sweaters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4 T-shirts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6946900"/>
            <a:ext cx="7254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G-30 for details. Distribute BLM Graph Template (p. G-44).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419100"/>
            <a:ext cx="424192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Tessa is taking:</a:t>
            </a:r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390" y="3708400"/>
            <a:ext cx="6713220" cy="268973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  <p:extLst>
      <p:ext uri="{BB962C8B-B14F-4D97-AF65-F5344CB8AC3E}">
        <p14:creationId xmlns:p14="http://schemas.microsoft.com/office/powerpoint/2010/main" val="151755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0" y="4660900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24180" y="431800"/>
            <a:ext cx="9311640" cy="268426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Eric wrote down the hair colour of all the students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in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his class. Here is his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data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:</a:t>
            </a:r>
          </a:p>
          <a:p>
            <a:endParaRPr lang="en-CA" sz="2800" dirty="0" smtClean="0">
              <a:solidFill>
                <a:srgbClr val="000000"/>
              </a:solidFill>
              <a:latin typeface="Century Gothic"/>
            </a:endParaRPr>
          </a:p>
          <a:p>
            <a:pPr algn="ctr"/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Black: 7        Brown: 4        Blonde: 5        Red: 3 </a:t>
            </a:r>
            <a:endParaRPr lang="en-CA" sz="28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9900" y="3410970"/>
            <a:ext cx="682904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Make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pictograph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to show the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data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028" y="5032883"/>
            <a:ext cx="5648071" cy="224510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469900" y="4229100"/>
            <a:ext cx="7076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Distribute another copy of BLM Graph Template (p. G-44).</a:t>
            </a:r>
          </a:p>
        </p:txBody>
      </p:sp>
    </p:spTree>
    <p:extLst>
      <p:ext uri="{BB962C8B-B14F-4D97-AF65-F5344CB8AC3E}">
        <p14:creationId xmlns:p14="http://schemas.microsoft.com/office/powerpoint/2010/main" val="2391427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474327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We can use addition and subtraction to answer questions related to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data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698337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Go back to Tessa's pictograph and analyze it. See p. G-31 for details.</a:t>
            </a:r>
          </a:p>
        </p:txBody>
      </p:sp>
    </p:spTree>
    <p:extLst>
      <p:ext uri="{BB962C8B-B14F-4D97-AF65-F5344CB8AC3E}">
        <p14:creationId xmlns:p14="http://schemas.microsoft.com/office/powerpoint/2010/main" val="423244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546590" cy="227055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Write 3 questions about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pictograph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hair colour in Eric's class that you drew.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 your questions.</a:t>
            </a:r>
          </a:p>
        </p:txBody>
      </p:sp>
    </p:spTree>
    <p:extLst>
      <p:ext uri="{BB962C8B-B14F-4D97-AF65-F5344CB8AC3E}">
        <p14:creationId xmlns:p14="http://schemas.microsoft.com/office/powerpoint/2010/main" val="105054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367862" y="110734"/>
            <a:ext cx="6978143" cy="454417"/>
          </a:xfrm>
          <a:custGeom>
            <a:avLst/>
            <a:gdLst/>
            <a:ahLst/>
            <a:cxnLst/>
            <a:rect l="0" t="0" r="0" b="0"/>
            <a:pathLst>
              <a:path w="6978143" h="454417">
                <a:moveTo>
                  <a:pt x="0" y="0"/>
                </a:moveTo>
                <a:lnTo>
                  <a:pt x="6978142" y="0"/>
                </a:lnTo>
                <a:lnTo>
                  <a:pt x="6978142" y="454416"/>
                </a:lnTo>
                <a:lnTo>
                  <a:pt x="0" y="454416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469900" y="203200"/>
            <a:ext cx="686569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Have students create a table and a pictograph without templates. </a:t>
            </a:r>
          </a:p>
        </p:txBody>
      </p:sp>
      <p:sp>
        <p:nvSpPr>
          <p:cNvPr id="4" name="Freeform 3"/>
          <p:cNvSpPr/>
          <p:nvPr/>
        </p:nvSpPr>
        <p:spPr>
          <a:xfrm>
            <a:off x="367862" y="6854434"/>
            <a:ext cx="6978142" cy="454417"/>
          </a:xfrm>
          <a:custGeom>
            <a:avLst/>
            <a:gdLst/>
            <a:ahLst/>
            <a:cxnLst/>
            <a:rect l="0" t="0" r="0" b="0"/>
            <a:pathLst>
              <a:path w="6978142" h="454417">
                <a:moveTo>
                  <a:pt x="0" y="0"/>
                </a:moveTo>
                <a:lnTo>
                  <a:pt x="6978141" y="0"/>
                </a:lnTo>
                <a:lnTo>
                  <a:pt x="6978141" y="454416"/>
                </a:lnTo>
                <a:lnTo>
                  <a:pt x="0" y="454416"/>
                </a:lnTo>
                <a:close/>
              </a:path>
            </a:pathLst>
          </a:custGeom>
          <a:solidFill>
            <a:srgbClr val="FFFFFF"/>
          </a:solidFill>
          <a:ln w="38100" cap="flat" cmpd="sng" algn="ctr">
            <a:solidFill>
              <a:srgbClr val="FFFFFF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651644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Compare the presentations of data. See pp. G-31–32 for details.</a:t>
            </a:r>
          </a:p>
        </p:txBody>
      </p:sp>
    </p:spTree>
    <p:extLst>
      <p:ext uri="{BB962C8B-B14F-4D97-AF65-F5344CB8AC3E}">
        <p14:creationId xmlns:p14="http://schemas.microsoft.com/office/powerpoint/2010/main" val="244642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1378E73-93B8-47D4-9756-C341BF521CE0}"/>
</file>

<file path=customXml/itemProps2.xml><?xml version="1.0" encoding="utf-8"?>
<ds:datastoreItem xmlns:ds="http://schemas.openxmlformats.org/officeDocument/2006/customXml" ds:itemID="{A865D1BA-187E-44D8-8B5F-B541B9B11199}"/>
</file>

<file path=customXml/itemProps3.xml><?xml version="1.0" encoding="utf-8"?>
<ds:datastoreItem xmlns:ds="http://schemas.openxmlformats.org/officeDocument/2006/customXml" ds:itemID="{4FA3C5C6-C4D0-4669-89A3-CE037D6B4A22}"/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437</Words>
  <Application>Microsoft Office PowerPoint</Application>
  <PresentationFormat>Custom</PresentationFormat>
  <Paragraphs>60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Katie Baldwin</dc:creator>
  <cp:lastModifiedBy>Katie Baldwin</cp:lastModifiedBy>
  <cp:revision>5</cp:revision>
  <dcterms:created xsi:type="dcterms:W3CDTF">2017-11-24T17:42:12Z</dcterms:created>
  <dcterms:modified xsi:type="dcterms:W3CDTF">2018-03-12T21:07:09Z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