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160000" cy="7620000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48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4727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4517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6668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5735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2045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7464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0845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576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50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387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7901B-B9C2-4827-824A-C95BD5CCA89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123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1696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   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Q-25–29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Using Tens and Ones to Add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separate tens and ones to add, first by drawing blocks and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then by using a chart.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34–36</a:t>
            </a:r>
          </a:p>
        </p:txBody>
      </p:sp>
    </p:spTree>
    <p:extLst>
      <p:ext uri="{BB962C8B-B14F-4D97-AF65-F5344CB8AC3E}">
        <p14:creationId xmlns:p14="http://schemas.microsoft.com/office/powerpoint/2010/main" val="3289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775" y="1734084"/>
            <a:ext cx="10467975" cy="51533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Freeform 2"/>
          <p:cNvSpPr/>
          <p:nvPr/>
        </p:nvSpPr>
        <p:spPr>
          <a:xfrm>
            <a:off x="-22568" y="0"/>
            <a:ext cx="10183161" cy="1734084"/>
          </a:xfrm>
          <a:custGeom>
            <a:avLst/>
            <a:gdLst/>
            <a:ahLst/>
            <a:cxnLst/>
            <a:rect l="0" t="0" r="0" b="0"/>
            <a:pathLst>
              <a:path w="10437168" h="1923615">
                <a:moveTo>
                  <a:pt x="0" y="0"/>
                </a:moveTo>
                <a:lnTo>
                  <a:pt x="10437167" y="0"/>
                </a:lnTo>
                <a:lnTo>
                  <a:pt x="10437167" y="1923614"/>
                </a:lnTo>
                <a:lnTo>
                  <a:pt x="0" y="192361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44500" y="70231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Q-26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15900"/>
            <a:ext cx="9679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52.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27780" y="965200"/>
            <a:ext cx="25041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52 = ___ + ___</a:t>
            </a:r>
          </a:p>
        </p:txBody>
      </p:sp>
    </p:spTree>
    <p:extLst>
      <p:ext uri="{BB962C8B-B14F-4D97-AF65-F5344CB8AC3E}">
        <p14:creationId xmlns:p14="http://schemas.microsoft.com/office/powerpoint/2010/main" val="19791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6155995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Write as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892300"/>
            <a:ext cx="29767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58 = ___ +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892300"/>
            <a:ext cx="29764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62 = ___ +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505200"/>
            <a:ext cx="29639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73 = ___ +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505200"/>
            <a:ext cx="297746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23 = ___ + 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5346700"/>
            <a:ext cx="13249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6032500"/>
            <a:ext cx="29649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90 = ___ + 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9700" y="6032500"/>
            <a:ext cx="26484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9 = ___ + ___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D4A07CFF-8518-4EDE-BB61-7D1A4225218E}"/>
              </a:ext>
            </a:extLst>
          </p:cNvPr>
          <p:cNvCxnSpPr>
            <a:cxnSpLocks/>
          </p:cNvCxnSpPr>
          <p:nvPr/>
        </p:nvCxnSpPr>
        <p:spPr>
          <a:xfrm>
            <a:off x="0" y="5130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29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14611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Add.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384300"/>
            <a:ext cx="26404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30 + 7 =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384300"/>
            <a:ext cx="26401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60 + 8 =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025900"/>
            <a:ext cx="26276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40 + 5 =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025900"/>
            <a:ext cx="26411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70 + 1 = ___</a:t>
            </a:r>
          </a:p>
        </p:txBody>
      </p:sp>
    </p:spTree>
    <p:extLst>
      <p:ext uri="{BB962C8B-B14F-4D97-AF65-F5344CB8AC3E}">
        <p14:creationId xmlns:p14="http://schemas.microsoft.com/office/powerpoint/2010/main" val="92824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314700" y="2006600"/>
            <a:ext cx="3622040" cy="1078858"/>
            <a:chOff x="3314700" y="2006600"/>
            <a:chExt cx="3622040" cy="1078858"/>
          </a:xfrm>
        </p:grpSpPr>
        <p:sp>
          <p:nvSpPr>
            <p:cNvPr id="2" name="TextBox 1"/>
            <p:cNvSpPr txBox="1"/>
            <p:nvPr/>
          </p:nvSpPr>
          <p:spPr>
            <a:xfrm>
              <a:off x="3632200" y="20066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34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327400" y="2438400"/>
              <a:ext cx="92651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+ 52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4700" y="25019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49800" y="20066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51500" y="2006600"/>
              <a:ext cx="122203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30 + 4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51500" y="2438400"/>
              <a:ext cx="122203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50 + 2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49800" y="243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51500" y="2501900"/>
              <a:ext cx="1285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______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0" y="431800"/>
            <a:ext cx="95759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We can add by separating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6946900"/>
            <a:ext cx="5768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Connect the two methods. See p. Q-27 for details. </a:t>
            </a:r>
          </a:p>
        </p:txBody>
      </p:sp>
    </p:spTree>
    <p:extLst>
      <p:ext uri="{BB962C8B-B14F-4D97-AF65-F5344CB8AC3E}">
        <p14:creationId xmlns:p14="http://schemas.microsoft.com/office/powerpoint/2010/main" val="186819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705577"/>
              </p:ext>
            </p:extLst>
          </p:nvPr>
        </p:nvGraphicFramePr>
        <p:xfrm>
          <a:off x="4431411" y="2145284"/>
          <a:ext cx="3082417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0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7436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431800"/>
            <a:ext cx="88358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We can use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chart to help us add.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9469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Q-27 for details.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159000" y="2921000"/>
            <a:ext cx="863600" cy="821154"/>
            <a:chOff x="2159000" y="2921000"/>
            <a:chExt cx="863600" cy="821154"/>
          </a:xfrm>
        </p:grpSpPr>
        <p:sp>
          <p:nvSpPr>
            <p:cNvPr id="5" name="TextBox 4"/>
            <p:cNvSpPr txBox="1"/>
            <p:nvPr/>
          </p:nvSpPr>
          <p:spPr>
            <a:xfrm>
              <a:off x="2385060" y="2921000"/>
              <a:ext cx="6125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34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7560" y="3352800"/>
              <a:ext cx="92651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+ 52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84400" y="34036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>
          <a:xfrm flipH="1">
            <a:off x="3233674" y="4094607"/>
            <a:ext cx="967994" cy="0"/>
          </a:xfrm>
          <a:prstGeom prst="line">
            <a:avLst/>
          </a:prstGeom>
          <a:ln w="25400" cap="flat" cmpd="sng" algn="ctr">
            <a:solidFill>
              <a:srgbClr val="0093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31411" y="3814572"/>
            <a:ext cx="3082417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6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3860" y="4831686"/>
            <a:ext cx="1226566" cy="1117600"/>
            <a:chOff x="403860" y="4876800"/>
            <a:chExt cx="1226566" cy="1117600"/>
          </a:xfrm>
        </p:grpSpPr>
        <p:sp>
          <p:nvSpPr>
            <p:cNvPr id="2" name="TextBox 1"/>
            <p:cNvSpPr txBox="1"/>
            <p:nvPr/>
          </p:nvSpPr>
          <p:spPr>
            <a:xfrm>
              <a:off x="520700" y="53594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21360" y="48768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03860" y="5308600"/>
              <a:ext cx="92651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+ 22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 flipH="1">
              <a:off x="1384300" y="5994400"/>
              <a:ext cx="246126" cy="0"/>
            </a:xfrm>
            <a:prstGeom prst="line">
              <a:avLst/>
            </a:prstGeom>
            <a:ln w="254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458460" y="1758286"/>
            <a:ext cx="1046480" cy="1066158"/>
            <a:chOff x="5458460" y="1803400"/>
            <a:chExt cx="1046480" cy="1066158"/>
          </a:xfrm>
        </p:grpSpPr>
        <p:sp>
          <p:nvSpPr>
            <p:cNvPr id="7" name="TextBox 6"/>
            <p:cNvSpPr txBox="1"/>
            <p:nvPr/>
          </p:nvSpPr>
          <p:spPr>
            <a:xfrm>
              <a:off x="5575300" y="22860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75960" y="18034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55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58460" y="2235200"/>
              <a:ext cx="92651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+ 32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03860" y="1758286"/>
            <a:ext cx="1046480" cy="1066158"/>
            <a:chOff x="403860" y="1803400"/>
            <a:chExt cx="1046480" cy="1066158"/>
          </a:xfrm>
        </p:grpSpPr>
        <p:sp>
          <p:nvSpPr>
            <p:cNvPr id="11" name="TextBox 10"/>
            <p:cNvSpPr txBox="1"/>
            <p:nvPr/>
          </p:nvSpPr>
          <p:spPr>
            <a:xfrm>
              <a:off x="520700" y="22860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1360" y="18034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41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3860" y="2235200"/>
              <a:ext cx="92651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+ 28</a:t>
              </a:r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62296"/>
              </p:ext>
            </p:extLst>
          </p:nvPr>
        </p:nvGraphicFramePr>
        <p:xfrm>
          <a:off x="1700911" y="987679"/>
          <a:ext cx="3082417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0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7436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95300" y="69469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Q-27 for details.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700911" y="2656967"/>
            <a:ext cx="3082417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895077"/>
              </p:ext>
            </p:extLst>
          </p:nvPr>
        </p:nvGraphicFramePr>
        <p:xfrm>
          <a:off x="6755511" y="987679"/>
          <a:ext cx="3082417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0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7436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cxnSp>
        <p:nvCxnSpPr>
          <p:cNvPr id="19" name="Straight Connector 18"/>
          <p:cNvCxnSpPr/>
          <p:nvPr/>
        </p:nvCxnSpPr>
        <p:spPr>
          <a:xfrm>
            <a:off x="6755511" y="2656967"/>
            <a:ext cx="3082417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519585"/>
              </p:ext>
            </p:extLst>
          </p:nvPr>
        </p:nvGraphicFramePr>
        <p:xfrm>
          <a:off x="1700911" y="4061079"/>
          <a:ext cx="3082417" cy="2195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0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7436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0353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cxnSp>
        <p:nvCxnSpPr>
          <p:cNvPr id="21" name="Straight Connector 20"/>
          <p:cNvCxnSpPr/>
          <p:nvPr/>
        </p:nvCxnSpPr>
        <p:spPr>
          <a:xfrm>
            <a:off x="1700911" y="5730367"/>
            <a:ext cx="3082417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5300" y="203200"/>
            <a:ext cx="30477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other examples.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384300" y="2908300"/>
            <a:ext cx="246126" cy="0"/>
          </a:xfrm>
          <a:prstGeom prst="line">
            <a:avLst/>
          </a:prstGeom>
          <a:ln w="25400" cap="flat" cmpd="sng" algn="ctr">
            <a:solidFill>
              <a:srgbClr val="0093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451600" y="2908300"/>
            <a:ext cx="246126" cy="0"/>
          </a:xfrm>
          <a:prstGeom prst="line">
            <a:avLst/>
          </a:prstGeom>
          <a:ln w="25400" cap="flat" cmpd="sng" algn="ctr">
            <a:solidFill>
              <a:srgbClr val="0093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35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21874"/>
              </p:ext>
            </p:extLst>
          </p:nvPr>
        </p:nvGraphicFramePr>
        <p:xfrm>
          <a:off x="3538855" y="2159000"/>
          <a:ext cx="308229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>
          <a:xfrm flipH="1">
            <a:off x="2935986" y="3809365"/>
            <a:ext cx="3685794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060700" y="3365500"/>
            <a:ext cx="4339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+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4500"/>
            <a:ext cx="55251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I've written 57 + 21 in the chart.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664200"/>
            <a:ext cx="25742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Find the total.</a:t>
            </a:r>
          </a:p>
        </p:txBody>
      </p:sp>
    </p:spTree>
    <p:extLst>
      <p:ext uri="{BB962C8B-B14F-4D97-AF65-F5344CB8AC3E}">
        <p14:creationId xmlns:p14="http://schemas.microsoft.com/office/powerpoint/2010/main" val="74656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24398"/>
              </p:ext>
            </p:extLst>
          </p:nvPr>
        </p:nvGraphicFramePr>
        <p:xfrm>
          <a:off x="1084580" y="4432300"/>
          <a:ext cx="308229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391819"/>
              </p:ext>
            </p:extLst>
          </p:nvPr>
        </p:nvGraphicFramePr>
        <p:xfrm>
          <a:off x="6223000" y="1041400"/>
          <a:ext cx="308229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66581"/>
              </p:ext>
            </p:extLst>
          </p:nvPr>
        </p:nvGraphicFramePr>
        <p:xfrm>
          <a:off x="1084580" y="1041400"/>
          <a:ext cx="308229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 flipH="1">
            <a:off x="546100" y="2703449"/>
            <a:ext cx="3623818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5668899" y="2703449"/>
            <a:ext cx="361149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46100" y="6093460"/>
            <a:ext cx="3599053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2286000"/>
            <a:ext cx="4339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8500" y="2286000"/>
            <a:ext cx="4339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+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5664200"/>
            <a:ext cx="4339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2600" y="203200"/>
            <a:ext cx="30477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other examples.</a:t>
            </a:r>
          </a:p>
        </p:txBody>
      </p:sp>
    </p:spTree>
    <p:extLst>
      <p:ext uri="{BB962C8B-B14F-4D97-AF65-F5344CB8AC3E}">
        <p14:creationId xmlns:p14="http://schemas.microsoft.com/office/powerpoint/2010/main" val="265610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07495" y="371908"/>
            <a:ext cx="7545655" cy="526885"/>
          </a:xfrm>
          <a:custGeom>
            <a:avLst/>
            <a:gdLst/>
            <a:ahLst/>
            <a:cxnLst/>
            <a:rect l="0" t="0" r="0" b="0"/>
            <a:pathLst>
              <a:path w="7545655" h="526885">
                <a:moveTo>
                  <a:pt x="0" y="0"/>
                </a:moveTo>
                <a:lnTo>
                  <a:pt x="7545654" y="0"/>
                </a:lnTo>
                <a:lnTo>
                  <a:pt x="7545654" y="526884"/>
                </a:lnTo>
                <a:lnTo>
                  <a:pt x="0" y="52688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/>
          <p:cNvSpPr txBox="1"/>
          <p:nvPr/>
        </p:nvSpPr>
        <p:spPr>
          <a:xfrm>
            <a:off x="482600" y="419100"/>
            <a:ext cx="74481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We can use grid paper instead of a chart.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481591" y="1831415"/>
            <a:ext cx="14959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 algn="r">
              <a:lnSpc>
                <a:spcPct val="150000"/>
              </a:lnSpc>
              <a:buAutoNum type="arabicPlain" startAt="3"/>
            </a:pPr>
            <a:r>
              <a:rPr lang="en-CA" sz="2800" dirty="0" smtClean="0"/>
              <a:t>4</a:t>
            </a:r>
          </a:p>
          <a:p>
            <a:pPr algn="r">
              <a:lnSpc>
                <a:spcPct val="150000"/>
              </a:lnSpc>
            </a:pPr>
            <a:r>
              <a:rPr lang="en-CA" sz="2800" dirty="0" smtClean="0"/>
              <a:t>+    5   2</a:t>
            </a:r>
            <a:endParaRPr lang="en-CA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5311893" y="1837451"/>
            <a:ext cx="14959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CA" sz="2800" dirty="0" smtClean="0"/>
              <a:t>6   4</a:t>
            </a:r>
          </a:p>
          <a:p>
            <a:pPr algn="r">
              <a:lnSpc>
                <a:spcPct val="150000"/>
              </a:lnSpc>
            </a:pPr>
            <a:r>
              <a:rPr lang="en-CA" sz="2800" dirty="0" smtClean="0"/>
              <a:t>+    3   4</a:t>
            </a:r>
            <a:endParaRPr lang="en-CA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1481591" y="4438856"/>
            <a:ext cx="14959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CA" sz="2800" dirty="0" smtClean="0"/>
              <a:t>8   3</a:t>
            </a:r>
          </a:p>
          <a:p>
            <a:pPr algn="r">
              <a:lnSpc>
                <a:spcPct val="150000"/>
              </a:lnSpc>
            </a:pPr>
            <a:r>
              <a:rPr lang="en-CA" sz="2800" dirty="0" smtClean="0"/>
              <a:t>+    1   3</a:t>
            </a:r>
            <a:endParaRPr lang="en-CA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5311893" y="4438855"/>
            <a:ext cx="14959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CA" sz="2800" dirty="0" smtClean="0"/>
              <a:t>2   3</a:t>
            </a:r>
          </a:p>
          <a:p>
            <a:pPr algn="r">
              <a:lnSpc>
                <a:spcPct val="150000"/>
              </a:lnSpc>
            </a:pPr>
            <a:r>
              <a:rPr lang="en-CA" sz="2800" dirty="0" smtClean="0"/>
              <a:t>+    7   2</a:t>
            </a:r>
            <a:endParaRPr lang="en-CA" sz="28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5705475" y="3159260"/>
            <a:ext cx="1285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905000" y="3159260"/>
            <a:ext cx="1285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705474" y="5727970"/>
            <a:ext cx="1285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895475" y="5731010"/>
            <a:ext cx="1285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52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30991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 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Add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3400" y="1226058"/>
            <a:ext cx="2275078" cy="1530096"/>
            <a:chOff x="533400" y="1226058"/>
            <a:chExt cx="2275078" cy="1530096"/>
          </a:xfrm>
        </p:grpSpPr>
        <p:sp>
          <p:nvSpPr>
            <p:cNvPr id="3" name="TextBox 2"/>
            <p:cNvSpPr txBox="1"/>
            <p:nvPr/>
          </p:nvSpPr>
          <p:spPr>
            <a:xfrm>
              <a:off x="533400" y="1333500"/>
              <a:ext cx="69105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7511" y="1226058"/>
              <a:ext cx="1640967" cy="15300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33400" y="5492877"/>
            <a:ext cx="2300478" cy="1674241"/>
            <a:chOff x="533400" y="5492877"/>
            <a:chExt cx="2300478" cy="1674241"/>
          </a:xfrm>
        </p:grpSpPr>
        <p:sp>
          <p:nvSpPr>
            <p:cNvPr id="6" name="TextBox 5"/>
            <p:cNvSpPr txBox="1"/>
            <p:nvPr/>
          </p:nvSpPr>
          <p:spPr>
            <a:xfrm>
              <a:off x="533400" y="5638800"/>
              <a:ext cx="5808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991" y="5492877"/>
              <a:ext cx="1762887" cy="167424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5334000" y="1226058"/>
            <a:ext cx="2250313" cy="1574419"/>
            <a:chOff x="5334000" y="1226058"/>
            <a:chExt cx="2250313" cy="1574419"/>
          </a:xfrm>
        </p:grpSpPr>
        <p:sp>
          <p:nvSpPr>
            <p:cNvPr id="9" name="TextBox 8"/>
            <p:cNvSpPr txBox="1"/>
            <p:nvPr/>
          </p:nvSpPr>
          <p:spPr>
            <a:xfrm>
              <a:off x="5334000" y="13462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2297" y="1226058"/>
              <a:ext cx="1652016" cy="15744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/>
        </p:nvGrpSpPr>
        <p:grpSpPr>
          <a:xfrm>
            <a:off x="533400" y="3403854"/>
            <a:ext cx="2274189" cy="1585468"/>
            <a:chOff x="533400" y="3403854"/>
            <a:chExt cx="2274189" cy="1585468"/>
          </a:xfrm>
        </p:grpSpPr>
        <p:sp>
          <p:nvSpPr>
            <p:cNvPr id="12" name="TextBox 11"/>
            <p:cNvSpPr txBox="1"/>
            <p:nvPr/>
          </p:nvSpPr>
          <p:spPr>
            <a:xfrm>
              <a:off x="533400" y="35179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pic>
          <p:nvPicPr>
            <p:cNvPr id="13" name="Picture 12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8847" y="3403854"/>
              <a:ext cx="1618742" cy="15854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7" name="Group 16"/>
          <p:cNvGrpSpPr/>
          <p:nvPr/>
        </p:nvGrpSpPr>
        <p:grpSpPr>
          <a:xfrm>
            <a:off x="5334000" y="3403854"/>
            <a:ext cx="2212213" cy="1541145"/>
            <a:chOff x="5334000" y="3403854"/>
            <a:chExt cx="2212213" cy="1541145"/>
          </a:xfrm>
        </p:grpSpPr>
        <p:sp>
          <p:nvSpPr>
            <p:cNvPr id="15" name="TextBox 14"/>
            <p:cNvSpPr txBox="1"/>
            <p:nvPr/>
          </p:nvSpPr>
          <p:spPr>
            <a:xfrm>
              <a:off x="5334000" y="35306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295" y="3403854"/>
              <a:ext cx="1629918" cy="154114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426538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749300"/>
            <a:ext cx="64845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Make 16 using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blocks.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4859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Set them aside. Make 13 with more blocks.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1260" y="203200"/>
            <a:ext cx="2466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Q-25 for details.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600" y="6819900"/>
            <a:ext cx="9654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Combine your piles to find the sum.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400300" y="3733800"/>
            <a:ext cx="5344170" cy="1354554"/>
            <a:chOff x="2400300" y="3733800"/>
            <a:chExt cx="5344170" cy="1354554"/>
          </a:xfrm>
        </p:grpSpPr>
        <p:sp>
          <p:nvSpPr>
            <p:cNvPr id="9" name="TextBox 8"/>
            <p:cNvSpPr txBox="1"/>
            <p:nvPr/>
          </p:nvSpPr>
          <p:spPr>
            <a:xfrm>
              <a:off x="2400300" y="37338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16 + 13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46500" y="3733800"/>
              <a:ext cx="40894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</a:t>
              </a:r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 ____ </a:t>
              </a:r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ones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46500" y="4749800"/>
              <a:ext cx="124356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82600" y="2527300"/>
            <a:ext cx="24741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0D097C62-4876-48BE-BE13-32BCDFA7C863}"/>
              </a:ext>
            </a:extLst>
          </p:cNvPr>
          <p:cNvCxnSpPr>
            <a:cxnSpLocks/>
          </p:cNvCxnSpPr>
          <p:nvPr/>
        </p:nvCxnSpPr>
        <p:spPr>
          <a:xfrm>
            <a:off x="0" y="2328672"/>
            <a:ext cx="101371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60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3196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Add the columns one by one.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1790700"/>
            <a:ext cx="2769743" cy="1498473"/>
            <a:chOff x="469900" y="1790700"/>
            <a:chExt cx="2769743" cy="1498473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18796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215" y="1790700"/>
              <a:ext cx="2408428" cy="149847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1768856"/>
            <a:ext cx="3061081" cy="1507617"/>
            <a:chOff x="5219700" y="1768856"/>
            <a:chExt cx="3061081" cy="1507617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4835" y="1768856"/>
              <a:ext cx="2615946" cy="15076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19700" y="18669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3759200"/>
            <a:ext cx="3214116" cy="1446403"/>
            <a:chOff x="457200" y="3759200"/>
            <a:chExt cx="3214116" cy="1446403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415" y="3759200"/>
              <a:ext cx="2763901" cy="1446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38100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19700" y="3759200"/>
            <a:ext cx="2997581" cy="1480185"/>
            <a:chOff x="5219700" y="3759200"/>
            <a:chExt cx="2997581" cy="1480185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4571" y="3759200"/>
              <a:ext cx="2632710" cy="14801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219700" y="38100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9900" y="5676900"/>
            <a:ext cx="6974586" cy="1492123"/>
            <a:chOff x="469900" y="5676900"/>
            <a:chExt cx="6974586" cy="1492123"/>
          </a:xfrm>
        </p:grpSpPr>
        <p:sp>
          <p:nvSpPr>
            <p:cNvPr id="15" name="TextBox 14"/>
            <p:cNvSpPr txBox="1"/>
            <p:nvPr/>
          </p:nvSpPr>
          <p:spPr>
            <a:xfrm>
              <a:off x="469900" y="5753100"/>
              <a:ext cx="132499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FF0000"/>
                  </a:solidFill>
                  <a:latin typeface="Century Gothic"/>
                </a:rPr>
                <a:t>Bonus:</a:t>
              </a: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1229" y="5676900"/>
              <a:ext cx="5993257" cy="149212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8" name="TextBox 17"/>
          <p:cNvSpPr txBox="1"/>
          <p:nvPr/>
        </p:nvSpPr>
        <p:spPr>
          <a:xfrm>
            <a:off x="7848600" y="203200"/>
            <a:ext cx="224448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note on p. Q-28.</a:t>
            </a:r>
          </a:p>
        </p:txBody>
      </p:sp>
    </p:spTree>
    <p:extLst>
      <p:ext uri="{BB962C8B-B14F-4D97-AF65-F5344CB8AC3E}">
        <p14:creationId xmlns:p14="http://schemas.microsoft.com/office/powerpoint/2010/main" val="274776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4132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Write the number as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There will be more than 9 tens.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90700"/>
            <a:ext cx="6250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108 =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073400"/>
            <a:ext cx="630174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b) 271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=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56100"/>
            <a:ext cx="689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918 =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638800"/>
            <a:ext cx="7190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153 =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____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</p:spTree>
    <p:extLst>
      <p:ext uri="{BB962C8B-B14F-4D97-AF65-F5344CB8AC3E}">
        <p14:creationId xmlns:p14="http://schemas.microsoft.com/office/powerpoint/2010/main" val="426220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2402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3. Add.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19200"/>
            <a:ext cx="32198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556000"/>
            <a:ext cx="32205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0" y="1219200"/>
            <a:ext cx="331800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+ 9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2387600"/>
            <a:ext cx="32070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8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0" y="2387600"/>
            <a:ext cx="32205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3556000"/>
            <a:ext cx="308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4572000"/>
            <a:ext cx="132500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FF0000"/>
                </a:solidFill>
                <a:latin typeface="Century Gothic"/>
              </a:rPr>
              <a:t>Bonus: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5346700"/>
            <a:ext cx="41936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g) 6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+ 17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7000" y="5346700"/>
            <a:ext cx="41809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h) 9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+ 39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900" y="6502400"/>
            <a:ext cx="38507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i) 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+ 90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</a:p>
        </p:txBody>
      </p:sp>
    </p:spTree>
    <p:extLst>
      <p:ext uri="{BB962C8B-B14F-4D97-AF65-F5344CB8AC3E}">
        <p14:creationId xmlns:p14="http://schemas.microsoft.com/office/powerpoint/2010/main" val="330380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8943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4. Find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by adding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separately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714500"/>
            <a:ext cx="26982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23 + 42 + 14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3800" y="1714500"/>
            <a:ext cx="29574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31 + 22 + 35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318000"/>
            <a:ext cx="40750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21 + 23 + 31 + 14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6500" y="4318000"/>
            <a:ext cx="43120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22 + 41 + 14 + 11 + 11</a:t>
            </a:r>
          </a:p>
        </p:txBody>
      </p:sp>
    </p:spTree>
    <p:extLst>
      <p:ext uri="{BB962C8B-B14F-4D97-AF65-F5344CB8AC3E}">
        <p14:creationId xmlns:p14="http://schemas.microsoft.com/office/powerpoint/2010/main" val="58726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34–36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71705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4295"/>
            <a:ext cx="10382250" cy="55188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2600" y="215900"/>
            <a:ext cx="94404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Show students how to use grid paper to draw tens and ones blocks.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70231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Q-25 for details.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8100" y="838200"/>
            <a:ext cx="25426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16 + 13 = ____</a:t>
            </a:r>
          </a:p>
        </p:txBody>
      </p:sp>
    </p:spTree>
    <p:extLst>
      <p:ext uri="{BB962C8B-B14F-4D97-AF65-F5344CB8AC3E}">
        <p14:creationId xmlns:p14="http://schemas.microsoft.com/office/powerpoint/2010/main" val="233119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4084"/>
            <a:ext cx="10305988" cy="52270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Freeform 2"/>
          <p:cNvSpPr/>
          <p:nvPr/>
        </p:nvSpPr>
        <p:spPr>
          <a:xfrm>
            <a:off x="-22568" y="-189531"/>
            <a:ext cx="10328556" cy="1923615"/>
          </a:xfrm>
          <a:custGeom>
            <a:avLst/>
            <a:gdLst/>
            <a:ahLst/>
            <a:cxnLst/>
            <a:rect l="0" t="0" r="0" b="0"/>
            <a:pathLst>
              <a:path w="10437168" h="1923615">
                <a:moveTo>
                  <a:pt x="0" y="0"/>
                </a:moveTo>
                <a:lnTo>
                  <a:pt x="10437167" y="0"/>
                </a:lnTo>
                <a:lnTo>
                  <a:pt x="10437167" y="1923614"/>
                </a:lnTo>
                <a:lnTo>
                  <a:pt x="0" y="192361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44500" y="70231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Q-25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1800"/>
            <a:ext cx="967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Find each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1130300"/>
            <a:ext cx="14190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17 + 12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63900" y="1130300"/>
            <a:ext cx="14190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11 + 16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00700" y="1130300"/>
            <a:ext cx="14190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12 + 14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12100" y="1130300"/>
            <a:ext cx="14190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13 + 15</a:t>
            </a:r>
          </a:p>
        </p:txBody>
      </p:sp>
    </p:spTree>
    <p:extLst>
      <p:ext uri="{BB962C8B-B14F-4D97-AF65-F5344CB8AC3E}">
        <p14:creationId xmlns:p14="http://schemas.microsoft.com/office/powerpoint/2010/main" val="314476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4386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pictures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to add.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32000"/>
            <a:ext cx="18917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43 + 25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032000"/>
            <a:ext cx="18913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19 + 30</a:t>
            </a:r>
          </a:p>
        </p:txBody>
      </p:sp>
    </p:spTree>
    <p:extLst>
      <p:ext uri="{BB962C8B-B14F-4D97-AF65-F5344CB8AC3E}">
        <p14:creationId xmlns:p14="http://schemas.microsoft.com/office/powerpoint/2010/main" val="140782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18788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27 + 32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9700" y="431800"/>
            <a:ext cx="18924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51 + 13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594100"/>
            <a:ext cx="16828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42 + 5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3594100"/>
            <a:ext cx="17604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61 + 15</a:t>
            </a:r>
          </a:p>
        </p:txBody>
      </p:sp>
    </p:spTree>
    <p:extLst>
      <p:ext uri="{BB962C8B-B14F-4D97-AF65-F5344CB8AC3E}">
        <p14:creationId xmlns:p14="http://schemas.microsoft.com/office/powerpoint/2010/main" val="235328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68060" y="203200"/>
            <a:ext cx="39373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Pulling blocks from a bag.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number did you get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What's left in the bag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Q-26 for details.</a:t>
            </a:r>
          </a:p>
        </p:txBody>
      </p:sp>
    </p:spTree>
    <p:extLst>
      <p:ext uri="{BB962C8B-B14F-4D97-AF65-F5344CB8AC3E}">
        <p14:creationId xmlns:p14="http://schemas.microsoft.com/office/powerpoint/2010/main" val="60733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68060" y="203200"/>
            <a:ext cx="39373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Guessing the total in both hands.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85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Q-26 for details. </a:t>
            </a:r>
          </a:p>
        </p:txBody>
      </p:sp>
    </p:spTree>
    <p:extLst>
      <p:ext uri="{BB962C8B-B14F-4D97-AF65-F5344CB8AC3E}">
        <p14:creationId xmlns:p14="http://schemas.microsoft.com/office/powerpoint/2010/main" val="53529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86" y="1625600"/>
            <a:ext cx="10439986" cy="5397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Freeform 2"/>
          <p:cNvSpPr/>
          <p:nvPr/>
        </p:nvSpPr>
        <p:spPr>
          <a:xfrm>
            <a:off x="-22568" y="0"/>
            <a:ext cx="10437168" cy="1625600"/>
          </a:xfrm>
          <a:custGeom>
            <a:avLst/>
            <a:gdLst/>
            <a:ahLst/>
            <a:cxnLst/>
            <a:rect l="0" t="0" r="0" b="0"/>
            <a:pathLst>
              <a:path w="10437168" h="1923615">
                <a:moveTo>
                  <a:pt x="0" y="0"/>
                </a:moveTo>
                <a:lnTo>
                  <a:pt x="10437167" y="0"/>
                </a:lnTo>
                <a:lnTo>
                  <a:pt x="10437167" y="1923614"/>
                </a:lnTo>
                <a:lnTo>
                  <a:pt x="0" y="192361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44500" y="70231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Q-26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1800"/>
            <a:ext cx="967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Show 34 with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1130300"/>
            <a:ext cx="9861042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It is convenient to group the tens and ones separately.</a:t>
            </a:r>
          </a:p>
        </p:txBody>
      </p:sp>
      <p:sp>
        <p:nvSpPr>
          <p:cNvPr id="27" name="Freeform 26"/>
          <p:cNvSpPr/>
          <p:nvPr/>
        </p:nvSpPr>
        <p:spPr>
          <a:xfrm>
            <a:off x="3645120" y="5790353"/>
            <a:ext cx="2911030" cy="638797"/>
          </a:xfrm>
          <a:custGeom>
            <a:avLst/>
            <a:gdLst/>
            <a:ahLst/>
            <a:cxnLst/>
            <a:rect l="0" t="0" r="0" b="0"/>
            <a:pathLst>
              <a:path w="2911030" h="638797">
                <a:moveTo>
                  <a:pt x="0" y="0"/>
                </a:moveTo>
                <a:lnTo>
                  <a:pt x="2911029" y="0"/>
                </a:lnTo>
                <a:lnTo>
                  <a:pt x="2911029" y="638796"/>
                </a:lnTo>
                <a:lnTo>
                  <a:pt x="0" y="63879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TextBox 27"/>
          <p:cNvSpPr txBox="1"/>
          <p:nvPr/>
        </p:nvSpPr>
        <p:spPr>
          <a:xfrm>
            <a:off x="3827780" y="5892800"/>
            <a:ext cx="25041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34 = ___ + ___</a:t>
            </a:r>
          </a:p>
        </p:txBody>
      </p:sp>
    </p:spTree>
    <p:extLst>
      <p:ext uri="{BB962C8B-B14F-4D97-AF65-F5344CB8AC3E}">
        <p14:creationId xmlns:p14="http://schemas.microsoft.com/office/powerpoint/2010/main" val="31246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317DA1-69F9-4746-9C28-2243D40E22FC}"/>
</file>

<file path=customXml/itemProps2.xml><?xml version="1.0" encoding="utf-8"?>
<ds:datastoreItem xmlns:ds="http://schemas.openxmlformats.org/officeDocument/2006/customXml" ds:itemID="{3EAC393E-13B4-4D24-B1C3-7B5476EC4A16}"/>
</file>

<file path=customXml/itemProps3.xml><?xml version="1.0" encoding="utf-8"?>
<ds:datastoreItem xmlns:ds="http://schemas.openxmlformats.org/officeDocument/2006/customXml" ds:itemID="{D4FB9191-EAE0-42F8-998D-272E52B1FA50}"/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778</Words>
  <Application>Microsoft Office PowerPoint</Application>
  <PresentationFormat>Custom</PresentationFormat>
  <Paragraphs>178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8</cp:revision>
  <dcterms:created xsi:type="dcterms:W3CDTF">2018-03-05T17:33:14Z</dcterms:created>
  <dcterms:modified xsi:type="dcterms:W3CDTF">2018-03-14T16:26:54Z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