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160000" cy="7620000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422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997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105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310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028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7850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779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425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447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413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705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B845-D91E-4DD7-A995-CE3B53B5ACF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84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Q-8–11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Adding Tens and Ones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244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write numbers as a sum of tens and ones.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22–23</a:t>
            </a:r>
          </a:p>
        </p:txBody>
      </p:sp>
    </p:spTree>
    <p:extLst>
      <p:ext uri="{BB962C8B-B14F-4D97-AF65-F5344CB8AC3E}">
        <p14:creationId xmlns:p14="http://schemas.microsoft.com/office/powerpoint/2010/main" val="36800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4052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We can write 32 = 30 + 2.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number in the same way.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667000"/>
            <a:ext cx="13991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53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667000"/>
            <a:ext cx="13987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28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914900"/>
            <a:ext cx="13863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94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914900"/>
            <a:ext cx="13997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81 =</a:t>
            </a:r>
          </a:p>
        </p:txBody>
      </p:sp>
    </p:spTree>
    <p:extLst>
      <p:ext uri="{BB962C8B-B14F-4D97-AF65-F5344CB8AC3E}">
        <p14:creationId xmlns:p14="http://schemas.microsoft.com/office/powerpoint/2010/main" val="198352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3431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31900"/>
            <a:ext cx="3289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20 + 1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359400"/>
            <a:ext cx="3112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6 + 70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1231900"/>
            <a:ext cx="3721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40 + 7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289300"/>
            <a:ext cx="33533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60 + 8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3289300"/>
            <a:ext cx="3543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90 + 5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5359400"/>
            <a:ext cx="2921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3 + 80 = ____</a:t>
            </a:r>
          </a:p>
        </p:txBody>
      </p:sp>
    </p:spTree>
    <p:extLst>
      <p:ext uri="{BB962C8B-B14F-4D97-AF65-F5344CB8AC3E}">
        <p14:creationId xmlns:p14="http://schemas.microsoft.com/office/powerpoint/2010/main" val="49275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0" y="1117600"/>
            <a:ext cx="4117340" cy="3030581"/>
            <a:chOff x="762000" y="1117600"/>
            <a:chExt cx="4117340" cy="3030581"/>
          </a:xfrm>
        </p:grpSpPr>
        <p:sp>
          <p:nvSpPr>
            <p:cNvPr id="2" name="TextBox 1"/>
            <p:cNvSpPr txBox="1"/>
            <p:nvPr/>
          </p:nvSpPr>
          <p:spPr>
            <a:xfrm>
              <a:off x="762000" y="1117600"/>
              <a:ext cx="3422486" cy="16942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9300"/>
                  </a:solidFill>
                  <a:latin typeface="Century Gothic"/>
                </a:rPr>
                <a:t>Partner 1: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Using ones blocks, </a:t>
              </a:r>
              <a:br>
                <a:rPr lang="en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add 5 + 2.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0" y="3073400"/>
              <a:ext cx="411734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How many blocks do </a:t>
              </a:r>
              <a:br>
                <a:rPr lang="en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you have altogether</a:t>
              </a:r>
              <a:r>
                <a:rPr lang="en-CA" sz="2800" dirty="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51500" y="1117600"/>
            <a:ext cx="4117340" cy="3030581"/>
            <a:chOff x="5651500" y="1117600"/>
            <a:chExt cx="4117340" cy="3030581"/>
          </a:xfrm>
        </p:grpSpPr>
        <p:sp>
          <p:nvSpPr>
            <p:cNvPr id="5" name="TextBox 4"/>
            <p:cNvSpPr txBox="1"/>
            <p:nvPr/>
          </p:nvSpPr>
          <p:spPr>
            <a:xfrm>
              <a:off x="5651500" y="1117600"/>
              <a:ext cx="3310146" cy="16942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6820"/>
                  </a:solidFill>
                  <a:latin typeface="Century Gothic"/>
                </a:rPr>
                <a:t>Partner 2: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Using tens blocks, add 50 + 20.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51500" y="3073400"/>
              <a:ext cx="411734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How many blocks do you have altogether</a:t>
              </a:r>
              <a:r>
                <a:rPr lang="en-CA" sz="2800" dirty="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6388100"/>
            <a:ext cx="60863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Are your answers the same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203200"/>
            <a:ext cx="29239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work in pairs.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600" y="5626100"/>
            <a:ext cx="371907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Q-9 for details and materials.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AFA4EC05-2C57-44D8-AF12-8AF763BBE915}"/>
              </a:ext>
            </a:extLst>
          </p:cNvPr>
          <p:cNvCxnSpPr>
            <a:cxnSpLocks/>
          </p:cNvCxnSpPr>
          <p:nvPr/>
        </p:nvCxnSpPr>
        <p:spPr>
          <a:xfrm>
            <a:off x="0" y="6057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3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9900" y="838200"/>
            <a:ext cx="7073761" cy="3177520"/>
            <a:chOff x="469900" y="838200"/>
            <a:chExt cx="7073761" cy="3177520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838200"/>
              <a:ext cx="424793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50 + 20 = 5 tens + 2 tens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78000" y="1562100"/>
              <a:ext cx="57656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10 + 10 + 10 + 10 + 10 + 10 + 10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134743" y="1984375"/>
              <a:ext cx="3685921" cy="124079"/>
              <a:chOff x="2134743" y="1984375"/>
              <a:chExt cx="3685921" cy="124079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2144268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2134743" y="2108454"/>
                <a:ext cx="3685921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5811139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6198997" y="1984375"/>
              <a:ext cx="1248918" cy="124079"/>
              <a:chOff x="6198997" y="1984375"/>
              <a:chExt cx="1248918" cy="124079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6206490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438390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198997" y="2108454"/>
                <a:ext cx="1248918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416300" y="2209800"/>
              <a:ext cx="122047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5 tens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48400" y="2209800"/>
              <a:ext cx="122047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 tens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78000" y="2794000"/>
              <a:ext cx="153440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7 tens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78000" y="3492500"/>
              <a:ext cx="9265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= 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18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30 + 10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32835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sums of tens.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0132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40 + 20 =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6AC4CBD6-6B16-43C6-A172-D2D75EB0BBB6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61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699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20 + 50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56787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In this final example, omit the step of writing out the 10s.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0132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50 + 40 =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EC382429-7536-4B4B-B766-3FC3D3947230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44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496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	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Add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58900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30 + 30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0" y="1358900"/>
            <a:ext cx="18914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40 + 30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68800"/>
            <a:ext cx="18788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30 + 50</a:t>
            </a:r>
          </a:p>
        </p:txBody>
      </p:sp>
    </p:spTree>
    <p:extLst>
      <p:ext uri="{BB962C8B-B14F-4D97-AF65-F5344CB8AC3E}">
        <p14:creationId xmlns:p14="http://schemas.microsoft.com/office/powerpoint/2010/main" val="282481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8060" y="215900"/>
            <a:ext cx="39373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learn a trick for adding tens and ones.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565900"/>
            <a:ext cx="92735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Distribute BLM Tens Cards (p. Q-50) and BLM Ones Cards (p. Q-51).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Q-10 for details.</a:t>
            </a:r>
          </a:p>
        </p:txBody>
      </p:sp>
    </p:spTree>
    <p:extLst>
      <p:ext uri="{BB962C8B-B14F-4D97-AF65-F5344CB8AC3E}">
        <p14:creationId xmlns:p14="http://schemas.microsoft.com/office/powerpoint/2010/main" val="10924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9179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: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Now let's subtract tens.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40200"/>
            <a:ext cx="24830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Q- 10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7800" y="1993900"/>
            <a:ext cx="16953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50 – 20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902200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a) 60 − 40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3300" y="4902200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70 − 30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75100" y="4902200"/>
            <a:ext cx="18992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30 − 10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DA71E11E-DD8A-4DD7-82C4-4DB74A8A62B2}"/>
              </a:ext>
            </a:extLst>
          </p:cNvPr>
          <p:cNvCxnSpPr>
            <a:cxnSpLocks/>
          </p:cNvCxnSpPr>
          <p:nvPr/>
        </p:nvCxnSpPr>
        <p:spPr>
          <a:xfrm>
            <a:off x="0" y="45727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88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31800"/>
            <a:ext cx="9311640" cy="30614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Just as 10 is short for: 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 + 1 + 1 + 1 + 1 + 1 + 1 + 1 + 1 + 1,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100 is short for: 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10 + 10 + 10 + 10 + 10 + 10 + 10 + 10 + 10 + 10.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48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See p. Q-10 for details.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93116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number 200 means 100 + 100.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do these numbers mean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511800"/>
            <a:ext cx="12822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300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80300" y="5511800"/>
            <a:ext cx="12694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800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75100" y="5511800"/>
            <a:ext cx="12819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500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EE253D5-E469-490F-A674-E61693E466A9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0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712452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Remember: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When you add numbers together, the answer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is called the total 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95600" y="4267200"/>
            <a:ext cx="9062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sum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10300" y="4267200"/>
            <a:ext cx="11539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46487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Q-8 for details.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4AD6D9CE-AAF9-44F5-A6C2-18894E57CE05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37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Knowing this, let's add hundreds.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48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Continue with other examples of adding hundreds.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5400" y="1320800"/>
            <a:ext cx="306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500 + 300 =</a:t>
            </a:r>
          </a:p>
        </p:txBody>
      </p:sp>
    </p:spTree>
    <p:extLst>
      <p:ext uri="{BB962C8B-B14F-4D97-AF65-F5344CB8AC3E}">
        <p14:creationId xmlns:p14="http://schemas.microsoft.com/office/powerpoint/2010/main" val="24066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Complete "Switching Ones."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89" y="2222500"/>
            <a:ext cx="7338822" cy="20866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1371600"/>
            <a:ext cx="17995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552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Switching Ones (p. Q-52).</a:t>
            </a:r>
          </a:p>
        </p:txBody>
      </p:sp>
    </p:spTree>
    <p:extLst>
      <p:ext uri="{BB962C8B-B14F-4D97-AF65-F5344CB8AC3E}">
        <p14:creationId xmlns:p14="http://schemas.microsoft.com/office/powerpoint/2010/main" val="42260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49" y="2218055"/>
            <a:ext cx="7326122" cy="20910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"Switching Tens."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17995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552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Switching Tens (p. Q-53).</a:t>
            </a:r>
          </a:p>
        </p:txBody>
      </p:sp>
    </p:spTree>
    <p:extLst>
      <p:ext uri="{BB962C8B-B14F-4D97-AF65-F5344CB8AC3E}">
        <p14:creationId xmlns:p14="http://schemas.microsoft.com/office/powerpoint/2010/main" val="329322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623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Fill in the blank.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371600"/>
            <a:ext cx="410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46 + 32 = 36 +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819400"/>
            <a:ext cx="3912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34 + 25 = 35 +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267200"/>
            <a:ext cx="3848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62 + 37 = 32 +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715000"/>
            <a:ext cx="4216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45 + 12 = 42 + ____</a:t>
            </a:r>
          </a:p>
        </p:txBody>
      </p:sp>
    </p:spTree>
    <p:extLst>
      <p:ext uri="{BB962C8B-B14F-4D97-AF65-F5344CB8AC3E}">
        <p14:creationId xmlns:p14="http://schemas.microsoft.com/office/powerpoint/2010/main" val="323388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22–23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96057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91860" y="203200"/>
            <a:ext cx="40228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Q-8 for details and materials.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762000"/>
            <a:ext cx="97124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Show 32 using tens and ones blocks.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803900"/>
            <a:ext cx="8251066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Each tens block represents 10. Each ones block represents 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97200" y="6527800"/>
            <a:ext cx="425106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32 = 10 + 10 + 10 + 1 + 1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1524000"/>
            <a:ext cx="3790569" cy="38182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D8716060-8F91-4BAB-9651-CC0402A6C6D7}"/>
              </a:ext>
            </a:extLst>
          </p:cNvPr>
          <p:cNvCxnSpPr>
            <a:cxnSpLocks/>
          </p:cNvCxnSpPr>
          <p:nvPr/>
        </p:nvCxnSpPr>
        <p:spPr>
          <a:xfrm>
            <a:off x="0" y="6286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73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5806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numbers using a hundreds chart.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1714500"/>
            <a:ext cx="3790569" cy="38182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3" name="TextBox 22"/>
          <p:cNvSpPr txBox="1"/>
          <p:nvPr/>
        </p:nvSpPr>
        <p:spPr>
          <a:xfrm>
            <a:off x="469900" y="6337300"/>
            <a:ext cx="20101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sum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is: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90800" y="952500"/>
            <a:ext cx="929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____</a:t>
            </a:r>
          </a:p>
        </p:txBody>
      </p:sp>
    </p:spTree>
    <p:extLst>
      <p:ext uri="{BB962C8B-B14F-4D97-AF65-F5344CB8AC3E}">
        <p14:creationId xmlns:p14="http://schemas.microsoft.com/office/powerpoint/2010/main" val="13047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848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numbers without using a hundreds chart.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9900" y="6337300"/>
            <a:ext cx="20101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sum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is: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33400" y="914400"/>
            <a:ext cx="4731642" cy="4865364"/>
            <a:chOff x="533400" y="914400"/>
            <a:chExt cx="4731642" cy="4865364"/>
          </a:xfrm>
        </p:grpSpPr>
        <p:sp>
          <p:nvSpPr>
            <p:cNvPr id="23" name="TextBox 22"/>
            <p:cNvSpPr txBox="1"/>
            <p:nvPr/>
          </p:nvSpPr>
          <p:spPr>
            <a:xfrm>
              <a:off x="2476500" y="914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33400" y="1550086"/>
              <a:ext cx="4731642" cy="4229678"/>
            </a:xfrm>
            <a:custGeom>
              <a:avLst/>
              <a:gdLst/>
              <a:ahLst/>
              <a:cxnLst/>
              <a:rect l="0" t="0" r="0" b="0"/>
              <a:pathLst>
                <a:path w="4731642" h="4229678">
                  <a:moveTo>
                    <a:pt x="788607" y="0"/>
                  </a:moveTo>
                  <a:lnTo>
                    <a:pt x="4021560" y="0"/>
                  </a:lnTo>
                  <a:lnTo>
                    <a:pt x="4100756" y="14399"/>
                  </a:lnTo>
                  <a:lnTo>
                    <a:pt x="4242369" y="49196"/>
                  </a:lnTo>
                  <a:lnTo>
                    <a:pt x="4376600" y="119991"/>
                  </a:lnTo>
                  <a:lnTo>
                    <a:pt x="4439689" y="154789"/>
                  </a:lnTo>
                  <a:lnTo>
                    <a:pt x="4550429" y="253780"/>
                  </a:lnTo>
                  <a:lnTo>
                    <a:pt x="4628954" y="366571"/>
                  </a:lnTo>
                  <a:lnTo>
                    <a:pt x="4668553" y="430167"/>
                  </a:lnTo>
                  <a:lnTo>
                    <a:pt x="4708152" y="556758"/>
                  </a:lnTo>
                  <a:lnTo>
                    <a:pt x="4723588" y="627551"/>
                  </a:lnTo>
                  <a:lnTo>
                    <a:pt x="4723588" y="662349"/>
                  </a:lnTo>
                  <a:lnTo>
                    <a:pt x="4731641" y="704946"/>
                  </a:lnTo>
                  <a:lnTo>
                    <a:pt x="4731641" y="3524730"/>
                  </a:lnTo>
                  <a:lnTo>
                    <a:pt x="4723588" y="3560128"/>
                  </a:lnTo>
                  <a:lnTo>
                    <a:pt x="4723588" y="3595525"/>
                  </a:lnTo>
                  <a:lnTo>
                    <a:pt x="4708152" y="3665719"/>
                  </a:lnTo>
                  <a:lnTo>
                    <a:pt x="4668553" y="3792309"/>
                  </a:lnTo>
                  <a:lnTo>
                    <a:pt x="4590028" y="3912300"/>
                  </a:lnTo>
                  <a:lnTo>
                    <a:pt x="4550429" y="3968696"/>
                  </a:lnTo>
                  <a:lnTo>
                    <a:pt x="4439689" y="4067688"/>
                  </a:lnTo>
                  <a:lnTo>
                    <a:pt x="4313512" y="4137884"/>
                  </a:lnTo>
                  <a:lnTo>
                    <a:pt x="4242369" y="4173281"/>
                  </a:lnTo>
                  <a:lnTo>
                    <a:pt x="4100756" y="4208677"/>
                  </a:lnTo>
                  <a:lnTo>
                    <a:pt x="4021560" y="4222477"/>
                  </a:lnTo>
                  <a:lnTo>
                    <a:pt x="3982632" y="4222477"/>
                  </a:lnTo>
                  <a:lnTo>
                    <a:pt x="3943035" y="4229677"/>
                  </a:lnTo>
                  <a:lnTo>
                    <a:pt x="788607" y="4229677"/>
                  </a:lnTo>
                  <a:lnTo>
                    <a:pt x="740955" y="4222477"/>
                  </a:lnTo>
                  <a:lnTo>
                    <a:pt x="702028" y="4222477"/>
                  </a:lnTo>
                  <a:lnTo>
                    <a:pt x="622832" y="4208677"/>
                  </a:lnTo>
                  <a:lnTo>
                    <a:pt x="481218" y="4173281"/>
                  </a:lnTo>
                  <a:lnTo>
                    <a:pt x="346987" y="4102486"/>
                  </a:lnTo>
                  <a:lnTo>
                    <a:pt x="283898" y="4067688"/>
                  </a:lnTo>
                  <a:lnTo>
                    <a:pt x="173829" y="3968696"/>
                  </a:lnTo>
                  <a:lnTo>
                    <a:pt x="94633" y="3855904"/>
                  </a:lnTo>
                  <a:lnTo>
                    <a:pt x="55035" y="3792309"/>
                  </a:lnTo>
                  <a:lnTo>
                    <a:pt x="16109" y="3665719"/>
                  </a:lnTo>
                  <a:lnTo>
                    <a:pt x="0" y="3595525"/>
                  </a:lnTo>
                  <a:lnTo>
                    <a:pt x="0" y="627551"/>
                  </a:lnTo>
                  <a:lnTo>
                    <a:pt x="16109" y="556758"/>
                  </a:lnTo>
                  <a:lnTo>
                    <a:pt x="55035" y="430167"/>
                  </a:lnTo>
                  <a:lnTo>
                    <a:pt x="134231" y="310176"/>
                  </a:lnTo>
                  <a:lnTo>
                    <a:pt x="173829" y="253780"/>
                  </a:lnTo>
                  <a:lnTo>
                    <a:pt x="283898" y="154789"/>
                  </a:lnTo>
                  <a:lnTo>
                    <a:pt x="410075" y="84593"/>
                  </a:lnTo>
                  <a:lnTo>
                    <a:pt x="481218" y="49196"/>
                  </a:lnTo>
                  <a:lnTo>
                    <a:pt x="622832" y="14399"/>
                  </a:lnTo>
                  <a:lnTo>
                    <a:pt x="70202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1781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216546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number as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10s and 1s.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13991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23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43100"/>
            <a:ext cx="13987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14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10000"/>
            <a:ext cx="13863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42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810000"/>
            <a:ext cx="13997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31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829300"/>
            <a:ext cx="21315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77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76260" y="203200"/>
            <a:ext cx="18230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pt-BR" sz="1600">
                <a:solidFill>
                  <a:srgbClr val="666666"/>
                </a:solidFill>
                <a:latin typeface="Century Gothic"/>
              </a:rPr>
              <a:t>Do a) as a class.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BAB8110-2BE4-468B-A670-7DFE0281567E}"/>
              </a:ext>
            </a:extLst>
          </p:cNvPr>
          <p:cNvCxnSpPr>
            <a:cxnSpLocks/>
          </p:cNvCxnSpPr>
          <p:nvPr/>
        </p:nvCxnSpPr>
        <p:spPr>
          <a:xfrm>
            <a:off x="0" y="5626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85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the number.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57400"/>
            <a:ext cx="35337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3 tens + 4 ones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40100"/>
            <a:ext cx="35333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b) 4 tens + 3 ones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22800"/>
            <a:ext cx="3520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c) 7 tens + 0 ones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905500"/>
            <a:ext cx="35345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d) 0 tens + 4 ones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04660" y="203200"/>
            <a:ext cx="319951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pt-BR" sz="1600">
                <a:solidFill>
                  <a:srgbClr val="666666"/>
                </a:solidFill>
                <a:latin typeface="Century Gothic"/>
              </a:rPr>
              <a:t>Do a) as a class.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176A66E-5BF6-4F9B-B66C-C7DC5EC9C89C}"/>
              </a:ext>
            </a:extLst>
          </p:cNvPr>
          <p:cNvCxnSpPr>
            <a:cxnSpLocks/>
          </p:cNvCxnSpPr>
          <p:nvPr/>
        </p:nvCxnSpPr>
        <p:spPr>
          <a:xfrm>
            <a:off x="0" y="3124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37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46316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10 + 10 + 1 + 1 + 1 + 1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4790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10 + 10 + 10 + 1 + 1 + 1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21000"/>
            <a:ext cx="46216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 10 + 10 + 10 + 10 + 10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65600"/>
            <a:ext cx="30044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1 + 1 + 1 + 1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261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latin typeface="Century Gothic"/>
              </a:rPr>
              <a:t>1</a:t>
            </a:r>
            <a:r>
              <a:rPr lang="en-CA" sz="2600" dirty="0">
                <a:latin typeface="Century Gothic"/>
              </a:rPr>
              <a:t>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10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600" dirty="0">
                <a:solidFill>
                  <a:srgbClr val="000000"/>
                </a:solidFill>
                <a:latin typeface="Century Gothic"/>
              </a:rPr>
              <a:t>1 </a:t>
            </a:r>
            <a:r>
              <a:rPr lang="en-CA" sz="2400" dirty="0">
                <a:solidFill>
                  <a:srgbClr val="000000"/>
                </a:solidFill>
                <a:latin typeface="Century Gothic"/>
              </a:rPr>
              <a:t>=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8EB9C5F-CCFD-4E1C-B17B-B3D2B0C5BBCA}"/>
              </a:ext>
            </a:extLst>
          </p:cNvPr>
          <p:cNvCxnSpPr>
            <a:cxnSpLocks/>
          </p:cNvCxnSpPr>
          <p:nvPr/>
        </p:nvCxnSpPr>
        <p:spPr>
          <a:xfrm>
            <a:off x="0" y="5410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3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90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We can break numbers into their tens and ones.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52800" y="1739900"/>
            <a:ext cx="9265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30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0" y="5219700"/>
            <a:ext cx="9265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42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231413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Q-9 for details.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167031C4-E34A-4D8E-AD27-5E9F900BA4D5}"/>
              </a:ext>
            </a:extLst>
          </p:cNvPr>
          <p:cNvCxnSpPr>
            <a:cxnSpLocks/>
          </p:cNvCxnSpPr>
          <p:nvPr/>
        </p:nvCxnSpPr>
        <p:spPr>
          <a:xfrm>
            <a:off x="0" y="4432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13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1866F3-113D-48AF-AB7F-7FFAFF40AAAF}"/>
</file>

<file path=customXml/itemProps2.xml><?xml version="1.0" encoding="utf-8"?>
<ds:datastoreItem xmlns:ds="http://schemas.openxmlformats.org/officeDocument/2006/customXml" ds:itemID="{AE9D45B6-30F8-4F83-9134-DDDD86DC1328}"/>
</file>

<file path=customXml/itemProps3.xml><?xml version="1.0" encoding="utf-8"?>
<ds:datastoreItem xmlns:ds="http://schemas.openxmlformats.org/officeDocument/2006/customXml" ds:itemID="{683E4C1C-5D84-48D7-AB3A-CE0412F3E6A6}"/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810</Words>
  <Application>Microsoft Office PowerPoint</Application>
  <PresentationFormat>Custom</PresentationFormat>
  <Paragraphs>128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4</cp:revision>
  <dcterms:created xsi:type="dcterms:W3CDTF">2018-03-05T17:19:02Z</dcterms:created>
  <dcterms:modified xsi:type="dcterms:W3CDTF">2018-03-14T15:23:11Z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