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0160000" cy="7620000"/>
  <p:notesSz cx="6858000" cy="9144000"/>
  <p:embeddedFontLst>
    <p:embeddedFont>
      <p:font typeface="Century Gothic" panose="020B050202020202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200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598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619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643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406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304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076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58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487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47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19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01F6-B61B-4739-973E-2691BDC648E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19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Q-20–24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Using the Nearest 10 to Add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pairs of numbers that add to 10 to make adding easier.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30–33</a:t>
            </a:r>
          </a:p>
        </p:txBody>
      </p:sp>
    </p:spTree>
    <p:extLst>
      <p:ext uri="{BB962C8B-B14F-4D97-AF65-F5344CB8AC3E}">
        <p14:creationId xmlns:p14="http://schemas.microsoft.com/office/powerpoint/2010/main" val="294958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444500"/>
            <a:ext cx="3380740" cy="1203022"/>
            <a:chOff x="457200" y="444500"/>
            <a:chExt cx="3380740" cy="1203022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445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16000" y="4445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+ 8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45100" y="444500"/>
            <a:ext cx="3380740" cy="1203022"/>
            <a:chOff x="5245100" y="444500"/>
            <a:chExt cx="3380740" cy="1203022"/>
          </a:xfrm>
        </p:grpSpPr>
        <p:sp>
          <p:nvSpPr>
            <p:cNvPr id="5" name="TextBox 4"/>
            <p:cNvSpPr txBox="1"/>
            <p:nvPr/>
          </p:nvSpPr>
          <p:spPr>
            <a:xfrm>
              <a:off x="5245100" y="4445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03900" y="4445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+ 7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2819400"/>
            <a:ext cx="3380740" cy="1203022"/>
            <a:chOff x="457200" y="2819400"/>
            <a:chExt cx="3380740" cy="1203022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28194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g)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6000" y="28194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+ 5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45100" y="2819400"/>
            <a:ext cx="3380740" cy="1203022"/>
            <a:chOff x="5245100" y="2819400"/>
            <a:chExt cx="3380740" cy="1203022"/>
          </a:xfrm>
        </p:grpSpPr>
        <p:sp>
          <p:nvSpPr>
            <p:cNvPr id="11" name="TextBox 10"/>
            <p:cNvSpPr txBox="1"/>
            <p:nvPr/>
          </p:nvSpPr>
          <p:spPr>
            <a:xfrm>
              <a:off x="5245100" y="28194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h)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3900" y="28194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 + 6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5194300"/>
            <a:ext cx="3380740" cy="1203022"/>
            <a:chOff x="457200" y="5194300"/>
            <a:chExt cx="3380740" cy="1203022"/>
          </a:xfrm>
        </p:grpSpPr>
        <p:sp>
          <p:nvSpPr>
            <p:cNvPr id="14" name="TextBox 13"/>
            <p:cNvSpPr txBox="1"/>
            <p:nvPr/>
          </p:nvSpPr>
          <p:spPr>
            <a:xfrm>
              <a:off x="457200" y="51943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i)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16000" y="51943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+ 6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244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82119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exercises have the same answer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Why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4013200"/>
            <a:ext cx="6000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question was easier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EAA2FF4B-219B-4F52-B3B7-17CC3ADF70E4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98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536700"/>
            <a:ext cx="32498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6 + 9 = 10 + 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94300" y="1536700"/>
            <a:ext cx="32495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4 + 8 = 10 +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946400"/>
            <a:ext cx="32370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9 + 5 = 10 +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1600" y="2946400"/>
            <a:ext cx="32505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7 + 6 = 10 +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749300"/>
            <a:ext cx="96503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First,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with the bigger number.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4889500"/>
            <a:ext cx="9650349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Then try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the smaller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number.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5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5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way was easier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946900"/>
            <a:ext cx="572185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pp. Q-21–22 for details.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94413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It doesn't matter which number you use to make 10. Just do what is easier!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AC5F653F-510C-4F57-8C99-5127DE39F6CA}"/>
              </a:ext>
            </a:extLst>
          </p:cNvPr>
          <p:cNvCxnSpPr>
            <a:cxnSpLocks/>
          </p:cNvCxnSpPr>
          <p:nvPr/>
        </p:nvCxnSpPr>
        <p:spPr>
          <a:xfrm>
            <a:off x="0" y="4686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8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017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can we make this question easier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2095500"/>
            <a:ext cx="18127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29    +    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6276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Q-22 for details.</a:t>
            </a:r>
          </a:p>
        </p:txBody>
      </p:sp>
    </p:spTree>
    <p:extLst>
      <p:ext uri="{BB962C8B-B14F-4D97-AF65-F5344CB8AC3E}">
        <p14:creationId xmlns:p14="http://schemas.microsoft.com/office/powerpoint/2010/main" val="4561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1562100"/>
            <a:ext cx="16158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39   +  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47000" y="1562100"/>
            <a:ext cx="16158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89   +  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0" y="1562100"/>
            <a:ext cx="16158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6   +   79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203200"/>
            <a:ext cx="30645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these examples.</a:t>
            </a:r>
          </a:p>
        </p:txBody>
      </p:sp>
    </p:spTree>
    <p:extLst>
      <p:ext uri="{BB962C8B-B14F-4D97-AF65-F5344CB8AC3E}">
        <p14:creationId xmlns:p14="http://schemas.microsoft.com/office/powerpoint/2010/main" val="16236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0468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1 to one of the numbers. Subtract 1 from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other number. Find the total.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552700"/>
            <a:ext cx="4153408" cy="1159869"/>
            <a:chOff x="457200" y="2552700"/>
            <a:chExt cx="4153408" cy="1159869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52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03300" y="2552700"/>
              <a:ext cx="360730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49 + 5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34000" y="2552700"/>
            <a:ext cx="4229608" cy="1159869"/>
            <a:chOff x="5334000" y="2552700"/>
            <a:chExt cx="4229608" cy="1159869"/>
          </a:xfrm>
        </p:grpSpPr>
        <p:sp>
          <p:nvSpPr>
            <p:cNvPr id="6" name="TextBox 5"/>
            <p:cNvSpPr txBox="1"/>
            <p:nvPr/>
          </p:nvSpPr>
          <p:spPr>
            <a:xfrm>
              <a:off x="5334000" y="2552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80100" y="2552700"/>
              <a:ext cx="368350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+ 29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914900"/>
            <a:ext cx="4216908" cy="1203022"/>
            <a:chOff x="457200" y="4914900"/>
            <a:chExt cx="4216908" cy="1203022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91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3300" y="4914900"/>
              <a:ext cx="36708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+ 59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34000" y="4914900"/>
            <a:ext cx="4280408" cy="1159869"/>
            <a:chOff x="5334000" y="4914900"/>
            <a:chExt cx="4280408" cy="1159869"/>
          </a:xfrm>
        </p:grpSpPr>
        <p:sp>
          <p:nvSpPr>
            <p:cNvPr id="12" name="TextBox 11"/>
            <p:cNvSpPr txBox="1"/>
            <p:nvPr/>
          </p:nvSpPr>
          <p:spPr>
            <a:xfrm>
              <a:off x="5334000" y="491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80100" y="4914900"/>
              <a:ext cx="373430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89 + 8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328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737217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Solve.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Which number should we change to 10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Signal your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8600" y="1739900"/>
            <a:ext cx="12220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45 + 8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98600" y="4025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37 + 19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98600" y="2882900"/>
            <a:ext cx="12220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52 + 7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98600" y="5168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46 + 28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8600" y="6311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31 + 36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70800" y="2032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Q-22 for details.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A0B07DF6-C27D-439E-9C66-400741C96037}"/>
              </a:ext>
            </a:extLst>
          </p:cNvPr>
          <p:cNvCxnSpPr>
            <a:cxnSpLocks/>
          </p:cNvCxnSpPr>
          <p:nvPr/>
        </p:nvCxnSpPr>
        <p:spPr>
          <a:xfrm>
            <a:off x="0" y="2590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52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0118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Make a new addition problem by adding and subtracting 1 or 2. Solve the new addition problem.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374900"/>
            <a:ext cx="4559808" cy="1203022"/>
            <a:chOff x="457200" y="2374900"/>
            <a:chExt cx="4559808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7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03300" y="2374900"/>
              <a:ext cx="40137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48 + 7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6032500"/>
            <a:ext cx="4572508" cy="1203022"/>
            <a:chOff x="457200" y="6032500"/>
            <a:chExt cx="4572508" cy="1203022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60325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3300" y="6032500"/>
              <a:ext cx="40264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32 + 15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34000" y="2374900"/>
            <a:ext cx="4407408" cy="1203022"/>
            <a:chOff x="5334000" y="2374900"/>
            <a:chExt cx="4407408" cy="1203022"/>
          </a:xfrm>
        </p:grpSpPr>
        <p:sp>
          <p:nvSpPr>
            <p:cNvPr id="9" name="TextBox 8"/>
            <p:cNvSpPr txBox="1"/>
            <p:nvPr/>
          </p:nvSpPr>
          <p:spPr>
            <a:xfrm>
              <a:off x="5334000" y="237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80100" y="2374900"/>
              <a:ext cx="38613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+ 31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34000" y="6032500"/>
            <a:ext cx="4534408" cy="1203022"/>
            <a:chOff x="5334000" y="6032500"/>
            <a:chExt cx="4534408" cy="1203022"/>
          </a:xfrm>
        </p:grpSpPr>
        <p:sp>
          <p:nvSpPr>
            <p:cNvPr id="12" name="TextBox 11"/>
            <p:cNvSpPr txBox="1"/>
            <p:nvPr/>
          </p:nvSpPr>
          <p:spPr>
            <a:xfrm>
              <a:off x="5334000" y="60325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80100" y="6032500"/>
              <a:ext cx="39883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71 + 27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4203700"/>
            <a:ext cx="4521708" cy="1203022"/>
            <a:chOff x="457200" y="4203700"/>
            <a:chExt cx="4521708" cy="1203022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4203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3300" y="4203700"/>
              <a:ext cx="39756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+ 28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34000" y="4203700"/>
            <a:ext cx="4597908" cy="1203022"/>
            <a:chOff x="5334000" y="4203700"/>
            <a:chExt cx="4597908" cy="1203022"/>
          </a:xfrm>
        </p:grpSpPr>
        <p:sp>
          <p:nvSpPr>
            <p:cNvPr id="18" name="TextBox 17"/>
            <p:cNvSpPr txBox="1"/>
            <p:nvPr/>
          </p:nvSpPr>
          <p:spPr>
            <a:xfrm>
              <a:off x="5334000" y="4203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80100" y="4203700"/>
              <a:ext cx="40518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79 + 6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781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74200" cy="2185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Change the first number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make a 10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Write how much you will add or subtract. Change the second number in the opposite way. Solve the new problem.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2832100"/>
            <a:ext cx="4178808" cy="1215722"/>
            <a:chOff x="469900" y="2832100"/>
            <a:chExt cx="4178808" cy="1215722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832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0600" y="2844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47 + 9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9900" y="6146800"/>
            <a:ext cx="4178808" cy="1215722"/>
            <a:chOff x="469900" y="6146800"/>
            <a:chExt cx="4178808" cy="1215722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61468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90600" y="61595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31 + 15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9900" y="4483100"/>
            <a:ext cx="4178808" cy="1215722"/>
            <a:chOff x="469900" y="4483100"/>
            <a:chExt cx="4178808" cy="1215722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4483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90600" y="4495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+ 28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46700" y="2832100"/>
            <a:ext cx="4178808" cy="1215722"/>
            <a:chOff x="5346700" y="2832100"/>
            <a:chExt cx="4178808" cy="1215722"/>
          </a:xfrm>
        </p:grpSpPr>
        <p:sp>
          <p:nvSpPr>
            <p:cNvPr id="12" name="TextBox 11"/>
            <p:cNvSpPr txBox="1"/>
            <p:nvPr/>
          </p:nvSpPr>
          <p:spPr>
            <a:xfrm>
              <a:off x="5346700" y="2832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67400" y="2844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53 + 31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46700" y="6146800"/>
            <a:ext cx="4178808" cy="1215722"/>
            <a:chOff x="5346700" y="6146800"/>
            <a:chExt cx="4178808" cy="1215722"/>
          </a:xfrm>
        </p:grpSpPr>
        <p:sp>
          <p:nvSpPr>
            <p:cNvPr id="15" name="TextBox 14"/>
            <p:cNvSpPr txBox="1"/>
            <p:nvPr/>
          </p:nvSpPr>
          <p:spPr>
            <a:xfrm>
              <a:off x="5346700" y="61468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67400" y="61595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69 + 27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46700" y="4483100"/>
            <a:ext cx="4178808" cy="1215722"/>
            <a:chOff x="5346700" y="4483100"/>
            <a:chExt cx="4178808" cy="1215722"/>
          </a:xfrm>
        </p:grpSpPr>
        <p:sp>
          <p:nvSpPr>
            <p:cNvPr id="18" name="TextBox 17"/>
            <p:cNvSpPr txBox="1"/>
            <p:nvPr/>
          </p:nvSpPr>
          <p:spPr>
            <a:xfrm>
              <a:off x="5346700" y="4483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67400" y="4495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72 + 6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83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514840" cy="2185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In Extension 1, when was it easier to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add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 amount to the first number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was it easier to </a:t>
            </a:r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subtract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an amount from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first number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12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682369" y="2171827"/>
            <a:ext cx="6795262" cy="1625473"/>
            <a:chOff x="1682369" y="2171827"/>
            <a:chExt cx="6795262" cy="1625473"/>
          </a:xfrm>
        </p:grpSpPr>
        <p:grpSp>
          <p:nvGrpSpPr>
            <p:cNvPr id="10" name="Group 9"/>
            <p:cNvGrpSpPr/>
            <p:nvPr/>
          </p:nvGrpSpPr>
          <p:grpSpPr>
            <a:xfrm>
              <a:off x="1682369" y="2171827"/>
              <a:ext cx="3702939" cy="1625473"/>
              <a:chOff x="1682369" y="2171827"/>
              <a:chExt cx="3702939" cy="1625473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682369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728464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697734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728464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697734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713099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682369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713099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818124" y="2171827"/>
              <a:ext cx="2659507" cy="1625473"/>
              <a:chOff x="5818124" y="2171827"/>
              <a:chExt cx="2659507" cy="1625473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818124" y="2171827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820787" y="3140456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819519" y="3140456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818124" y="3140456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819519" y="2171827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820787" y="2171827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469900" y="495300"/>
            <a:ext cx="58663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Count on from 8 to find the total.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51300" y="47879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+ 6 = ____</a:t>
            </a:r>
          </a:p>
        </p:txBody>
      </p:sp>
    </p:spTree>
    <p:extLst>
      <p:ext uri="{BB962C8B-B14F-4D97-AF65-F5344CB8AC3E}">
        <p14:creationId xmlns:p14="http://schemas.microsoft.com/office/powerpoint/2010/main" val="21624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31800"/>
            <a:ext cx="9296908" cy="28630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Solve 4 + 9 in two ways: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16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Change the 4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What do you need to subtract from 9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br>
              <a:rPr lang="en-CA" sz="2000" dirty="0" smtClean="0">
                <a:solidFill>
                  <a:srgbClr val="000000"/>
                </a:solidFill>
                <a:latin typeface="Arial"/>
              </a:rPr>
            </a:br>
            <a:endParaRPr lang="en-CA" sz="1600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 + 9 = 10 + ____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Q-23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080338"/>
            <a:ext cx="68543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was easier to solve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3704005"/>
            <a:ext cx="9296908" cy="20329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Change the 9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make 10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What do you need to subtract from 4</a:t>
            </a:r>
            <a:r>
              <a:rPr lang="en-CA" sz="2000" dirty="0" smtClean="0">
                <a:solidFill>
                  <a:srgbClr val="000000"/>
                </a:solidFill>
                <a:latin typeface="Arial"/>
              </a:rPr>
              <a:t>?</a:t>
            </a:r>
            <a:br>
              <a:rPr lang="en-CA" sz="2000" dirty="0" smtClean="0">
                <a:solidFill>
                  <a:srgbClr val="000000"/>
                </a:solidFill>
                <a:latin typeface="Arial"/>
              </a:rPr>
            </a:br>
            <a:endParaRPr lang="en-CA" sz="1600" dirty="0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 + 9 = ____ + 10 = ____</a:t>
            </a:r>
          </a:p>
        </p:txBody>
      </p:sp>
    </p:spTree>
    <p:extLst>
      <p:ext uri="{BB962C8B-B14F-4D97-AF65-F5344CB8AC3E}">
        <p14:creationId xmlns:p14="http://schemas.microsoft.com/office/powerpoint/2010/main" val="18881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908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following sums by using the nearest 10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add.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52600"/>
            <a:ext cx="18115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5 + 8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143500"/>
            <a:ext cx="255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75 + 13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752600"/>
            <a:ext cx="22053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16 + 37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454400"/>
            <a:ext cx="21927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18 + 24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3454400"/>
            <a:ext cx="310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36 + 49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143500"/>
            <a:ext cx="20744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25 + 59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769100"/>
            <a:ext cx="4325873" cy="369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8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1800">
                <a:solidFill>
                  <a:srgbClr val="000000"/>
                </a:solidFill>
                <a:latin typeface="Century Gothic"/>
              </a:rPr>
              <a:t>Which number will you change</a:t>
            </a:r>
            <a:r>
              <a:rPr lang="en-CA" sz="1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597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31800"/>
            <a:ext cx="9296908" cy="28630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Solve 31 + 8 in two ways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: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endParaRPr lang="en-CA" sz="16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Change the 31 to 30.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Did you add or subtract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By how much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Do the opposite to 8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.</a:t>
            </a:r>
            <a:br>
              <a:rPr lang="en-CA" sz="2000" dirty="0" smtClean="0">
                <a:solidFill>
                  <a:srgbClr val="000000"/>
                </a:solidFill>
                <a:latin typeface="Century Gothic"/>
              </a:rPr>
            </a:br>
            <a:endParaRPr lang="en-CA" sz="16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31 + 8 = 30 + ____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Q-24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082819"/>
            <a:ext cx="68543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was easier to solve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3677053"/>
            <a:ext cx="9296908" cy="21612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Change the 8 to 10.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Did you add or subtract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By how much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Do the opposite to 31.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6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31 + 8 = ____ + 10 = ____</a:t>
            </a:r>
          </a:p>
        </p:txBody>
      </p:sp>
    </p:spTree>
    <p:extLst>
      <p:ext uri="{BB962C8B-B14F-4D97-AF65-F5344CB8AC3E}">
        <p14:creationId xmlns:p14="http://schemas.microsoft.com/office/powerpoint/2010/main" val="92000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Find two ways of solving each problem.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82700"/>
            <a:ext cx="22056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49 + 22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282700"/>
            <a:ext cx="20082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9 + 32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4000500"/>
            <a:ext cx="2821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51 + 21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000500"/>
            <a:ext cx="2885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18 + 39 =</a:t>
            </a:r>
          </a:p>
        </p:txBody>
      </p:sp>
    </p:spTree>
    <p:extLst>
      <p:ext uri="{BB962C8B-B14F-4D97-AF65-F5344CB8AC3E}">
        <p14:creationId xmlns:p14="http://schemas.microsoft.com/office/powerpoint/2010/main" val="397769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42120" cy="19047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5. Solve the following problems without writing anything down.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Add or subtract 1 or 2 from one of the numbers, and change </a:t>
            </a:r>
            <a:br>
              <a:rPr lang="en-CA" sz="2000" dirty="0">
                <a:solidFill>
                  <a:srgbClr val="000000"/>
                </a:solidFill>
                <a:latin typeface="Century Gothic"/>
              </a:rPr>
            </a:br>
            <a:r>
              <a:rPr lang="en-CA" sz="2000" dirty="0">
                <a:solidFill>
                  <a:srgbClr val="000000"/>
                </a:solidFill>
                <a:latin typeface="Century Gothic"/>
              </a:rPr>
              <a:t>the other number in the opposite way in your head.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540000"/>
            <a:ext cx="19099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9 + 6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803900"/>
            <a:ext cx="20952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52 + 6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25400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19 + 7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4178300"/>
            <a:ext cx="19958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5 + 29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4178300"/>
            <a:ext cx="20092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41 + 6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791200"/>
            <a:ext cx="18773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5 + 61 =</a:t>
            </a:r>
          </a:p>
        </p:txBody>
      </p:sp>
    </p:spTree>
    <p:extLst>
      <p:ext uri="{BB962C8B-B14F-4D97-AF65-F5344CB8AC3E}">
        <p14:creationId xmlns:p14="http://schemas.microsoft.com/office/powerpoint/2010/main" val="370252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30–33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8902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379182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 can use a grid to make adding 8 + 6 easier.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I marked a thick line after 10 squares. </a:t>
            </a:r>
          </a:p>
        </p:txBody>
      </p:sp>
      <p:sp>
        <p:nvSpPr>
          <p:cNvPr id="3" name="Freeform 2"/>
          <p:cNvSpPr/>
          <p:nvPr/>
        </p:nvSpPr>
        <p:spPr>
          <a:xfrm>
            <a:off x="831479" y="2546165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8" h="471596">
                <a:moveTo>
                  <a:pt x="0" y="0"/>
                </a:moveTo>
                <a:lnTo>
                  <a:pt x="471597" y="0"/>
                </a:lnTo>
                <a:lnTo>
                  <a:pt x="471597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4132649" y="2546163"/>
            <a:ext cx="471596" cy="471597"/>
          </a:xfrm>
          <a:custGeom>
            <a:avLst/>
            <a:gdLst/>
            <a:ahLst/>
            <a:cxnLst/>
            <a:rect l="0" t="0" r="0" b="0"/>
            <a:pathLst>
              <a:path w="471596" h="471597">
                <a:moveTo>
                  <a:pt x="0" y="0"/>
                </a:moveTo>
                <a:lnTo>
                  <a:pt x="471595" y="0"/>
                </a:lnTo>
                <a:lnTo>
                  <a:pt x="471595" y="471596"/>
                </a:lnTo>
                <a:lnTo>
                  <a:pt x="0" y="47159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3661053" y="2546165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3189458" y="2546163"/>
            <a:ext cx="471596" cy="471597"/>
          </a:xfrm>
          <a:custGeom>
            <a:avLst/>
            <a:gdLst/>
            <a:ahLst/>
            <a:cxnLst/>
            <a:rect l="0" t="0" r="0" b="0"/>
            <a:pathLst>
              <a:path w="471596" h="471597">
                <a:moveTo>
                  <a:pt x="0" y="0"/>
                </a:moveTo>
                <a:lnTo>
                  <a:pt x="471595" y="0"/>
                </a:lnTo>
                <a:lnTo>
                  <a:pt x="471595" y="471596"/>
                </a:lnTo>
                <a:lnTo>
                  <a:pt x="0" y="47159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2717862" y="2546163"/>
            <a:ext cx="471597" cy="471597"/>
          </a:xfrm>
          <a:custGeom>
            <a:avLst/>
            <a:gdLst/>
            <a:ahLst/>
            <a:cxnLst/>
            <a:rect l="0" t="0" r="0" b="0"/>
            <a:pathLst>
              <a:path w="471597" h="471597">
                <a:moveTo>
                  <a:pt x="0" y="0"/>
                </a:moveTo>
                <a:lnTo>
                  <a:pt x="471596" y="0"/>
                </a:lnTo>
                <a:lnTo>
                  <a:pt x="471596" y="471596"/>
                </a:lnTo>
                <a:lnTo>
                  <a:pt x="0" y="47159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2246267" y="2546165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1774671" y="2546165"/>
            <a:ext cx="471597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1303076" y="2546165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6526237" y="2546166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6054640" y="2546165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5583047" y="2546166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reeform 13"/>
          <p:cNvSpPr/>
          <p:nvPr/>
        </p:nvSpPr>
        <p:spPr>
          <a:xfrm>
            <a:off x="5075839" y="2546165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Freeform 14"/>
          <p:cNvSpPr/>
          <p:nvPr/>
        </p:nvSpPr>
        <p:spPr>
          <a:xfrm>
            <a:off x="4604244" y="2546165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Freeform 15"/>
          <p:cNvSpPr/>
          <p:nvPr/>
        </p:nvSpPr>
        <p:spPr>
          <a:xfrm>
            <a:off x="6997832" y="2546165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/>
        </p:nvCxnSpPr>
        <p:spPr>
          <a:xfrm>
            <a:off x="5541137" y="2546223"/>
            <a:ext cx="0" cy="471551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562092" y="2546223"/>
            <a:ext cx="0" cy="471551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8884215" y="2546166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8" h="471596">
                <a:moveTo>
                  <a:pt x="0" y="0"/>
                </a:moveTo>
                <a:lnTo>
                  <a:pt x="471597" y="0"/>
                </a:lnTo>
                <a:lnTo>
                  <a:pt x="471597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Freeform 19"/>
          <p:cNvSpPr/>
          <p:nvPr/>
        </p:nvSpPr>
        <p:spPr>
          <a:xfrm>
            <a:off x="8412618" y="2546119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Freeform 20"/>
          <p:cNvSpPr/>
          <p:nvPr/>
        </p:nvSpPr>
        <p:spPr>
          <a:xfrm>
            <a:off x="7941022" y="2546166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Freeform 21"/>
          <p:cNvSpPr/>
          <p:nvPr/>
        </p:nvSpPr>
        <p:spPr>
          <a:xfrm>
            <a:off x="7469426" y="2546166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extBox 23"/>
          <p:cNvSpPr txBox="1"/>
          <p:nvPr/>
        </p:nvSpPr>
        <p:spPr>
          <a:xfrm>
            <a:off x="4051300" y="41910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+ 6 = ____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0" y="6946900"/>
            <a:ext cx="65852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Draw 8 red circles and then 6 blue circles. See p. Q-20 for details.</a:t>
            </a:r>
          </a:p>
        </p:txBody>
      </p:sp>
    </p:spTree>
    <p:extLst>
      <p:ext uri="{BB962C8B-B14F-4D97-AF65-F5344CB8AC3E}">
        <p14:creationId xmlns:p14="http://schemas.microsoft.com/office/powerpoint/2010/main" val="2520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31531" y="1631719"/>
            <a:ext cx="8519266" cy="471655"/>
            <a:chOff x="831531" y="1631719"/>
            <a:chExt cx="8519266" cy="471655"/>
          </a:xfrm>
        </p:grpSpPr>
        <p:sp>
          <p:nvSpPr>
            <p:cNvPr id="2" name="Freeform 1"/>
            <p:cNvSpPr/>
            <p:nvPr/>
          </p:nvSpPr>
          <p:spPr>
            <a:xfrm>
              <a:off x="831531" y="1631765"/>
              <a:ext cx="471598" cy="471596"/>
            </a:xfrm>
            <a:custGeom>
              <a:avLst/>
              <a:gdLst/>
              <a:ahLst/>
              <a:cxnLst/>
              <a:rect l="0" t="0" r="0" b="0"/>
              <a:pathLst>
                <a:path w="471598" h="471596">
                  <a:moveTo>
                    <a:pt x="0" y="0"/>
                  </a:moveTo>
                  <a:lnTo>
                    <a:pt x="471597" y="0"/>
                  </a:lnTo>
                  <a:lnTo>
                    <a:pt x="471597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4132700" y="1631763"/>
              <a:ext cx="471597" cy="471597"/>
            </a:xfrm>
            <a:custGeom>
              <a:avLst/>
              <a:gdLst/>
              <a:ahLst/>
              <a:cxnLst/>
              <a:rect l="0" t="0" r="0" b="0"/>
              <a:pathLst>
                <a:path w="471597" h="471597">
                  <a:moveTo>
                    <a:pt x="0" y="0"/>
                  </a:moveTo>
                  <a:lnTo>
                    <a:pt x="471596" y="0"/>
                  </a:lnTo>
                  <a:lnTo>
                    <a:pt x="471596" y="471596"/>
                  </a:lnTo>
                  <a:lnTo>
                    <a:pt x="0" y="4715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661105" y="1631765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3189510" y="1631763"/>
              <a:ext cx="471596" cy="471597"/>
            </a:xfrm>
            <a:custGeom>
              <a:avLst/>
              <a:gdLst/>
              <a:ahLst/>
              <a:cxnLst/>
              <a:rect l="0" t="0" r="0" b="0"/>
              <a:pathLst>
                <a:path w="471596" h="471597">
                  <a:moveTo>
                    <a:pt x="0" y="0"/>
                  </a:moveTo>
                  <a:lnTo>
                    <a:pt x="471595" y="0"/>
                  </a:lnTo>
                  <a:lnTo>
                    <a:pt x="471595" y="471596"/>
                  </a:lnTo>
                  <a:lnTo>
                    <a:pt x="0" y="4715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717913" y="1631763"/>
              <a:ext cx="471596" cy="471597"/>
            </a:xfrm>
            <a:custGeom>
              <a:avLst/>
              <a:gdLst/>
              <a:ahLst/>
              <a:cxnLst/>
              <a:rect l="0" t="0" r="0" b="0"/>
              <a:pathLst>
                <a:path w="471596" h="471597">
                  <a:moveTo>
                    <a:pt x="0" y="0"/>
                  </a:moveTo>
                  <a:lnTo>
                    <a:pt x="471595" y="0"/>
                  </a:lnTo>
                  <a:lnTo>
                    <a:pt x="471595" y="471596"/>
                  </a:lnTo>
                  <a:lnTo>
                    <a:pt x="0" y="4715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2246319" y="1631765"/>
              <a:ext cx="471596" cy="471596"/>
            </a:xfrm>
            <a:custGeom>
              <a:avLst/>
              <a:gdLst/>
              <a:ahLst/>
              <a:cxnLst/>
              <a:rect l="0" t="0" r="0" b="0"/>
              <a:pathLst>
                <a:path w="471596" h="471596">
                  <a:moveTo>
                    <a:pt x="0" y="0"/>
                  </a:moveTo>
                  <a:lnTo>
                    <a:pt x="471595" y="0"/>
                  </a:lnTo>
                  <a:lnTo>
                    <a:pt x="471595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1774722" y="1631765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1303128" y="1631765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521223" y="1631766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049627" y="1631765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578033" y="1631766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075892" y="1631765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604296" y="1631765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992817" y="1631765"/>
              <a:ext cx="471593" cy="471596"/>
            </a:xfrm>
            <a:custGeom>
              <a:avLst/>
              <a:gdLst/>
              <a:ahLst/>
              <a:cxnLst/>
              <a:rect l="0" t="0" r="0" b="0"/>
              <a:pathLst>
                <a:path w="471593" h="471596">
                  <a:moveTo>
                    <a:pt x="0" y="0"/>
                  </a:moveTo>
                  <a:lnTo>
                    <a:pt x="471592" y="0"/>
                  </a:lnTo>
                  <a:lnTo>
                    <a:pt x="471592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541137" y="1631823"/>
              <a:ext cx="0" cy="47155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552567" y="1631823"/>
              <a:ext cx="0" cy="47155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/>
            <p:cNvSpPr/>
            <p:nvPr/>
          </p:nvSpPr>
          <p:spPr>
            <a:xfrm>
              <a:off x="8879201" y="1631766"/>
              <a:ext cx="471596" cy="471596"/>
            </a:xfrm>
            <a:custGeom>
              <a:avLst/>
              <a:gdLst/>
              <a:ahLst/>
              <a:cxnLst/>
              <a:rect l="0" t="0" r="0" b="0"/>
              <a:pathLst>
                <a:path w="471596" h="471596">
                  <a:moveTo>
                    <a:pt x="0" y="0"/>
                  </a:moveTo>
                  <a:lnTo>
                    <a:pt x="471595" y="0"/>
                  </a:lnTo>
                  <a:lnTo>
                    <a:pt x="471595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8407605" y="1631719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936006" y="1631766"/>
              <a:ext cx="471599" cy="471596"/>
            </a:xfrm>
            <a:custGeom>
              <a:avLst/>
              <a:gdLst/>
              <a:ahLst/>
              <a:cxnLst/>
              <a:rect l="0" t="0" r="0" b="0"/>
              <a:pathLst>
                <a:path w="471599" h="471596">
                  <a:moveTo>
                    <a:pt x="0" y="0"/>
                  </a:moveTo>
                  <a:lnTo>
                    <a:pt x="471598" y="0"/>
                  </a:lnTo>
                  <a:lnTo>
                    <a:pt x="471598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464413" y="1631766"/>
              <a:ext cx="471596" cy="471596"/>
            </a:xfrm>
            <a:custGeom>
              <a:avLst/>
              <a:gdLst/>
              <a:ahLst/>
              <a:cxnLst/>
              <a:rect l="0" t="0" r="0" b="0"/>
              <a:pathLst>
                <a:path w="471596" h="471596">
                  <a:moveTo>
                    <a:pt x="0" y="0"/>
                  </a:moveTo>
                  <a:lnTo>
                    <a:pt x="471595" y="0"/>
                  </a:lnTo>
                  <a:lnTo>
                    <a:pt x="471595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08000" y="203200"/>
            <a:ext cx="389062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more addition problems.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8000" y="6921500"/>
            <a:ext cx="594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Then have students complete AP Book 2.2 p. 30.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6600" y="3390900"/>
            <a:ext cx="2148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+ 6 = ____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66000" y="3390900"/>
            <a:ext cx="2148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+ 5 = ____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51300" y="3390900"/>
            <a:ext cx="2148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7 + 8 = ____</a:t>
            </a:r>
          </a:p>
        </p:txBody>
      </p:sp>
    </p:spTree>
    <p:extLst>
      <p:ext uri="{BB962C8B-B14F-4D97-AF65-F5344CB8AC3E}">
        <p14:creationId xmlns:p14="http://schemas.microsoft.com/office/powerpoint/2010/main" val="7200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03200"/>
            <a:ext cx="9824212" cy="6204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We need to know what makes 10 with the first number so we can know what to subtract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from the second number.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92880" y="9398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10 = 1 +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2880" y="23876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3 +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2880" y="16637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2 +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2880" y="67310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9 +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2880" y="60071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8 + 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2880" y="52832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7 + 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2880" y="45593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6 + ___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2880" y="38354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5 + 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92880" y="31115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00"/>
                </a:solidFill>
                <a:latin typeface="Century Gothic"/>
              </a:rPr>
              <a:t>10 = 4 + ___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3A1BC551-CDAD-4286-876A-8445F6359DDE}"/>
              </a:ext>
            </a:extLst>
          </p:cNvPr>
          <p:cNvCxnSpPr>
            <a:cxnSpLocks/>
          </p:cNvCxnSpPr>
          <p:nvPr/>
        </p:nvCxnSpPr>
        <p:spPr>
          <a:xfrm>
            <a:off x="0" y="15915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76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03200"/>
            <a:ext cx="97248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Write a number in the box.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70246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Give each student a number card from 1 to 9. See p. Q-21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365500"/>
            <a:ext cx="972489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If your number card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makes 10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this number,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hold up your card.</a:t>
            </a:r>
          </a:p>
        </p:txBody>
      </p:sp>
      <p:sp>
        <p:nvSpPr>
          <p:cNvPr id="5" name="Freeform 4"/>
          <p:cNvSpPr/>
          <p:nvPr/>
        </p:nvSpPr>
        <p:spPr>
          <a:xfrm>
            <a:off x="4368197" y="1051166"/>
            <a:ext cx="1423607" cy="1291946"/>
          </a:xfrm>
          <a:custGeom>
            <a:avLst/>
            <a:gdLst/>
            <a:ahLst/>
            <a:cxnLst/>
            <a:rect l="0" t="0" r="0" b="0"/>
            <a:pathLst>
              <a:path w="1423607" h="1291946">
                <a:moveTo>
                  <a:pt x="237268" y="0"/>
                </a:moveTo>
                <a:lnTo>
                  <a:pt x="1209964" y="0"/>
                </a:lnTo>
                <a:lnTo>
                  <a:pt x="1233792" y="4398"/>
                </a:lnTo>
                <a:lnTo>
                  <a:pt x="1276399" y="15027"/>
                </a:lnTo>
                <a:lnTo>
                  <a:pt x="1316785" y="36651"/>
                </a:lnTo>
                <a:lnTo>
                  <a:pt x="1335767" y="47280"/>
                </a:lnTo>
                <a:lnTo>
                  <a:pt x="1369085" y="77517"/>
                </a:lnTo>
                <a:lnTo>
                  <a:pt x="1392711" y="111969"/>
                </a:lnTo>
                <a:lnTo>
                  <a:pt x="1404625" y="131393"/>
                </a:lnTo>
                <a:lnTo>
                  <a:pt x="1416539" y="170061"/>
                </a:lnTo>
                <a:lnTo>
                  <a:pt x="1421183" y="191684"/>
                </a:lnTo>
                <a:lnTo>
                  <a:pt x="1421183" y="202314"/>
                </a:lnTo>
                <a:lnTo>
                  <a:pt x="1423606" y="215324"/>
                </a:lnTo>
                <a:lnTo>
                  <a:pt x="1423606" y="1076620"/>
                </a:lnTo>
                <a:lnTo>
                  <a:pt x="1421183" y="1087433"/>
                </a:lnTo>
                <a:lnTo>
                  <a:pt x="1421183" y="1098244"/>
                </a:lnTo>
                <a:lnTo>
                  <a:pt x="1416539" y="1119684"/>
                </a:lnTo>
                <a:lnTo>
                  <a:pt x="1404625" y="1158352"/>
                </a:lnTo>
                <a:lnTo>
                  <a:pt x="1380999" y="1195002"/>
                </a:lnTo>
                <a:lnTo>
                  <a:pt x="1369085" y="1212228"/>
                </a:lnTo>
                <a:lnTo>
                  <a:pt x="1335767" y="1242466"/>
                </a:lnTo>
                <a:lnTo>
                  <a:pt x="1297804" y="1263907"/>
                </a:lnTo>
                <a:lnTo>
                  <a:pt x="1276399" y="1274718"/>
                </a:lnTo>
                <a:lnTo>
                  <a:pt x="1233792" y="1285530"/>
                </a:lnTo>
                <a:lnTo>
                  <a:pt x="1209964" y="1289745"/>
                </a:lnTo>
                <a:lnTo>
                  <a:pt x="1198252" y="1289745"/>
                </a:lnTo>
                <a:lnTo>
                  <a:pt x="1186338" y="1291945"/>
                </a:lnTo>
                <a:lnTo>
                  <a:pt x="237268" y="1291945"/>
                </a:lnTo>
                <a:lnTo>
                  <a:pt x="222931" y="1289745"/>
                </a:lnTo>
                <a:lnTo>
                  <a:pt x="211218" y="1289745"/>
                </a:lnTo>
                <a:lnTo>
                  <a:pt x="187391" y="1285530"/>
                </a:lnTo>
                <a:lnTo>
                  <a:pt x="144784" y="1274718"/>
                </a:lnTo>
                <a:lnTo>
                  <a:pt x="104397" y="1253094"/>
                </a:lnTo>
                <a:lnTo>
                  <a:pt x="85416" y="1242466"/>
                </a:lnTo>
                <a:lnTo>
                  <a:pt x="52299" y="1212228"/>
                </a:lnTo>
                <a:lnTo>
                  <a:pt x="28472" y="1177777"/>
                </a:lnTo>
                <a:lnTo>
                  <a:pt x="16558" y="1158352"/>
                </a:lnTo>
                <a:lnTo>
                  <a:pt x="4846" y="1119684"/>
                </a:lnTo>
                <a:lnTo>
                  <a:pt x="0" y="1098244"/>
                </a:lnTo>
                <a:lnTo>
                  <a:pt x="0" y="191684"/>
                </a:lnTo>
                <a:lnTo>
                  <a:pt x="4846" y="170061"/>
                </a:lnTo>
                <a:lnTo>
                  <a:pt x="16558" y="131393"/>
                </a:lnTo>
                <a:lnTo>
                  <a:pt x="40386" y="94742"/>
                </a:lnTo>
                <a:lnTo>
                  <a:pt x="52299" y="77517"/>
                </a:lnTo>
                <a:lnTo>
                  <a:pt x="85416" y="47280"/>
                </a:lnTo>
                <a:lnTo>
                  <a:pt x="123379" y="25840"/>
                </a:lnTo>
                <a:lnTo>
                  <a:pt x="144784" y="15027"/>
                </a:lnTo>
                <a:lnTo>
                  <a:pt x="187391" y="4398"/>
                </a:lnTo>
                <a:lnTo>
                  <a:pt x="211218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56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Picking Pairs.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unit introduction for details.</a:t>
            </a:r>
          </a:p>
        </p:txBody>
      </p:sp>
    </p:spTree>
    <p:extLst>
      <p:ext uri="{BB962C8B-B14F-4D97-AF65-F5344CB8AC3E}">
        <p14:creationId xmlns:p14="http://schemas.microsoft.com/office/powerpoint/2010/main" val="42000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Memory.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unit introduction for details.</a:t>
            </a:r>
          </a:p>
        </p:txBody>
      </p:sp>
    </p:spTree>
    <p:extLst>
      <p:ext uri="{BB962C8B-B14F-4D97-AF65-F5344CB8AC3E}">
        <p14:creationId xmlns:p14="http://schemas.microsoft.com/office/powerpoint/2010/main" val="100097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0468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makes 10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with the first number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ubtract that amount from the second number.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10 to add.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3225800"/>
            <a:ext cx="3380740" cy="1203022"/>
            <a:chOff x="469900" y="3225800"/>
            <a:chExt cx="3380740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32258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28700" y="32258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7 + 9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57800" y="3225800"/>
            <a:ext cx="3380740" cy="1203022"/>
            <a:chOff x="5257800" y="3225800"/>
            <a:chExt cx="3380740" cy="1203022"/>
          </a:xfrm>
        </p:grpSpPr>
        <p:sp>
          <p:nvSpPr>
            <p:cNvPr id="6" name="TextBox 5"/>
            <p:cNvSpPr txBox="1"/>
            <p:nvPr/>
          </p:nvSpPr>
          <p:spPr>
            <a:xfrm>
              <a:off x="5257800" y="32258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16600" y="32258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+ 6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9900" y="5334000"/>
            <a:ext cx="3380740" cy="1203022"/>
            <a:chOff x="469900" y="5334000"/>
            <a:chExt cx="3380740" cy="1203022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53340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28700" y="53340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 + 7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57800" y="5334000"/>
            <a:ext cx="3380740" cy="1203022"/>
            <a:chOff x="5257800" y="5334000"/>
            <a:chExt cx="3380740" cy="1203022"/>
          </a:xfrm>
        </p:grpSpPr>
        <p:sp>
          <p:nvSpPr>
            <p:cNvPr id="12" name="TextBox 11"/>
            <p:cNvSpPr txBox="1"/>
            <p:nvPr/>
          </p:nvSpPr>
          <p:spPr>
            <a:xfrm>
              <a:off x="5257800" y="53340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16600" y="53340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+ 6 = 10 + ___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260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CE17E2-DC55-41FC-B696-4CBCF8862E30}"/>
</file>

<file path=customXml/itemProps2.xml><?xml version="1.0" encoding="utf-8"?>
<ds:datastoreItem xmlns:ds="http://schemas.openxmlformats.org/officeDocument/2006/customXml" ds:itemID="{0CC2419E-C89A-478E-863E-EB80DA0AA882}"/>
</file>

<file path=customXml/itemProps3.xml><?xml version="1.0" encoding="utf-8"?>
<ds:datastoreItem xmlns:ds="http://schemas.openxmlformats.org/officeDocument/2006/customXml" ds:itemID="{4EDEBB20-BF82-4D0A-9F80-855062BD2DB9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1089</Words>
  <Application>Microsoft Office PowerPoint</Application>
  <PresentationFormat>Custom</PresentationFormat>
  <Paragraphs>196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Katie Baldwin</cp:lastModifiedBy>
  <cp:revision>8</cp:revision>
  <dcterms:created xsi:type="dcterms:W3CDTF">2018-03-05T17:31:10Z</dcterms:created>
  <dcterms:modified xsi:type="dcterms:W3CDTF">2018-03-15T19:03:19Z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