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21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revisionInfo.xml" ContentType="application/vnd.ms-powerpoint.revisioninfo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0160000" cy="7620000"/>
  <p:notesSz cx="6858000" cy="9144000"/>
  <p:embeddedFontLst>
    <p:embeddedFont>
      <p:font typeface="Century Gothic" panose="020B0502020202020204" pitchFamily="34" charset="0"/>
      <p:regular r:id="rId25"/>
      <p:bold r:id="rId26"/>
      <p:italic r:id="rId27"/>
      <p:boldItalic r:id="rId2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143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4.fntdata"/><Relationship Id="rId36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viewProps" Target="viewProps.xml"/><Relationship Id="rId35" Type="http://schemas.openxmlformats.org/officeDocument/2006/relationships/customXml" Target="../customXml/item2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CAEDB-79E6-4829-AEEE-6E0B01644AFB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8CF65-68D3-4DDD-978A-93B66A1FAA0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46026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CAEDB-79E6-4829-AEEE-6E0B01644AFB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8CF65-68D3-4DDD-978A-93B66A1FAA0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06482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CAEDB-79E6-4829-AEEE-6E0B01644AFB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8CF65-68D3-4DDD-978A-93B66A1FAA0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33183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CAEDB-79E6-4829-AEEE-6E0B01644AFB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8CF65-68D3-4DDD-978A-93B66A1FAA0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63607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CAEDB-79E6-4829-AEEE-6E0B01644AFB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8CF65-68D3-4DDD-978A-93B66A1FAA0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9028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CAEDB-79E6-4829-AEEE-6E0B01644AFB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8CF65-68D3-4DDD-978A-93B66A1FAA0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57971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CAEDB-79E6-4829-AEEE-6E0B01644AFB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8CF65-68D3-4DDD-978A-93B66A1FAA0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5743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CAEDB-79E6-4829-AEEE-6E0B01644AFB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8CF65-68D3-4DDD-978A-93B66A1FAA0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25615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CAEDB-79E6-4829-AEEE-6E0B01644AFB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8CF65-68D3-4DDD-978A-93B66A1FAA0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86839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CAEDB-79E6-4829-AEEE-6E0B01644AFB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8CF65-68D3-4DDD-978A-93B66A1FAA0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85172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CAEDB-79E6-4829-AEEE-6E0B01644AFB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8CF65-68D3-4DDD-978A-93B66A1FAA0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19261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CAEDB-79E6-4829-AEEE-6E0B01644AFB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48CF65-68D3-4DDD-978A-93B66A1FAA0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24940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77465"/>
            <a:ext cx="49936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AB: required        	BC: required</a:t>
            </a:r>
          </a:p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MB: required          	ON: required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"/>
              </a:rPr>
              <a:t>Teacher's Guide 2.2 Unit 13 Number Sense pp. Q-43–45</a:t>
            </a:r>
          </a:p>
          <a:p>
            <a:pPr algn="r">
              <a:lnSpc>
                <a:spcPct val="20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New Canadian Edition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JUMP Math™    Copyright © 2017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666666"/>
                </a:solidFill>
                <a:latin typeface="Century Gothic"/>
              </a:rPr>
              <a:t>NS2-59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>
                <a:solidFill>
                  <a:srgbClr val="000000"/>
                </a:solidFill>
                <a:latin typeface="Century Gothic"/>
              </a:rPr>
              <a:t>Doubles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78906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use various methods to double numbers.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AP Book 2.2 pp. 46–47</a:t>
            </a:r>
          </a:p>
        </p:txBody>
      </p:sp>
    </p:spTree>
    <p:extLst>
      <p:ext uri="{BB962C8B-B14F-4D97-AF65-F5344CB8AC3E}">
        <p14:creationId xmlns:p14="http://schemas.microsoft.com/office/powerpoint/2010/main" val="607759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27500" y="1943100"/>
            <a:ext cx="199505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3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doubled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762500" y="5257800"/>
            <a:ext cx="72319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is 6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3574161" y="2890520"/>
            <a:ext cx="3002915" cy="1838961"/>
            <a:chOff x="3574161" y="2890520"/>
            <a:chExt cx="3002915" cy="1838961"/>
          </a:xfrm>
        </p:grpSpPr>
        <p:grpSp>
          <p:nvGrpSpPr>
            <p:cNvPr id="10" name="Group 9"/>
            <p:cNvGrpSpPr/>
            <p:nvPr/>
          </p:nvGrpSpPr>
          <p:grpSpPr>
            <a:xfrm>
              <a:off x="3574161" y="2890520"/>
              <a:ext cx="1830578" cy="1838960"/>
              <a:chOff x="3574161" y="2890520"/>
              <a:chExt cx="1830578" cy="1838960"/>
            </a:xfrm>
          </p:grpSpPr>
          <p:grpSp>
            <p:nvGrpSpPr>
              <p:cNvPr id="6" name="Group 5"/>
              <p:cNvGrpSpPr/>
              <p:nvPr/>
            </p:nvGrpSpPr>
            <p:grpSpPr>
              <a:xfrm rot="5400000">
                <a:off x="2989961" y="3474721"/>
                <a:ext cx="1838959" cy="670560"/>
                <a:chOff x="2989961" y="3474721"/>
                <a:chExt cx="1838959" cy="670560"/>
              </a:xfrm>
            </p:grpSpPr>
            <p:sp>
              <p:nvSpPr>
                <p:cNvPr id="4" name="Oval 3"/>
                <p:cNvSpPr/>
                <p:nvPr/>
              </p:nvSpPr>
              <p:spPr>
                <a:xfrm>
                  <a:off x="2989961" y="3474721"/>
                  <a:ext cx="670560" cy="670560"/>
                </a:xfrm>
                <a:prstGeom prst="ellipse">
                  <a:avLst/>
                </a:prstGeom>
                <a:solidFill>
                  <a:srgbClr val="FF6820"/>
                </a:solidFill>
                <a:ln w="38100" cap="flat" cmpd="sng" algn="ctr">
                  <a:solidFill>
                    <a:srgbClr val="FF682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5" name="Oval 4"/>
                <p:cNvSpPr/>
                <p:nvPr/>
              </p:nvSpPr>
              <p:spPr>
                <a:xfrm>
                  <a:off x="4158361" y="3474721"/>
                  <a:ext cx="670559" cy="670560"/>
                </a:xfrm>
                <a:prstGeom prst="ellipse">
                  <a:avLst/>
                </a:prstGeom>
                <a:solidFill>
                  <a:srgbClr val="FF6820"/>
                </a:solidFill>
                <a:ln w="38100" cap="flat" cmpd="sng" algn="ctr">
                  <a:solidFill>
                    <a:srgbClr val="FF682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9" name="Group 8"/>
              <p:cNvGrpSpPr/>
              <p:nvPr/>
            </p:nvGrpSpPr>
            <p:grpSpPr>
              <a:xfrm rot="5400000">
                <a:off x="4149979" y="3474720"/>
                <a:ext cx="1838960" cy="670560"/>
                <a:chOff x="4149979" y="3474720"/>
                <a:chExt cx="1838960" cy="670560"/>
              </a:xfrm>
            </p:grpSpPr>
            <p:sp>
              <p:nvSpPr>
                <p:cNvPr id="7" name="Oval 6"/>
                <p:cNvSpPr/>
                <p:nvPr/>
              </p:nvSpPr>
              <p:spPr>
                <a:xfrm>
                  <a:off x="4149979" y="3474720"/>
                  <a:ext cx="670560" cy="670560"/>
                </a:xfrm>
                <a:prstGeom prst="ellipse">
                  <a:avLst/>
                </a:prstGeom>
                <a:solidFill>
                  <a:srgbClr val="FF6820"/>
                </a:solidFill>
                <a:ln w="38100" cap="flat" cmpd="sng" algn="ctr">
                  <a:solidFill>
                    <a:srgbClr val="FF682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8" name="Oval 7"/>
                <p:cNvSpPr/>
                <p:nvPr/>
              </p:nvSpPr>
              <p:spPr>
                <a:xfrm>
                  <a:off x="5318379" y="3474720"/>
                  <a:ext cx="670560" cy="670560"/>
                </a:xfrm>
                <a:prstGeom prst="ellipse">
                  <a:avLst/>
                </a:prstGeom>
                <a:solidFill>
                  <a:srgbClr val="FF6820"/>
                </a:solidFill>
                <a:ln w="38100" cap="flat" cmpd="sng" algn="ctr">
                  <a:solidFill>
                    <a:srgbClr val="FF682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</p:grpSp>
        <p:grpSp>
          <p:nvGrpSpPr>
            <p:cNvPr id="13" name="Group 12"/>
            <p:cNvGrpSpPr/>
            <p:nvPr/>
          </p:nvGrpSpPr>
          <p:grpSpPr>
            <a:xfrm rot="5400000">
              <a:off x="5322316" y="3474721"/>
              <a:ext cx="1838960" cy="670560"/>
              <a:chOff x="5322316" y="3474721"/>
              <a:chExt cx="1838960" cy="670560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5322316" y="3474721"/>
                <a:ext cx="670560" cy="670560"/>
              </a:xfrm>
              <a:prstGeom prst="ellipse">
                <a:avLst/>
              </a:prstGeom>
              <a:solidFill>
                <a:srgbClr val="FF6820"/>
              </a:solidFill>
              <a:ln w="38100" cap="flat" cmpd="sng" algn="ctr">
                <a:solidFill>
                  <a:srgbClr val="FF682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6490716" y="3474721"/>
                <a:ext cx="670560" cy="670560"/>
              </a:xfrm>
              <a:prstGeom prst="ellipse">
                <a:avLst/>
              </a:prstGeom>
              <a:solidFill>
                <a:srgbClr val="FF6820"/>
              </a:solidFill>
              <a:ln w="38100" cap="flat" cmpd="sng" algn="ctr">
                <a:solidFill>
                  <a:srgbClr val="FF682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12714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27500" y="1943100"/>
            <a:ext cx="199505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4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doubled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762500" y="5257800"/>
            <a:ext cx="72319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is 8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2999105" y="2890520"/>
            <a:ext cx="4158616" cy="1838962"/>
            <a:chOff x="2999105" y="2890520"/>
            <a:chExt cx="4158616" cy="1838962"/>
          </a:xfrm>
        </p:grpSpPr>
        <p:grpSp>
          <p:nvGrpSpPr>
            <p:cNvPr id="10" name="Group 9"/>
            <p:cNvGrpSpPr/>
            <p:nvPr/>
          </p:nvGrpSpPr>
          <p:grpSpPr>
            <a:xfrm>
              <a:off x="2999105" y="2890520"/>
              <a:ext cx="1830578" cy="1838960"/>
              <a:chOff x="2999105" y="2890520"/>
              <a:chExt cx="1830578" cy="1838960"/>
            </a:xfrm>
          </p:grpSpPr>
          <p:grpSp>
            <p:nvGrpSpPr>
              <p:cNvPr id="6" name="Group 5"/>
              <p:cNvGrpSpPr/>
              <p:nvPr/>
            </p:nvGrpSpPr>
            <p:grpSpPr>
              <a:xfrm rot="5400000">
                <a:off x="2414906" y="3474720"/>
                <a:ext cx="1838958" cy="670560"/>
                <a:chOff x="2414906" y="3474720"/>
                <a:chExt cx="1838958" cy="670560"/>
              </a:xfrm>
            </p:grpSpPr>
            <p:sp>
              <p:nvSpPr>
                <p:cNvPr id="4" name="Oval 3"/>
                <p:cNvSpPr/>
                <p:nvPr/>
              </p:nvSpPr>
              <p:spPr>
                <a:xfrm>
                  <a:off x="2414906" y="3474720"/>
                  <a:ext cx="670559" cy="670560"/>
                </a:xfrm>
                <a:prstGeom prst="ellipse">
                  <a:avLst/>
                </a:prstGeom>
                <a:solidFill>
                  <a:srgbClr val="FF6820"/>
                </a:solidFill>
                <a:ln w="38100" cap="flat" cmpd="sng" algn="ctr">
                  <a:solidFill>
                    <a:srgbClr val="FF682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5" name="Oval 4"/>
                <p:cNvSpPr/>
                <p:nvPr/>
              </p:nvSpPr>
              <p:spPr>
                <a:xfrm>
                  <a:off x="3583305" y="3474720"/>
                  <a:ext cx="670559" cy="670560"/>
                </a:xfrm>
                <a:prstGeom prst="ellipse">
                  <a:avLst/>
                </a:prstGeom>
                <a:solidFill>
                  <a:srgbClr val="FF6820"/>
                </a:solidFill>
                <a:ln w="38100" cap="flat" cmpd="sng" algn="ctr">
                  <a:solidFill>
                    <a:srgbClr val="FF682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9" name="Group 8"/>
              <p:cNvGrpSpPr/>
              <p:nvPr/>
            </p:nvGrpSpPr>
            <p:grpSpPr>
              <a:xfrm rot="5400000">
                <a:off x="3574923" y="3474720"/>
                <a:ext cx="1838960" cy="670560"/>
                <a:chOff x="3574923" y="3474720"/>
                <a:chExt cx="1838960" cy="670560"/>
              </a:xfrm>
            </p:grpSpPr>
            <p:sp>
              <p:nvSpPr>
                <p:cNvPr id="7" name="Oval 6"/>
                <p:cNvSpPr/>
                <p:nvPr/>
              </p:nvSpPr>
              <p:spPr>
                <a:xfrm>
                  <a:off x="3574923" y="3474720"/>
                  <a:ext cx="670560" cy="670560"/>
                </a:xfrm>
                <a:prstGeom prst="ellipse">
                  <a:avLst/>
                </a:prstGeom>
                <a:solidFill>
                  <a:srgbClr val="FF6820"/>
                </a:solidFill>
                <a:ln w="38100" cap="flat" cmpd="sng" algn="ctr">
                  <a:solidFill>
                    <a:srgbClr val="FF682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8" name="Oval 7"/>
                <p:cNvSpPr/>
                <p:nvPr/>
              </p:nvSpPr>
              <p:spPr>
                <a:xfrm>
                  <a:off x="4743323" y="3474720"/>
                  <a:ext cx="670560" cy="670560"/>
                </a:xfrm>
                <a:prstGeom prst="ellipse">
                  <a:avLst/>
                </a:prstGeom>
                <a:solidFill>
                  <a:srgbClr val="FF6820"/>
                </a:solidFill>
                <a:ln w="38100" cap="flat" cmpd="sng" algn="ctr">
                  <a:solidFill>
                    <a:srgbClr val="FF682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</p:grpSp>
        <p:grpSp>
          <p:nvGrpSpPr>
            <p:cNvPr id="17" name="Group 16"/>
            <p:cNvGrpSpPr/>
            <p:nvPr/>
          </p:nvGrpSpPr>
          <p:grpSpPr>
            <a:xfrm>
              <a:off x="5327142" y="2890520"/>
              <a:ext cx="1830579" cy="1838962"/>
              <a:chOff x="5327142" y="2890520"/>
              <a:chExt cx="1830579" cy="1838962"/>
            </a:xfrm>
          </p:grpSpPr>
          <p:grpSp>
            <p:nvGrpSpPr>
              <p:cNvPr id="13" name="Group 12"/>
              <p:cNvGrpSpPr/>
              <p:nvPr/>
            </p:nvGrpSpPr>
            <p:grpSpPr>
              <a:xfrm rot="5400000">
                <a:off x="4742942" y="3474720"/>
                <a:ext cx="1838959" cy="670560"/>
                <a:chOff x="4742942" y="3474720"/>
                <a:chExt cx="1838959" cy="670560"/>
              </a:xfrm>
            </p:grpSpPr>
            <p:sp>
              <p:nvSpPr>
                <p:cNvPr id="11" name="Oval 10"/>
                <p:cNvSpPr/>
                <p:nvPr/>
              </p:nvSpPr>
              <p:spPr>
                <a:xfrm>
                  <a:off x="4742942" y="3474720"/>
                  <a:ext cx="670559" cy="670560"/>
                </a:xfrm>
                <a:prstGeom prst="ellipse">
                  <a:avLst/>
                </a:prstGeom>
                <a:solidFill>
                  <a:srgbClr val="FF6820"/>
                </a:solidFill>
                <a:ln w="38100" cap="flat" cmpd="sng" algn="ctr">
                  <a:solidFill>
                    <a:srgbClr val="FF682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2" name="Oval 11"/>
                <p:cNvSpPr/>
                <p:nvPr/>
              </p:nvSpPr>
              <p:spPr>
                <a:xfrm>
                  <a:off x="5911342" y="3474720"/>
                  <a:ext cx="670559" cy="670560"/>
                </a:xfrm>
                <a:prstGeom prst="ellipse">
                  <a:avLst/>
                </a:prstGeom>
                <a:solidFill>
                  <a:srgbClr val="FF6820"/>
                </a:solidFill>
                <a:ln w="38100" cap="flat" cmpd="sng" algn="ctr">
                  <a:solidFill>
                    <a:srgbClr val="FF682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16" name="Group 15"/>
              <p:cNvGrpSpPr/>
              <p:nvPr/>
            </p:nvGrpSpPr>
            <p:grpSpPr>
              <a:xfrm rot="5400000">
                <a:off x="5902960" y="3474721"/>
                <a:ext cx="1838961" cy="670561"/>
                <a:chOff x="5902960" y="3474721"/>
                <a:chExt cx="1838961" cy="670561"/>
              </a:xfrm>
            </p:grpSpPr>
            <p:sp>
              <p:nvSpPr>
                <p:cNvPr id="14" name="Oval 13"/>
                <p:cNvSpPr/>
                <p:nvPr/>
              </p:nvSpPr>
              <p:spPr>
                <a:xfrm>
                  <a:off x="5902960" y="3474721"/>
                  <a:ext cx="670560" cy="670560"/>
                </a:xfrm>
                <a:prstGeom prst="ellipse">
                  <a:avLst/>
                </a:prstGeom>
                <a:solidFill>
                  <a:srgbClr val="FF6820"/>
                </a:solidFill>
                <a:ln w="38100" cap="flat" cmpd="sng" algn="ctr">
                  <a:solidFill>
                    <a:srgbClr val="FF682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5" name="Oval 14"/>
                <p:cNvSpPr/>
                <p:nvPr/>
              </p:nvSpPr>
              <p:spPr>
                <a:xfrm>
                  <a:off x="7071361" y="3474722"/>
                  <a:ext cx="670560" cy="670560"/>
                </a:xfrm>
                <a:prstGeom prst="ellipse">
                  <a:avLst/>
                </a:prstGeom>
                <a:solidFill>
                  <a:srgbClr val="FF6820"/>
                </a:solidFill>
                <a:ln w="38100" cap="flat" cmpd="sng" algn="ctr">
                  <a:solidFill>
                    <a:srgbClr val="FF682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000059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27500" y="1943100"/>
            <a:ext cx="199505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5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doubled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762500" y="5257800"/>
            <a:ext cx="92026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is 10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2423160" y="2890520"/>
            <a:ext cx="5312410" cy="1838961"/>
            <a:chOff x="2423160" y="2890520"/>
            <a:chExt cx="5312410" cy="1838961"/>
          </a:xfrm>
        </p:grpSpPr>
        <p:grpSp>
          <p:nvGrpSpPr>
            <p:cNvPr id="18" name="Group 17"/>
            <p:cNvGrpSpPr/>
            <p:nvPr/>
          </p:nvGrpSpPr>
          <p:grpSpPr>
            <a:xfrm>
              <a:off x="2423160" y="2890520"/>
              <a:ext cx="4158615" cy="1838961"/>
              <a:chOff x="2423160" y="2890520"/>
              <a:chExt cx="4158615" cy="1838961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2423160" y="2890520"/>
                <a:ext cx="1830579" cy="1838961"/>
                <a:chOff x="2423160" y="2890520"/>
                <a:chExt cx="1830579" cy="1838961"/>
              </a:xfrm>
            </p:grpSpPr>
            <p:grpSp>
              <p:nvGrpSpPr>
                <p:cNvPr id="6" name="Group 5"/>
                <p:cNvGrpSpPr/>
                <p:nvPr/>
              </p:nvGrpSpPr>
              <p:grpSpPr>
                <a:xfrm rot="5400000">
                  <a:off x="1838960" y="3474721"/>
                  <a:ext cx="1838960" cy="670560"/>
                  <a:chOff x="1838960" y="3474721"/>
                  <a:chExt cx="1838960" cy="670560"/>
                </a:xfrm>
              </p:grpSpPr>
              <p:sp>
                <p:nvSpPr>
                  <p:cNvPr id="4" name="Oval 3"/>
                  <p:cNvSpPr/>
                  <p:nvPr/>
                </p:nvSpPr>
                <p:spPr>
                  <a:xfrm>
                    <a:off x="1838960" y="3474721"/>
                    <a:ext cx="670560" cy="670560"/>
                  </a:xfrm>
                  <a:prstGeom prst="ellipse">
                    <a:avLst/>
                  </a:prstGeom>
                  <a:solidFill>
                    <a:srgbClr val="FF6820"/>
                  </a:solidFill>
                  <a:ln w="38100" cap="flat" cmpd="sng" algn="ctr">
                    <a:solidFill>
                      <a:srgbClr val="FF682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5" name="Oval 4"/>
                  <p:cNvSpPr/>
                  <p:nvPr/>
                </p:nvSpPr>
                <p:spPr>
                  <a:xfrm>
                    <a:off x="3007360" y="3474721"/>
                    <a:ext cx="670560" cy="670560"/>
                  </a:xfrm>
                  <a:prstGeom prst="ellipse">
                    <a:avLst/>
                  </a:prstGeom>
                  <a:solidFill>
                    <a:srgbClr val="FF6820"/>
                  </a:solidFill>
                  <a:ln w="38100" cap="flat" cmpd="sng" algn="ctr">
                    <a:solidFill>
                      <a:srgbClr val="FF682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  <p:grpSp>
              <p:nvGrpSpPr>
                <p:cNvPr id="9" name="Group 8"/>
                <p:cNvGrpSpPr/>
                <p:nvPr/>
              </p:nvGrpSpPr>
              <p:grpSpPr>
                <a:xfrm rot="5400000">
                  <a:off x="2998979" y="3474720"/>
                  <a:ext cx="1838959" cy="670560"/>
                  <a:chOff x="2998979" y="3474720"/>
                  <a:chExt cx="1838959" cy="670560"/>
                </a:xfrm>
              </p:grpSpPr>
              <p:sp>
                <p:nvSpPr>
                  <p:cNvPr id="7" name="Oval 6"/>
                  <p:cNvSpPr/>
                  <p:nvPr/>
                </p:nvSpPr>
                <p:spPr>
                  <a:xfrm>
                    <a:off x="2998979" y="3474720"/>
                    <a:ext cx="670559" cy="670560"/>
                  </a:xfrm>
                  <a:prstGeom prst="ellipse">
                    <a:avLst/>
                  </a:prstGeom>
                  <a:solidFill>
                    <a:srgbClr val="FF6820"/>
                  </a:solidFill>
                  <a:ln w="38100" cap="flat" cmpd="sng" algn="ctr">
                    <a:solidFill>
                      <a:srgbClr val="FF682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8" name="Oval 7"/>
                  <p:cNvSpPr/>
                  <p:nvPr/>
                </p:nvSpPr>
                <p:spPr>
                  <a:xfrm>
                    <a:off x="4167378" y="3474720"/>
                    <a:ext cx="670560" cy="670560"/>
                  </a:xfrm>
                  <a:prstGeom prst="ellipse">
                    <a:avLst/>
                  </a:prstGeom>
                  <a:solidFill>
                    <a:srgbClr val="FF6820"/>
                  </a:solidFill>
                  <a:ln w="38100" cap="flat" cmpd="sng" algn="ctr">
                    <a:solidFill>
                      <a:srgbClr val="FF682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</p:grpSp>
          <p:grpSp>
            <p:nvGrpSpPr>
              <p:cNvPr id="17" name="Group 16"/>
              <p:cNvGrpSpPr/>
              <p:nvPr/>
            </p:nvGrpSpPr>
            <p:grpSpPr>
              <a:xfrm>
                <a:off x="4751197" y="2890520"/>
                <a:ext cx="1830578" cy="1838961"/>
                <a:chOff x="4751197" y="2890520"/>
                <a:chExt cx="1830578" cy="1838961"/>
              </a:xfrm>
            </p:grpSpPr>
            <p:grpSp>
              <p:nvGrpSpPr>
                <p:cNvPr id="13" name="Group 12"/>
                <p:cNvGrpSpPr/>
                <p:nvPr/>
              </p:nvGrpSpPr>
              <p:grpSpPr>
                <a:xfrm rot="5400000">
                  <a:off x="4166997" y="3474720"/>
                  <a:ext cx="1838960" cy="670560"/>
                  <a:chOff x="4166997" y="3474720"/>
                  <a:chExt cx="1838960" cy="670560"/>
                </a:xfrm>
              </p:grpSpPr>
              <p:sp>
                <p:nvSpPr>
                  <p:cNvPr id="11" name="Oval 10"/>
                  <p:cNvSpPr/>
                  <p:nvPr/>
                </p:nvSpPr>
                <p:spPr>
                  <a:xfrm>
                    <a:off x="4166997" y="3474720"/>
                    <a:ext cx="670560" cy="670560"/>
                  </a:xfrm>
                  <a:prstGeom prst="ellipse">
                    <a:avLst/>
                  </a:prstGeom>
                  <a:solidFill>
                    <a:srgbClr val="FF6820"/>
                  </a:solidFill>
                  <a:ln w="38100" cap="flat" cmpd="sng" algn="ctr">
                    <a:solidFill>
                      <a:srgbClr val="FF682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12" name="Oval 11"/>
                  <p:cNvSpPr/>
                  <p:nvPr/>
                </p:nvSpPr>
                <p:spPr>
                  <a:xfrm>
                    <a:off x="5335397" y="3474720"/>
                    <a:ext cx="670560" cy="670560"/>
                  </a:xfrm>
                  <a:prstGeom prst="ellipse">
                    <a:avLst/>
                  </a:prstGeom>
                  <a:solidFill>
                    <a:srgbClr val="FF6820"/>
                  </a:solidFill>
                  <a:ln w="38100" cap="flat" cmpd="sng" algn="ctr">
                    <a:solidFill>
                      <a:srgbClr val="FF682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  <p:grpSp>
              <p:nvGrpSpPr>
                <p:cNvPr id="16" name="Group 15"/>
                <p:cNvGrpSpPr/>
                <p:nvPr/>
              </p:nvGrpSpPr>
              <p:grpSpPr>
                <a:xfrm rot="5400000">
                  <a:off x="5327015" y="3474721"/>
                  <a:ext cx="1838960" cy="670560"/>
                  <a:chOff x="5327015" y="3474721"/>
                  <a:chExt cx="1838960" cy="670560"/>
                </a:xfrm>
              </p:grpSpPr>
              <p:sp>
                <p:nvSpPr>
                  <p:cNvPr id="14" name="Oval 13"/>
                  <p:cNvSpPr/>
                  <p:nvPr/>
                </p:nvSpPr>
                <p:spPr>
                  <a:xfrm>
                    <a:off x="5327015" y="3474721"/>
                    <a:ext cx="670560" cy="670560"/>
                  </a:xfrm>
                  <a:prstGeom prst="ellipse">
                    <a:avLst/>
                  </a:prstGeom>
                  <a:solidFill>
                    <a:srgbClr val="FF6820"/>
                  </a:solidFill>
                  <a:ln w="38100" cap="flat" cmpd="sng" algn="ctr">
                    <a:solidFill>
                      <a:srgbClr val="FF682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15" name="Oval 14"/>
                  <p:cNvSpPr/>
                  <p:nvPr/>
                </p:nvSpPr>
                <p:spPr>
                  <a:xfrm>
                    <a:off x="6495416" y="3474722"/>
                    <a:ext cx="670559" cy="670559"/>
                  </a:xfrm>
                  <a:prstGeom prst="ellipse">
                    <a:avLst/>
                  </a:prstGeom>
                  <a:solidFill>
                    <a:srgbClr val="FF6820"/>
                  </a:solidFill>
                  <a:ln w="38100" cap="flat" cmpd="sng" algn="ctr">
                    <a:solidFill>
                      <a:srgbClr val="FF682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</p:grpSp>
        </p:grpSp>
        <p:grpSp>
          <p:nvGrpSpPr>
            <p:cNvPr id="21" name="Group 20"/>
            <p:cNvGrpSpPr/>
            <p:nvPr/>
          </p:nvGrpSpPr>
          <p:grpSpPr>
            <a:xfrm rot="5400000">
              <a:off x="6480810" y="3474720"/>
              <a:ext cx="1838960" cy="670560"/>
              <a:chOff x="6480810" y="3474720"/>
              <a:chExt cx="1838960" cy="670560"/>
            </a:xfrm>
          </p:grpSpPr>
          <p:sp>
            <p:nvSpPr>
              <p:cNvPr id="19" name="Oval 18"/>
              <p:cNvSpPr/>
              <p:nvPr/>
            </p:nvSpPr>
            <p:spPr>
              <a:xfrm>
                <a:off x="6480810" y="3474720"/>
                <a:ext cx="670560" cy="670560"/>
              </a:xfrm>
              <a:prstGeom prst="ellipse">
                <a:avLst/>
              </a:prstGeom>
              <a:solidFill>
                <a:srgbClr val="FF6820"/>
              </a:solidFill>
              <a:ln w="38100" cap="flat" cmpd="sng" algn="ctr">
                <a:solidFill>
                  <a:srgbClr val="FF682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7649210" y="3474720"/>
                <a:ext cx="670560" cy="670560"/>
              </a:xfrm>
              <a:prstGeom prst="ellipse">
                <a:avLst/>
              </a:prstGeom>
              <a:solidFill>
                <a:srgbClr val="FF6820"/>
              </a:solidFill>
              <a:ln w="38100" cap="flat" cmpd="sng" algn="ctr">
                <a:solidFill>
                  <a:srgbClr val="FF682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24418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700" y="203200"/>
            <a:ext cx="447919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Click to show different doubles.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2423160" y="2890520"/>
            <a:ext cx="1830579" cy="1838961"/>
            <a:chOff x="2423160" y="2890520"/>
            <a:chExt cx="1830579" cy="1838961"/>
          </a:xfrm>
        </p:grpSpPr>
        <p:grpSp>
          <p:nvGrpSpPr>
            <p:cNvPr id="5" name="Group 4"/>
            <p:cNvGrpSpPr/>
            <p:nvPr/>
          </p:nvGrpSpPr>
          <p:grpSpPr>
            <a:xfrm rot="5400000">
              <a:off x="1838960" y="3474721"/>
              <a:ext cx="1838960" cy="670560"/>
              <a:chOff x="1838960" y="3474721"/>
              <a:chExt cx="1838960" cy="670560"/>
            </a:xfrm>
          </p:grpSpPr>
          <p:sp>
            <p:nvSpPr>
              <p:cNvPr id="3" name="Oval 2"/>
              <p:cNvSpPr/>
              <p:nvPr/>
            </p:nvSpPr>
            <p:spPr>
              <a:xfrm>
                <a:off x="1838960" y="3474721"/>
                <a:ext cx="670560" cy="670560"/>
              </a:xfrm>
              <a:prstGeom prst="ellipse">
                <a:avLst/>
              </a:prstGeom>
              <a:solidFill>
                <a:srgbClr val="FF6820"/>
              </a:solidFill>
              <a:ln w="38100" cap="flat" cmpd="sng" algn="ctr">
                <a:solidFill>
                  <a:srgbClr val="FF682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" name="Oval 3"/>
              <p:cNvSpPr/>
              <p:nvPr/>
            </p:nvSpPr>
            <p:spPr>
              <a:xfrm>
                <a:off x="3007360" y="3474721"/>
                <a:ext cx="670560" cy="670560"/>
              </a:xfrm>
              <a:prstGeom prst="ellipse">
                <a:avLst/>
              </a:prstGeom>
              <a:solidFill>
                <a:srgbClr val="FF6820"/>
              </a:solidFill>
              <a:ln w="38100" cap="flat" cmpd="sng" algn="ctr">
                <a:solidFill>
                  <a:srgbClr val="FF682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 rot="5400000">
              <a:off x="2998979" y="3474720"/>
              <a:ext cx="1838959" cy="670560"/>
              <a:chOff x="2998979" y="3474720"/>
              <a:chExt cx="1838959" cy="670560"/>
            </a:xfrm>
          </p:grpSpPr>
          <p:sp>
            <p:nvSpPr>
              <p:cNvPr id="6" name="Oval 5"/>
              <p:cNvSpPr/>
              <p:nvPr/>
            </p:nvSpPr>
            <p:spPr>
              <a:xfrm>
                <a:off x="2998979" y="3474720"/>
                <a:ext cx="670559" cy="670560"/>
              </a:xfrm>
              <a:prstGeom prst="ellipse">
                <a:avLst/>
              </a:prstGeom>
              <a:solidFill>
                <a:srgbClr val="FF6820"/>
              </a:solidFill>
              <a:ln w="38100" cap="flat" cmpd="sng" algn="ctr">
                <a:solidFill>
                  <a:srgbClr val="FF682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4167378" y="3474720"/>
                <a:ext cx="670560" cy="670560"/>
              </a:xfrm>
              <a:prstGeom prst="ellipse">
                <a:avLst/>
              </a:prstGeom>
              <a:solidFill>
                <a:srgbClr val="FF6820"/>
              </a:solidFill>
              <a:ln w="38100" cap="flat" cmpd="sng" algn="ctr">
                <a:solidFill>
                  <a:srgbClr val="FF682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 rot="5400000">
            <a:off x="4166997" y="3474720"/>
            <a:ext cx="1838960" cy="670560"/>
            <a:chOff x="4166997" y="3474720"/>
            <a:chExt cx="1838960" cy="670560"/>
          </a:xfrm>
        </p:grpSpPr>
        <p:sp>
          <p:nvSpPr>
            <p:cNvPr id="10" name="Oval 9"/>
            <p:cNvSpPr/>
            <p:nvPr/>
          </p:nvSpPr>
          <p:spPr>
            <a:xfrm>
              <a:off x="4166997" y="3474720"/>
              <a:ext cx="670560" cy="670560"/>
            </a:xfrm>
            <a:prstGeom prst="ellipse">
              <a:avLst/>
            </a:prstGeom>
            <a:solidFill>
              <a:srgbClr val="FF6820"/>
            </a:solidFill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1" name="Oval 10"/>
            <p:cNvSpPr/>
            <p:nvPr/>
          </p:nvSpPr>
          <p:spPr>
            <a:xfrm>
              <a:off x="5335397" y="3474720"/>
              <a:ext cx="670560" cy="670560"/>
            </a:xfrm>
            <a:prstGeom prst="ellipse">
              <a:avLst/>
            </a:prstGeom>
            <a:solidFill>
              <a:srgbClr val="FF6820"/>
            </a:solidFill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5" name="Group 14"/>
          <p:cNvGrpSpPr/>
          <p:nvPr/>
        </p:nvGrpSpPr>
        <p:grpSpPr>
          <a:xfrm rot="5400000">
            <a:off x="5327015" y="3474721"/>
            <a:ext cx="1838960" cy="670560"/>
            <a:chOff x="5327015" y="3474721"/>
            <a:chExt cx="1838960" cy="670560"/>
          </a:xfrm>
        </p:grpSpPr>
        <p:sp>
          <p:nvSpPr>
            <p:cNvPr id="13" name="Oval 12"/>
            <p:cNvSpPr/>
            <p:nvPr/>
          </p:nvSpPr>
          <p:spPr>
            <a:xfrm>
              <a:off x="5327015" y="3474721"/>
              <a:ext cx="670560" cy="670560"/>
            </a:xfrm>
            <a:prstGeom prst="ellipse">
              <a:avLst/>
            </a:prstGeom>
            <a:solidFill>
              <a:srgbClr val="FF6820"/>
            </a:solidFill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4" name="Oval 13"/>
            <p:cNvSpPr/>
            <p:nvPr/>
          </p:nvSpPr>
          <p:spPr>
            <a:xfrm>
              <a:off x="6495416" y="3474722"/>
              <a:ext cx="670559" cy="670559"/>
            </a:xfrm>
            <a:prstGeom prst="ellipse">
              <a:avLst/>
            </a:prstGeom>
            <a:solidFill>
              <a:srgbClr val="FF6820"/>
            </a:solidFill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20" name="Group 19"/>
          <p:cNvGrpSpPr/>
          <p:nvPr/>
        </p:nvGrpSpPr>
        <p:grpSpPr>
          <a:xfrm rot="5400000">
            <a:off x="6480810" y="3474720"/>
            <a:ext cx="1838960" cy="670560"/>
            <a:chOff x="6480810" y="3474720"/>
            <a:chExt cx="1838960" cy="670560"/>
          </a:xfrm>
        </p:grpSpPr>
        <p:sp>
          <p:nvSpPr>
            <p:cNvPr id="18" name="Oval 17"/>
            <p:cNvSpPr/>
            <p:nvPr/>
          </p:nvSpPr>
          <p:spPr>
            <a:xfrm>
              <a:off x="6480810" y="3474720"/>
              <a:ext cx="670560" cy="670560"/>
            </a:xfrm>
            <a:prstGeom prst="ellipse">
              <a:avLst/>
            </a:prstGeom>
            <a:solidFill>
              <a:srgbClr val="FF6820"/>
            </a:solidFill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9" name="Oval 18"/>
            <p:cNvSpPr/>
            <p:nvPr/>
          </p:nvSpPr>
          <p:spPr>
            <a:xfrm>
              <a:off x="7649210" y="3474720"/>
              <a:ext cx="670560" cy="670560"/>
            </a:xfrm>
            <a:prstGeom prst="ellipse">
              <a:avLst/>
            </a:prstGeom>
            <a:solidFill>
              <a:srgbClr val="FF6820"/>
            </a:solidFill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520700" y="6946900"/>
            <a:ext cx="242675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Q-44 for details.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xmlns="" id="{02205854-811F-47C5-9E2B-A4BCF7E06692}"/>
              </a:ext>
            </a:extLst>
          </p:cNvPr>
          <p:cNvCxnSpPr/>
          <p:nvPr/>
        </p:nvCxnSpPr>
        <p:spPr>
          <a:xfrm>
            <a:off x="5727700" y="712851"/>
            <a:ext cx="44323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xmlns="" id="{20EEE03E-9DBD-4EE9-9750-E2A72AE66776}"/>
              </a:ext>
            </a:extLst>
          </p:cNvPr>
          <p:cNvCxnSpPr/>
          <p:nvPr/>
        </p:nvCxnSpPr>
        <p:spPr>
          <a:xfrm>
            <a:off x="5727700" y="712851"/>
            <a:ext cx="0" cy="69071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7087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xmlns="" id="{2292A0B2-6096-4A0A-B758-31A44FA0E400}"/>
              </a:ext>
            </a:extLst>
          </p:cNvPr>
          <p:cNvCxnSpPr>
            <a:cxnSpLocks/>
          </p:cNvCxnSpPr>
          <p:nvPr/>
        </p:nvCxnSpPr>
        <p:spPr>
          <a:xfrm>
            <a:off x="4487291" y="712851"/>
            <a:ext cx="567270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520700" y="203200"/>
            <a:ext cx="401504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Do the same with two rows of 7 circles.</a:t>
            </a:r>
          </a:p>
        </p:txBody>
      </p:sp>
      <p:grpSp>
        <p:nvGrpSpPr>
          <p:cNvPr id="5" name="Group 4"/>
          <p:cNvGrpSpPr/>
          <p:nvPr/>
        </p:nvGrpSpPr>
        <p:grpSpPr>
          <a:xfrm rot="5400000">
            <a:off x="2982976" y="3474720"/>
            <a:ext cx="1838960" cy="670560"/>
            <a:chOff x="2982976" y="3474720"/>
            <a:chExt cx="1838960" cy="670560"/>
          </a:xfrm>
        </p:grpSpPr>
        <p:sp>
          <p:nvSpPr>
            <p:cNvPr id="3" name="Oval 2"/>
            <p:cNvSpPr/>
            <p:nvPr/>
          </p:nvSpPr>
          <p:spPr>
            <a:xfrm>
              <a:off x="2982976" y="3474720"/>
              <a:ext cx="670560" cy="670560"/>
            </a:xfrm>
            <a:prstGeom prst="ellipse">
              <a:avLst/>
            </a:prstGeom>
            <a:solidFill>
              <a:srgbClr val="FF6820"/>
            </a:solidFill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" name="Oval 3"/>
            <p:cNvSpPr/>
            <p:nvPr/>
          </p:nvSpPr>
          <p:spPr>
            <a:xfrm>
              <a:off x="4151376" y="3474720"/>
              <a:ext cx="670560" cy="670560"/>
            </a:xfrm>
            <a:prstGeom prst="ellipse">
              <a:avLst/>
            </a:prstGeom>
            <a:solidFill>
              <a:srgbClr val="FF6820"/>
            </a:solidFill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8" name="Group 7"/>
          <p:cNvGrpSpPr/>
          <p:nvPr/>
        </p:nvGrpSpPr>
        <p:grpSpPr>
          <a:xfrm rot="5400000">
            <a:off x="4142994" y="3474720"/>
            <a:ext cx="1838959" cy="670560"/>
            <a:chOff x="4142994" y="3474720"/>
            <a:chExt cx="1838959" cy="670560"/>
          </a:xfrm>
        </p:grpSpPr>
        <p:sp>
          <p:nvSpPr>
            <p:cNvPr id="6" name="Oval 5"/>
            <p:cNvSpPr/>
            <p:nvPr/>
          </p:nvSpPr>
          <p:spPr>
            <a:xfrm>
              <a:off x="4142994" y="3474720"/>
              <a:ext cx="670560" cy="670560"/>
            </a:xfrm>
            <a:prstGeom prst="ellipse">
              <a:avLst/>
            </a:prstGeom>
            <a:solidFill>
              <a:srgbClr val="FF6820"/>
            </a:solidFill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" name="Oval 6"/>
            <p:cNvSpPr/>
            <p:nvPr/>
          </p:nvSpPr>
          <p:spPr>
            <a:xfrm>
              <a:off x="5311394" y="3474720"/>
              <a:ext cx="670559" cy="670560"/>
            </a:xfrm>
            <a:prstGeom prst="ellipse">
              <a:avLst/>
            </a:prstGeom>
            <a:solidFill>
              <a:srgbClr val="FF6820"/>
            </a:solidFill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2" name="Group 11"/>
          <p:cNvGrpSpPr/>
          <p:nvPr/>
        </p:nvGrpSpPr>
        <p:grpSpPr>
          <a:xfrm rot="5400000">
            <a:off x="5311013" y="3474721"/>
            <a:ext cx="1838960" cy="670560"/>
            <a:chOff x="5311013" y="3474721"/>
            <a:chExt cx="1838960" cy="670560"/>
          </a:xfrm>
        </p:grpSpPr>
        <p:sp>
          <p:nvSpPr>
            <p:cNvPr id="10" name="Oval 9"/>
            <p:cNvSpPr/>
            <p:nvPr/>
          </p:nvSpPr>
          <p:spPr>
            <a:xfrm>
              <a:off x="5311013" y="3474721"/>
              <a:ext cx="670560" cy="670560"/>
            </a:xfrm>
            <a:prstGeom prst="ellipse">
              <a:avLst/>
            </a:prstGeom>
            <a:solidFill>
              <a:srgbClr val="FF6820"/>
            </a:solidFill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1" name="Oval 10"/>
            <p:cNvSpPr/>
            <p:nvPr/>
          </p:nvSpPr>
          <p:spPr>
            <a:xfrm>
              <a:off x="6479413" y="3474721"/>
              <a:ext cx="670560" cy="670560"/>
            </a:xfrm>
            <a:prstGeom prst="ellipse">
              <a:avLst/>
            </a:prstGeom>
            <a:solidFill>
              <a:srgbClr val="FF6820"/>
            </a:solidFill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5" name="Group 14"/>
          <p:cNvGrpSpPr/>
          <p:nvPr/>
        </p:nvGrpSpPr>
        <p:grpSpPr>
          <a:xfrm rot="5400000">
            <a:off x="6471031" y="3474720"/>
            <a:ext cx="1838960" cy="670561"/>
            <a:chOff x="6471031" y="3474720"/>
            <a:chExt cx="1838960" cy="670561"/>
          </a:xfrm>
        </p:grpSpPr>
        <p:sp>
          <p:nvSpPr>
            <p:cNvPr id="13" name="Oval 12"/>
            <p:cNvSpPr/>
            <p:nvPr/>
          </p:nvSpPr>
          <p:spPr>
            <a:xfrm>
              <a:off x="6471031" y="3474721"/>
              <a:ext cx="670560" cy="670560"/>
            </a:xfrm>
            <a:prstGeom prst="ellipse">
              <a:avLst/>
            </a:prstGeom>
            <a:solidFill>
              <a:srgbClr val="FF6820"/>
            </a:solidFill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4" name="Oval 13"/>
            <p:cNvSpPr/>
            <p:nvPr/>
          </p:nvSpPr>
          <p:spPr>
            <a:xfrm>
              <a:off x="7639431" y="3474720"/>
              <a:ext cx="670560" cy="670560"/>
            </a:xfrm>
            <a:prstGeom prst="ellipse">
              <a:avLst/>
            </a:prstGeom>
            <a:solidFill>
              <a:srgbClr val="FF6820"/>
            </a:solidFill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20" name="Group 19"/>
          <p:cNvGrpSpPr/>
          <p:nvPr/>
        </p:nvGrpSpPr>
        <p:grpSpPr>
          <a:xfrm rot="5400000">
            <a:off x="7624825" y="3474720"/>
            <a:ext cx="1838961" cy="670560"/>
            <a:chOff x="7624825" y="3474720"/>
            <a:chExt cx="1838961" cy="670560"/>
          </a:xfrm>
        </p:grpSpPr>
        <p:sp>
          <p:nvSpPr>
            <p:cNvPr id="18" name="Oval 17"/>
            <p:cNvSpPr/>
            <p:nvPr/>
          </p:nvSpPr>
          <p:spPr>
            <a:xfrm>
              <a:off x="7624825" y="3474720"/>
              <a:ext cx="670561" cy="670560"/>
            </a:xfrm>
            <a:prstGeom prst="ellipse">
              <a:avLst/>
            </a:prstGeom>
            <a:solidFill>
              <a:srgbClr val="FF6820"/>
            </a:solidFill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9" name="Oval 18"/>
            <p:cNvSpPr/>
            <p:nvPr/>
          </p:nvSpPr>
          <p:spPr>
            <a:xfrm>
              <a:off x="8793225" y="3474720"/>
              <a:ext cx="670561" cy="670560"/>
            </a:xfrm>
            <a:prstGeom prst="ellipse">
              <a:avLst/>
            </a:prstGeom>
            <a:solidFill>
              <a:srgbClr val="FF6820"/>
            </a:solidFill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24" name="Group 23"/>
          <p:cNvGrpSpPr/>
          <p:nvPr/>
        </p:nvGrpSpPr>
        <p:grpSpPr>
          <a:xfrm rot="5400000">
            <a:off x="696214" y="3474720"/>
            <a:ext cx="1838960" cy="670560"/>
            <a:chOff x="696214" y="3474720"/>
            <a:chExt cx="1838960" cy="670560"/>
          </a:xfrm>
        </p:grpSpPr>
        <p:sp>
          <p:nvSpPr>
            <p:cNvPr id="22" name="Oval 21"/>
            <p:cNvSpPr/>
            <p:nvPr/>
          </p:nvSpPr>
          <p:spPr>
            <a:xfrm>
              <a:off x="696214" y="3474720"/>
              <a:ext cx="670560" cy="670560"/>
            </a:xfrm>
            <a:prstGeom prst="ellipse">
              <a:avLst/>
            </a:prstGeom>
            <a:solidFill>
              <a:srgbClr val="FF6820"/>
            </a:solidFill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3" name="Oval 22"/>
            <p:cNvSpPr/>
            <p:nvPr/>
          </p:nvSpPr>
          <p:spPr>
            <a:xfrm>
              <a:off x="1864614" y="3474720"/>
              <a:ext cx="670560" cy="670560"/>
            </a:xfrm>
            <a:prstGeom prst="ellipse">
              <a:avLst/>
            </a:prstGeom>
            <a:solidFill>
              <a:srgbClr val="FF6820"/>
            </a:solidFill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27" name="Group 26"/>
          <p:cNvGrpSpPr/>
          <p:nvPr/>
        </p:nvGrpSpPr>
        <p:grpSpPr>
          <a:xfrm rot="5400000">
            <a:off x="1856232" y="3474721"/>
            <a:ext cx="1838960" cy="670560"/>
            <a:chOff x="1856232" y="3474721"/>
            <a:chExt cx="1838960" cy="670560"/>
          </a:xfrm>
        </p:grpSpPr>
        <p:sp>
          <p:nvSpPr>
            <p:cNvPr id="25" name="Oval 24"/>
            <p:cNvSpPr/>
            <p:nvPr/>
          </p:nvSpPr>
          <p:spPr>
            <a:xfrm>
              <a:off x="1856232" y="3474721"/>
              <a:ext cx="670560" cy="670560"/>
            </a:xfrm>
            <a:prstGeom prst="ellipse">
              <a:avLst/>
            </a:prstGeom>
            <a:solidFill>
              <a:srgbClr val="FF6820"/>
            </a:solidFill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6" name="Oval 25"/>
            <p:cNvSpPr/>
            <p:nvPr/>
          </p:nvSpPr>
          <p:spPr>
            <a:xfrm>
              <a:off x="3024632" y="3474721"/>
              <a:ext cx="670560" cy="670560"/>
            </a:xfrm>
            <a:prstGeom prst="ellipse">
              <a:avLst/>
            </a:prstGeom>
            <a:solidFill>
              <a:srgbClr val="FF6820"/>
            </a:solidFill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520700" y="6946900"/>
            <a:ext cx="242675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Q-44 for details.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xmlns="" id="{6AF8E1F7-37EE-46AA-82F2-6DCFC3EFDA4F}"/>
              </a:ext>
            </a:extLst>
          </p:cNvPr>
          <p:cNvCxnSpPr>
            <a:cxnSpLocks/>
          </p:cNvCxnSpPr>
          <p:nvPr/>
        </p:nvCxnSpPr>
        <p:spPr>
          <a:xfrm>
            <a:off x="4487291" y="712851"/>
            <a:ext cx="0" cy="69071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9859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700" y="203200"/>
            <a:ext cx="440170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Demonstrate counting one row, then two. </a:t>
            </a:r>
          </a:p>
        </p:txBody>
      </p:sp>
      <p:sp>
        <p:nvSpPr>
          <p:cNvPr id="3" name="Oval 2"/>
          <p:cNvSpPr/>
          <p:nvPr/>
        </p:nvSpPr>
        <p:spPr>
          <a:xfrm rot="5400000">
            <a:off x="4491990" y="1731137"/>
            <a:ext cx="670560" cy="670560"/>
          </a:xfrm>
          <a:prstGeom prst="ellipse">
            <a:avLst/>
          </a:prstGeom>
          <a:solidFill>
            <a:srgbClr val="FF6820"/>
          </a:solidFill>
          <a:ln w="38100" cap="flat" cmpd="sng" algn="ctr">
            <a:solidFill>
              <a:srgbClr val="FF682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Oval 3"/>
          <p:cNvSpPr/>
          <p:nvPr/>
        </p:nvSpPr>
        <p:spPr>
          <a:xfrm rot="5400000">
            <a:off x="4491990" y="2899537"/>
            <a:ext cx="670560" cy="670560"/>
          </a:xfrm>
          <a:prstGeom prst="ellipse">
            <a:avLst/>
          </a:prstGeom>
          <a:solidFill>
            <a:srgbClr val="FF6820"/>
          </a:solidFill>
          <a:ln w="38100" cap="flat" cmpd="sng" algn="ctr">
            <a:solidFill>
              <a:srgbClr val="FF682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Oval 4"/>
          <p:cNvSpPr/>
          <p:nvPr/>
        </p:nvSpPr>
        <p:spPr>
          <a:xfrm rot="5400000">
            <a:off x="5550408" y="1731137"/>
            <a:ext cx="670560" cy="670560"/>
          </a:xfrm>
          <a:prstGeom prst="ellipse">
            <a:avLst/>
          </a:prstGeom>
          <a:solidFill>
            <a:srgbClr val="FF6820"/>
          </a:solidFill>
          <a:ln w="38100" cap="flat" cmpd="sng" algn="ctr">
            <a:solidFill>
              <a:srgbClr val="FF682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Oval 5"/>
          <p:cNvSpPr/>
          <p:nvPr/>
        </p:nvSpPr>
        <p:spPr>
          <a:xfrm rot="5400000">
            <a:off x="5550408" y="2899537"/>
            <a:ext cx="670560" cy="670560"/>
          </a:xfrm>
          <a:prstGeom prst="ellipse">
            <a:avLst/>
          </a:prstGeom>
          <a:solidFill>
            <a:srgbClr val="FF6820"/>
          </a:solidFill>
          <a:ln w="38100" cap="flat" cmpd="sng" algn="ctr">
            <a:solidFill>
              <a:srgbClr val="FF682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Oval 6"/>
          <p:cNvSpPr/>
          <p:nvPr/>
        </p:nvSpPr>
        <p:spPr>
          <a:xfrm rot="5400000">
            <a:off x="6616826" y="1731137"/>
            <a:ext cx="670561" cy="670560"/>
          </a:xfrm>
          <a:prstGeom prst="ellipse">
            <a:avLst/>
          </a:prstGeom>
          <a:solidFill>
            <a:srgbClr val="FF6820"/>
          </a:solidFill>
          <a:ln w="38100" cap="flat" cmpd="sng" algn="ctr">
            <a:solidFill>
              <a:srgbClr val="FF682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Oval 7"/>
          <p:cNvSpPr/>
          <p:nvPr/>
        </p:nvSpPr>
        <p:spPr>
          <a:xfrm rot="5400000">
            <a:off x="6616826" y="2899537"/>
            <a:ext cx="670561" cy="670560"/>
          </a:xfrm>
          <a:prstGeom prst="ellipse">
            <a:avLst/>
          </a:prstGeom>
          <a:solidFill>
            <a:srgbClr val="FF6820"/>
          </a:solidFill>
          <a:ln w="38100" cap="flat" cmpd="sng" algn="ctr">
            <a:solidFill>
              <a:srgbClr val="FF682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Oval 8"/>
          <p:cNvSpPr/>
          <p:nvPr/>
        </p:nvSpPr>
        <p:spPr>
          <a:xfrm rot="5400000">
            <a:off x="7675245" y="1731137"/>
            <a:ext cx="670560" cy="670560"/>
          </a:xfrm>
          <a:prstGeom prst="ellipse">
            <a:avLst/>
          </a:prstGeom>
          <a:solidFill>
            <a:srgbClr val="FF6820"/>
          </a:solidFill>
          <a:ln w="38100" cap="flat" cmpd="sng" algn="ctr">
            <a:solidFill>
              <a:srgbClr val="FF682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Oval 9"/>
          <p:cNvSpPr/>
          <p:nvPr/>
        </p:nvSpPr>
        <p:spPr>
          <a:xfrm rot="5400000">
            <a:off x="7675245" y="2899537"/>
            <a:ext cx="670560" cy="670560"/>
          </a:xfrm>
          <a:prstGeom prst="ellipse">
            <a:avLst/>
          </a:prstGeom>
          <a:solidFill>
            <a:srgbClr val="FF6820"/>
          </a:solidFill>
          <a:ln w="38100" cap="flat" cmpd="sng" algn="ctr">
            <a:solidFill>
              <a:srgbClr val="FF682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Oval 10"/>
          <p:cNvSpPr/>
          <p:nvPr/>
        </p:nvSpPr>
        <p:spPr>
          <a:xfrm rot="5400000">
            <a:off x="8727439" y="1731137"/>
            <a:ext cx="670561" cy="670560"/>
          </a:xfrm>
          <a:prstGeom prst="ellipse">
            <a:avLst/>
          </a:prstGeom>
          <a:solidFill>
            <a:srgbClr val="FF6820"/>
          </a:solidFill>
          <a:ln w="38100" cap="flat" cmpd="sng" algn="ctr">
            <a:solidFill>
              <a:srgbClr val="FF682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Oval 11"/>
          <p:cNvSpPr/>
          <p:nvPr/>
        </p:nvSpPr>
        <p:spPr>
          <a:xfrm rot="5400000">
            <a:off x="8727439" y="2899537"/>
            <a:ext cx="670561" cy="670560"/>
          </a:xfrm>
          <a:prstGeom prst="ellipse">
            <a:avLst/>
          </a:prstGeom>
          <a:solidFill>
            <a:srgbClr val="FF6820"/>
          </a:solidFill>
          <a:ln w="38100" cap="flat" cmpd="sng" algn="ctr">
            <a:solidFill>
              <a:srgbClr val="FF682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Oval 12"/>
          <p:cNvSpPr/>
          <p:nvPr/>
        </p:nvSpPr>
        <p:spPr>
          <a:xfrm rot="5400000">
            <a:off x="2408428" y="1731137"/>
            <a:ext cx="670560" cy="670560"/>
          </a:xfrm>
          <a:prstGeom prst="ellipse">
            <a:avLst/>
          </a:prstGeom>
          <a:solidFill>
            <a:srgbClr val="FF6820"/>
          </a:solidFill>
          <a:ln w="38100" cap="flat" cmpd="sng" algn="ctr">
            <a:solidFill>
              <a:srgbClr val="FF682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Oval 13"/>
          <p:cNvSpPr/>
          <p:nvPr/>
        </p:nvSpPr>
        <p:spPr>
          <a:xfrm rot="5400000">
            <a:off x="2408428" y="2899537"/>
            <a:ext cx="670560" cy="670560"/>
          </a:xfrm>
          <a:prstGeom prst="ellipse">
            <a:avLst/>
          </a:prstGeom>
          <a:solidFill>
            <a:srgbClr val="FF6820"/>
          </a:solidFill>
          <a:ln w="38100" cap="flat" cmpd="sng" algn="ctr">
            <a:solidFill>
              <a:srgbClr val="FF682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Oval 14"/>
          <p:cNvSpPr/>
          <p:nvPr/>
        </p:nvSpPr>
        <p:spPr>
          <a:xfrm rot="5400000">
            <a:off x="3466846" y="1731137"/>
            <a:ext cx="670560" cy="670560"/>
          </a:xfrm>
          <a:prstGeom prst="ellipse">
            <a:avLst/>
          </a:prstGeom>
          <a:solidFill>
            <a:srgbClr val="FF6820"/>
          </a:solidFill>
          <a:ln w="38100" cap="flat" cmpd="sng" algn="ctr">
            <a:solidFill>
              <a:srgbClr val="FF682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Oval 15"/>
          <p:cNvSpPr/>
          <p:nvPr/>
        </p:nvSpPr>
        <p:spPr>
          <a:xfrm rot="5400000">
            <a:off x="3466846" y="2899537"/>
            <a:ext cx="670560" cy="670560"/>
          </a:xfrm>
          <a:prstGeom prst="ellipse">
            <a:avLst/>
          </a:prstGeom>
          <a:solidFill>
            <a:srgbClr val="FF6820"/>
          </a:solidFill>
          <a:ln w="38100" cap="flat" cmpd="sng" algn="ctr">
            <a:solidFill>
              <a:srgbClr val="FF682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TextBox 16"/>
          <p:cNvSpPr txBox="1"/>
          <p:nvPr/>
        </p:nvSpPr>
        <p:spPr>
          <a:xfrm>
            <a:off x="2532380" y="1244600"/>
            <a:ext cx="415544" cy="4616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400">
                <a:solidFill>
                  <a:srgbClr val="000000"/>
                </a:solidFill>
                <a:latin typeface="Century Gothic"/>
              </a:rPr>
              <a:t>1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599180" y="1244600"/>
            <a:ext cx="415544" cy="4616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400">
                <a:solidFill>
                  <a:srgbClr val="000000"/>
                </a:solidFill>
                <a:latin typeface="Century Gothic"/>
              </a:rPr>
              <a:t>2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615180" y="1244600"/>
            <a:ext cx="415544" cy="4616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400">
                <a:solidFill>
                  <a:srgbClr val="000000"/>
                </a:solidFill>
                <a:latin typeface="Century Gothic"/>
              </a:rPr>
              <a:t>3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681980" y="1244600"/>
            <a:ext cx="415544" cy="4616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400">
                <a:solidFill>
                  <a:srgbClr val="000000"/>
                </a:solidFill>
                <a:latin typeface="Century Gothic"/>
              </a:rPr>
              <a:t>4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748780" y="1244600"/>
            <a:ext cx="415544" cy="4616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400">
                <a:solidFill>
                  <a:srgbClr val="000000"/>
                </a:solidFill>
                <a:latin typeface="Century Gothic"/>
              </a:rPr>
              <a:t>5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802880" y="1244600"/>
            <a:ext cx="415544" cy="4616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400">
                <a:solidFill>
                  <a:srgbClr val="000000"/>
                </a:solidFill>
                <a:latin typeface="Century Gothic"/>
              </a:rPr>
              <a:t>6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856980" y="1244600"/>
            <a:ext cx="415544" cy="4616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400">
                <a:solidFill>
                  <a:srgbClr val="000000"/>
                </a:solidFill>
                <a:latin typeface="Century Gothic"/>
              </a:rPr>
              <a:t>7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532380" y="3733800"/>
            <a:ext cx="415544" cy="4616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400">
                <a:solidFill>
                  <a:srgbClr val="000000"/>
                </a:solidFill>
                <a:latin typeface="Century Gothic"/>
              </a:rPr>
              <a:t>2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599180" y="3733800"/>
            <a:ext cx="415544" cy="4616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400">
                <a:solidFill>
                  <a:srgbClr val="000000"/>
                </a:solidFill>
                <a:latin typeface="Century Gothic"/>
              </a:rPr>
              <a:t>4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615180" y="3733800"/>
            <a:ext cx="415544" cy="4616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400">
                <a:solidFill>
                  <a:srgbClr val="000000"/>
                </a:solidFill>
                <a:latin typeface="Century Gothic"/>
              </a:rPr>
              <a:t>6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681980" y="3733800"/>
            <a:ext cx="415544" cy="4616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400">
                <a:solidFill>
                  <a:srgbClr val="000000"/>
                </a:solidFill>
                <a:latin typeface="Century Gothic"/>
              </a:rPr>
              <a:t>8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647180" y="3733800"/>
            <a:ext cx="612648" cy="4616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400">
                <a:solidFill>
                  <a:srgbClr val="000000"/>
                </a:solidFill>
                <a:latin typeface="Century Gothic"/>
              </a:rPr>
              <a:t>10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701280" y="3733800"/>
            <a:ext cx="612648" cy="4616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400">
                <a:solidFill>
                  <a:srgbClr val="000000"/>
                </a:solidFill>
                <a:latin typeface="Century Gothic"/>
              </a:rPr>
              <a:t>12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755380" y="3733800"/>
            <a:ext cx="612648" cy="4616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400">
                <a:solidFill>
                  <a:srgbClr val="000000"/>
                </a:solidFill>
                <a:latin typeface="Century Gothic"/>
              </a:rPr>
              <a:t>14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20700" y="1244600"/>
            <a:ext cx="1632966" cy="4616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400">
                <a:solidFill>
                  <a:srgbClr val="000000"/>
                </a:solidFill>
                <a:latin typeface="Century Gothic"/>
              </a:rPr>
              <a:t>one </a:t>
            </a:r>
            <a:r>
              <a:rPr lang="en-CA" sz="2400">
                <a:solidFill>
                  <a:srgbClr val="0000FF"/>
                </a:solidFill>
                <a:latin typeface="Century Gothic"/>
              </a:rPr>
              <a:t>row</a:t>
            </a:r>
            <a:r>
              <a:rPr lang="en-CA" sz="2400">
                <a:solidFill>
                  <a:srgbClr val="000000"/>
                </a:solidFill>
                <a:latin typeface="Century Gothic"/>
              </a:rPr>
              <a:t>: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20700" y="3733800"/>
            <a:ext cx="1739138" cy="4616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400">
                <a:solidFill>
                  <a:srgbClr val="000000"/>
                </a:solidFill>
                <a:latin typeface="Century Gothic"/>
              </a:rPr>
              <a:t>two </a:t>
            </a:r>
            <a:r>
              <a:rPr lang="en-CA" sz="2400">
                <a:solidFill>
                  <a:srgbClr val="0000FF"/>
                </a:solidFill>
                <a:latin typeface="Century Gothic"/>
              </a:rPr>
              <a:t>rows</a:t>
            </a:r>
            <a:r>
              <a:rPr lang="en-CA" sz="2400">
                <a:solidFill>
                  <a:srgbClr val="000000"/>
                </a:solidFill>
                <a:latin typeface="Century Gothic"/>
              </a:rPr>
              <a:t>: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20700" y="6946900"/>
            <a:ext cx="242675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Q-44 for details.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20700" y="5270500"/>
            <a:ext cx="9679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To find the total in two rows, how do I count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xmlns="" id="{E611BF92-7E60-4DA7-870B-460C5236F1F7}"/>
              </a:ext>
            </a:extLst>
          </p:cNvPr>
          <p:cNvCxnSpPr>
            <a:cxnSpLocks/>
          </p:cNvCxnSpPr>
          <p:nvPr/>
        </p:nvCxnSpPr>
        <p:spPr>
          <a:xfrm>
            <a:off x="0" y="264464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7852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0" grpId="0" animBg="1"/>
      <p:bldP spid="12" grpId="0" animBg="1"/>
      <p:bldP spid="14" grpId="0" animBg="1"/>
      <p:bldP spid="16" grpId="0" animBg="1"/>
      <p:bldP spid="24" grpId="0"/>
      <p:bldP spid="25" grpId="0"/>
      <p:bldP spid="26" grpId="0"/>
      <p:bldP spid="27" grpId="0"/>
      <p:bldP spid="28" grpId="0"/>
      <p:bldP spid="29" grpId="0"/>
      <p:bldP spid="30" grpId="0"/>
      <p:bldP spid="32" grpId="0"/>
      <p:bldP spid="34" grpId="0"/>
      <p:bldP spid="3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31800"/>
            <a:ext cx="4735671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Extensions: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1. Complete "Doubles (1)."</a:t>
            </a: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6087" y="2842641"/>
            <a:ext cx="6227699" cy="284378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444500" y="2146300"/>
            <a:ext cx="1799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Example: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500" y="6946900"/>
            <a:ext cx="5539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fr-FR" sz="1600">
                <a:solidFill>
                  <a:srgbClr val="808080"/>
                </a:solidFill>
                <a:latin typeface="Century Gothic"/>
              </a:rPr>
              <a:t>Distribute BLM Doubles (1) (p. Q-62). </a:t>
            </a:r>
            <a:endParaRPr lang="en-CA" sz="160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60956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31800"/>
            <a:ext cx="434169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Complete "Doubles (2)."</a:t>
            </a: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850" y="2146300"/>
            <a:ext cx="4674235" cy="245884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444500" y="1447800"/>
            <a:ext cx="1799540" cy="934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Example: 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4500" y="6946900"/>
            <a:ext cx="5793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fr-FR" sz="1600">
                <a:solidFill>
                  <a:srgbClr val="808080"/>
                </a:solidFill>
                <a:latin typeface="Century Gothic"/>
              </a:rPr>
              <a:t>Distribute BLM Doubles (2) (p. Q-63). </a:t>
            </a:r>
            <a:endParaRPr lang="en-CA" sz="160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069101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2. Complete "Big Cubes and Centimetres."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946900"/>
            <a:ext cx="91973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Distribute BLM Big Cubes and Centimetres (p. Q-64). See p. Q-44 for materials.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460500"/>
            <a:ext cx="1799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Example: </a:t>
            </a:r>
          </a:p>
        </p:txBody>
      </p:sp>
      <p:pic>
        <p:nvPicPr>
          <p:cNvPr id="5" name="Picture 4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8805" y="2095500"/>
            <a:ext cx="3882390" cy="370509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6" name="Freeform 5"/>
          <p:cNvSpPr/>
          <p:nvPr/>
        </p:nvSpPr>
        <p:spPr>
          <a:xfrm>
            <a:off x="4148102" y="1639044"/>
            <a:ext cx="1303095" cy="475507"/>
          </a:xfrm>
          <a:custGeom>
            <a:avLst/>
            <a:gdLst/>
            <a:ahLst/>
            <a:cxnLst/>
            <a:rect l="0" t="0" r="0" b="0"/>
            <a:pathLst>
              <a:path w="1303095" h="475507">
                <a:moveTo>
                  <a:pt x="0" y="0"/>
                </a:moveTo>
                <a:lnTo>
                  <a:pt x="1303094" y="0"/>
                </a:lnTo>
                <a:lnTo>
                  <a:pt x="1303094" y="475506"/>
                </a:lnTo>
                <a:lnTo>
                  <a:pt x="0" y="475506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76294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9085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3.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numbers in different ways to check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>
                <a:solidFill>
                  <a:srgbClr val="000000"/>
                </a:solidFill>
                <a:latin typeface="Century Gothic"/>
              </a:rPr>
              <a:t>that you get the same answer.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946900"/>
            <a:ext cx="4955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Q-44 for details.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955800"/>
            <a:ext cx="8028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Example:  What is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double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of 7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2235200" y="3035300"/>
            <a:ext cx="6494224" cy="1097546"/>
            <a:chOff x="2235200" y="3035300"/>
            <a:chExt cx="6494224" cy="1097546"/>
          </a:xfrm>
        </p:grpSpPr>
        <p:sp>
          <p:nvSpPr>
            <p:cNvPr id="5" name="TextBox 4"/>
            <p:cNvSpPr txBox="1"/>
            <p:nvPr/>
          </p:nvSpPr>
          <p:spPr>
            <a:xfrm>
              <a:off x="2235200" y="3619500"/>
              <a:ext cx="6494224" cy="51334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de-DE" sz="2400">
                  <a:solidFill>
                    <a:srgbClr val="000000"/>
                  </a:solidFill>
                  <a:latin typeface="Century Gothic"/>
                </a:rPr>
                <a:t>7 = 5 + 2, so 7 </a:t>
              </a:r>
              <a:r>
                <a:rPr lang="de-DE" sz="2400">
                  <a:solidFill>
                    <a:srgbClr val="0000FF"/>
                  </a:solidFill>
                  <a:latin typeface="Century Gothic"/>
                </a:rPr>
                <a:t>doubled</a:t>
              </a:r>
              <a:r>
                <a:rPr lang="de-DE" sz="2400">
                  <a:solidFill>
                    <a:srgbClr val="000000"/>
                  </a:solidFill>
                  <a:latin typeface="Century Gothic"/>
                </a:rPr>
                <a:t> is ____ + ____ = ____.</a:t>
              </a:r>
              <a:endParaRPr lang="en-CA" sz="24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235200" y="3035300"/>
              <a:ext cx="1961813" cy="51334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400" b="1">
                  <a:solidFill>
                    <a:srgbClr val="000000"/>
                  </a:solidFill>
                  <a:latin typeface="Century Gothic"/>
                </a:rPr>
                <a:t>By addition: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235200" y="4775200"/>
            <a:ext cx="7270065" cy="1097546"/>
            <a:chOff x="2235200" y="4775200"/>
            <a:chExt cx="7270065" cy="1097546"/>
          </a:xfrm>
        </p:grpSpPr>
        <p:sp>
          <p:nvSpPr>
            <p:cNvPr id="8" name="TextBox 7"/>
            <p:cNvSpPr txBox="1"/>
            <p:nvPr/>
          </p:nvSpPr>
          <p:spPr>
            <a:xfrm>
              <a:off x="2235200" y="5359400"/>
              <a:ext cx="7270065" cy="51334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de-DE" sz="2400">
                  <a:solidFill>
                    <a:srgbClr val="000000"/>
                  </a:solidFill>
                  <a:latin typeface="Century Gothic"/>
                </a:rPr>
                <a:t>7 = 10 – 3, so 7 </a:t>
              </a:r>
              <a:r>
                <a:rPr lang="de-DE" sz="2400">
                  <a:solidFill>
                    <a:srgbClr val="0000FF"/>
                  </a:solidFill>
                  <a:latin typeface="Century Gothic"/>
                </a:rPr>
                <a:t>doubled</a:t>
              </a:r>
              <a:r>
                <a:rPr lang="de-DE" sz="2400">
                  <a:solidFill>
                    <a:srgbClr val="000000"/>
                  </a:solidFill>
                  <a:latin typeface="Century Gothic"/>
                </a:rPr>
                <a:t> is also ____ – ____ = ____.</a:t>
              </a:r>
              <a:endParaRPr lang="en-CA" sz="24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235200" y="4775200"/>
              <a:ext cx="2801747" cy="51334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400" b="1">
                  <a:solidFill>
                    <a:srgbClr val="000000"/>
                  </a:solidFill>
                  <a:latin typeface="Century Gothic"/>
                </a:rPr>
                <a:t>By subtraction: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93305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48480" y="1104900"/>
            <a:ext cx="145592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>
                <a:solidFill>
                  <a:srgbClr val="0000FF"/>
                </a:solidFill>
                <a:latin typeface="Century Gothic"/>
              </a:rPr>
              <a:t>double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9900" y="203200"/>
            <a:ext cx="424771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What does it mean to double a number</a:t>
            </a:r>
            <a:r>
              <a:rPr lang="en-CA" sz="1600">
                <a:solidFill>
                  <a:srgbClr val="666666"/>
                </a:solidFill>
                <a:latin typeface="Arial"/>
              </a:rPr>
              <a:t>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9900" y="2552700"/>
            <a:ext cx="780688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If I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3 counters, how many will I have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816227" y="3949700"/>
            <a:ext cx="3007360" cy="670560"/>
            <a:chOff x="1816227" y="3949700"/>
            <a:chExt cx="3007360" cy="670560"/>
          </a:xfrm>
        </p:grpSpPr>
        <p:grpSp>
          <p:nvGrpSpPr>
            <p:cNvPr id="11" name="Group 10"/>
            <p:cNvGrpSpPr/>
            <p:nvPr/>
          </p:nvGrpSpPr>
          <p:grpSpPr>
            <a:xfrm>
              <a:off x="1816227" y="3949700"/>
              <a:ext cx="3007360" cy="670560"/>
              <a:chOff x="1816227" y="3949700"/>
              <a:chExt cx="3007360" cy="670560"/>
            </a:xfrm>
          </p:grpSpPr>
          <p:sp>
            <p:nvSpPr>
              <p:cNvPr id="9" name="Oval 8"/>
              <p:cNvSpPr/>
              <p:nvPr/>
            </p:nvSpPr>
            <p:spPr>
              <a:xfrm>
                <a:off x="1816227" y="3949700"/>
                <a:ext cx="670560" cy="670560"/>
              </a:xfrm>
              <a:prstGeom prst="ellipse">
                <a:avLst/>
              </a:prstGeom>
              <a:solidFill>
                <a:srgbClr val="FF6820"/>
              </a:solidFill>
              <a:ln w="38100" cap="flat" cmpd="sng" algn="ctr">
                <a:solidFill>
                  <a:srgbClr val="FF682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4153027" y="3949700"/>
                <a:ext cx="670560" cy="670560"/>
              </a:xfrm>
              <a:prstGeom prst="ellipse">
                <a:avLst/>
              </a:prstGeom>
              <a:solidFill>
                <a:srgbClr val="FF6820"/>
              </a:solidFill>
              <a:ln w="38100" cap="flat" cmpd="sng" algn="ctr">
                <a:solidFill>
                  <a:srgbClr val="FF682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12" name="Oval 11"/>
            <p:cNvSpPr/>
            <p:nvPr/>
          </p:nvSpPr>
          <p:spPr>
            <a:xfrm>
              <a:off x="2984627" y="3949700"/>
              <a:ext cx="670560" cy="670560"/>
            </a:xfrm>
            <a:prstGeom prst="ellipse">
              <a:avLst/>
            </a:prstGeom>
            <a:solidFill>
              <a:srgbClr val="FF6820"/>
            </a:solidFill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336413" y="3949700"/>
            <a:ext cx="3007361" cy="670560"/>
            <a:chOff x="5336413" y="3949700"/>
            <a:chExt cx="3007361" cy="670560"/>
          </a:xfrm>
        </p:grpSpPr>
        <p:grpSp>
          <p:nvGrpSpPr>
            <p:cNvPr id="16" name="Group 15"/>
            <p:cNvGrpSpPr/>
            <p:nvPr/>
          </p:nvGrpSpPr>
          <p:grpSpPr>
            <a:xfrm>
              <a:off x="5336413" y="3949700"/>
              <a:ext cx="3007361" cy="670560"/>
              <a:chOff x="5336413" y="3949700"/>
              <a:chExt cx="3007361" cy="670560"/>
            </a:xfrm>
          </p:grpSpPr>
          <p:sp>
            <p:nvSpPr>
              <p:cNvPr id="14" name="Oval 13"/>
              <p:cNvSpPr/>
              <p:nvPr/>
            </p:nvSpPr>
            <p:spPr>
              <a:xfrm>
                <a:off x="5336413" y="3949700"/>
                <a:ext cx="670560" cy="670560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 w="25400" cap="flat" cmpd="sng" algn="ctr">
                <a:solidFill>
                  <a:srgbClr val="FF6820">
                    <a:alpha val="40000"/>
                  </a:srgbClr>
                </a:solidFill>
                <a:prstDash val="sysDash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7673213" y="3949700"/>
                <a:ext cx="670561" cy="670560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 w="25400" cap="flat" cmpd="sng" algn="ctr">
                <a:solidFill>
                  <a:srgbClr val="FF6820">
                    <a:alpha val="40000"/>
                  </a:srgbClr>
                </a:solidFill>
                <a:prstDash val="sysDash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17" name="Oval 16"/>
            <p:cNvSpPr/>
            <p:nvPr/>
          </p:nvSpPr>
          <p:spPr>
            <a:xfrm>
              <a:off x="6504813" y="3949700"/>
              <a:ext cx="670561" cy="670560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 w="25400" cap="flat" cmpd="sng" algn="ctr">
              <a:solidFill>
                <a:srgbClr val="FF6820">
                  <a:alpha val="40000"/>
                </a:srgbClr>
              </a:solidFill>
              <a:prstDash val="sysDash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469900" y="5943600"/>
            <a:ext cx="4479389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 dirty="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 Add the same number again.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xmlns="" id="{C50904F7-100E-496C-9A65-599F81B3C9DD}"/>
              </a:ext>
            </a:extLst>
          </p:cNvPr>
          <p:cNvCxnSpPr>
            <a:cxnSpLocks/>
          </p:cNvCxnSpPr>
          <p:nvPr/>
        </p:nvCxnSpPr>
        <p:spPr>
          <a:xfrm>
            <a:off x="0" y="23622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5277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450458" y="6788502"/>
            <a:ext cx="2519316" cy="546059"/>
          </a:xfrm>
          <a:custGeom>
            <a:avLst/>
            <a:gdLst/>
            <a:ahLst/>
            <a:cxnLst/>
            <a:rect l="0" t="0" r="0" b="0"/>
            <a:pathLst>
              <a:path w="2519316" h="546059">
                <a:moveTo>
                  <a:pt x="0" y="0"/>
                </a:moveTo>
                <a:lnTo>
                  <a:pt x="2519315" y="0"/>
                </a:lnTo>
                <a:lnTo>
                  <a:pt x="2519315" y="546058"/>
                </a:lnTo>
                <a:lnTo>
                  <a:pt x="0" y="546058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Freeform 2"/>
          <p:cNvSpPr/>
          <p:nvPr/>
        </p:nvSpPr>
        <p:spPr>
          <a:xfrm>
            <a:off x="0" y="-18105"/>
            <a:ext cx="10147301" cy="1548442"/>
          </a:xfrm>
          <a:custGeom>
            <a:avLst/>
            <a:gdLst/>
            <a:ahLst/>
            <a:cxnLst/>
            <a:rect l="0" t="0" r="0" b="0"/>
            <a:pathLst>
              <a:path w="11413711" h="1548442">
                <a:moveTo>
                  <a:pt x="0" y="0"/>
                </a:moveTo>
                <a:lnTo>
                  <a:pt x="11413710" y="0"/>
                </a:lnTo>
                <a:lnTo>
                  <a:pt x="11413710" y="1548441"/>
                </a:lnTo>
                <a:lnTo>
                  <a:pt x="0" y="1548441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546100" y="6959600"/>
            <a:ext cx="5742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Q-44 for details.</a:t>
            </a:r>
          </a:p>
        </p:txBody>
      </p:sp>
      <p:sp>
        <p:nvSpPr>
          <p:cNvPr id="5" name="Freeform 4"/>
          <p:cNvSpPr/>
          <p:nvPr/>
        </p:nvSpPr>
        <p:spPr>
          <a:xfrm>
            <a:off x="667690" y="1888126"/>
            <a:ext cx="1846909" cy="1302749"/>
          </a:xfrm>
          <a:custGeom>
            <a:avLst/>
            <a:gdLst/>
            <a:ahLst/>
            <a:cxnLst/>
            <a:rect l="0" t="0" r="0" b="0"/>
            <a:pathLst>
              <a:path w="1936028" h="1265865">
                <a:moveTo>
                  <a:pt x="0" y="0"/>
                </a:moveTo>
                <a:lnTo>
                  <a:pt x="1936027" y="0"/>
                </a:lnTo>
                <a:lnTo>
                  <a:pt x="1936027" y="1265864"/>
                </a:lnTo>
                <a:lnTo>
                  <a:pt x="0" y="1265864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Freeform 5"/>
          <p:cNvSpPr/>
          <p:nvPr/>
        </p:nvSpPr>
        <p:spPr>
          <a:xfrm>
            <a:off x="3200488" y="3190875"/>
            <a:ext cx="3171737" cy="3143250"/>
          </a:xfrm>
          <a:custGeom>
            <a:avLst/>
            <a:gdLst/>
            <a:ahLst/>
            <a:cxnLst/>
            <a:rect l="0" t="0" r="0" b="0"/>
            <a:pathLst>
              <a:path w="3193327" h="3166908">
                <a:moveTo>
                  <a:pt x="0" y="0"/>
                </a:moveTo>
                <a:lnTo>
                  <a:pt x="3193326" y="0"/>
                </a:lnTo>
                <a:lnTo>
                  <a:pt x="3193326" y="3166907"/>
                </a:lnTo>
                <a:lnTo>
                  <a:pt x="0" y="3166907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Freeform 6"/>
          <p:cNvSpPr/>
          <p:nvPr/>
        </p:nvSpPr>
        <p:spPr>
          <a:xfrm>
            <a:off x="7007858" y="1897651"/>
            <a:ext cx="2536192" cy="1912349"/>
          </a:xfrm>
          <a:custGeom>
            <a:avLst/>
            <a:gdLst/>
            <a:ahLst/>
            <a:cxnLst/>
            <a:rect l="0" t="0" r="0" b="0"/>
            <a:pathLst>
              <a:path w="2538099" h="1898796">
                <a:moveTo>
                  <a:pt x="0" y="0"/>
                </a:moveTo>
                <a:lnTo>
                  <a:pt x="2538098" y="0"/>
                </a:lnTo>
                <a:lnTo>
                  <a:pt x="2538098" y="1898795"/>
                </a:lnTo>
                <a:lnTo>
                  <a:pt x="0" y="1898795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TextBox 7"/>
          <p:cNvSpPr txBox="1"/>
          <p:nvPr/>
        </p:nvSpPr>
        <p:spPr>
          <a:xfrm>
            <a:off x="457200" y="419100"/>
            <a:ext cx="9325605" cy="10318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4. Where is halfway around the rectangle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 dirty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Double that distance to find the total distance around the rectangle.</a:t>
            </a:r>
          </a:p>
        </p:txBody>
      </p:sp>
    </p:spTree>
    <p:extLst>
      <p:ext uri="{BB962C8B-B14F-4D97-AF65-F5344CB8AC3E}">
        <p14:creationId xmlns:p14="http://schemas.microsoft.com/office/powerpoint/2010/main" val="8212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05982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5. I want to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the number 8 in a different way.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2078228" y="1545717"/>
            <a:ext cx="6003671" cy="489966"/>
            <a:chOff x="2078228" y="1545717"/>
            <a:chExt cx="6003671" cy="489966"/>
          </a:xfrm>
        </p:grpSpPr>
        <p:sp>
          <p:nvSpPr>
            <p:cNvPr id="3" name="Oval 2"/>
            <p:cNvSpPr/>
            <p:nvPr/>
          </p:nvSpPr>
          <p:spPr>
            <a:xfrm>
              <a:off x="2078228" y="1545717"/>
              <a:ext cx="489966" cy="489966"/>
            </a:xfrm>
            <a:prstGeom prst="ellipse">
              <a:avLst/>
            </a:prstGeom>
            <a:solidFill>
              <a:srgbClr val="32CD32"/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" name="Oval 3"/>
            <p:cNvSpPr/>
            <p:nvPr/>
          </p:nvSpPr>
          <p:spPr>
            <a:xfrm>
              <a:off x="2866390" y="1545717"/>
              <a:ext cx="489966" cy="489966"/>
            </a:xfrm>
            <a:prstGeom prst="ellipse">
              <a:avLst/>
            </a:prstGeom>
            <a:solidFill>
              <a:srgbClr val="32CD32"/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Oval 4"/>
            <p:cNvSpPr/>
            <p:nvPr/>
          </p:nvSpPr>
          <p:spPr>
            <a:xfrm>
              <a:off x="3654425" y="1545717"/>
              <a:ext cx="489966" cy="489966"/>
            </a:xfrm>
            <a:prstGeom prst="ellipse">
              <a:avLst/>
            </a:prstGeom>
            <a:solidFill>
              <a:srgbClr val="32CD32"/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" name="Oval 5"/>
            <p:cNvSpPr/>
            <p:nvPr/>
          </p:nvSpPr>
          <p:spPr>
            <a:xfrm>
              <a:off x="4442460" y="1545717"/>
              <a:ext cx="489966" cy="489966"/>
            </a:xfrm>
            <a:prstGeom prst="ellipse">
              <a:avLst/>
            </a:prstGeom>
            <a:solidFill>
              <a:srgbClr val="32CD32"/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" name="Oval 6"/>
            <p:cNvSpPr/>
            <p:nvPr/>
          </p:nvSpPr>
          <p:spPr>
            <a:xfrm>
              <a:off x="5230622" y="1545717"/>
              <a:ext cx="489966" cy="489966"/>
            </a:xfrm>
            <a:prstGeom prst="ellipse">
              <a:avLst/>
            </a:prstGeom>
            <a:solidFill>
              <a:srgbClr val="32CD32"/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8" name="Oval 7"/>
            <p:cNvSpPr/>
            <p:nvPr/>
          </p:nvSpPr>
          <p:spPr>
            <a:xfrm>
              <a:off x="6015609" y="1545717"/>
              <a:ext cx="489966" cy="48996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" name="Oval 8"/>
            <p:cNvSpPr/>
            <p:nvPr/>
          </p:nvSpPr>
          <p:spPr>
            <a:xfrm>
              <a:off x="6803644" y="1545717"/>
              <a:ext cx="489966" cy="48996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0" name="Oval 9"/>
            <p:cNvSpPr/>
            <p:nvPr/>
          </p:nvSpPr>
          <p:spPr>
            <a:xfrm>
              <a:off x="7591933" y="1545717"/>
              <a:ext cx="489966" cy="48996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469900" y="6565900"/>
            <a:ext cx="95275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The counters are set as infinite clones.</a:t>
            </a:r>
          </a:p>
          <a:p>
            <a:pPr>
              <a:lnSpc>
                <a:spcPct val="20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p. Q-45 for details. Repeat with 6 = 5 + 1 and other numbers.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070100" y="3390900"/>
            <a:ext cx="5927313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8 = 5 + 3,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so 8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doubled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is ____ + ____ = ____.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9900" y="5461000"/>
            <a:ext cx="5235560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>
                <a:solidFill>
                  <a:srgbClr val="000000"/>
                </a:solidFill>
                <a:latin typeface="Century Gothic"/>
              </a:rPr>
              <a:t>Why is this easier than adding 8 + 8</a:t>
            </a:r>
            <a:r>
              <a:rPr lang="en-CA" sz="200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130715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640567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Complete "Finding Doubles Using 5."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2717800"/>
            <a:ext cx="3959359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FF0000"/>
                </a:solidFill>
                <a:latin typeface="Century Gothic"/>
              </a:rPr>
              <a:t>Bonus: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Find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of 13.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6946900"/>
            <a:ext cx="491238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Distribute BLM Finding Doubles Using 5 (p. Q-65).</a:t>
            </a:r>
          </a:p>
        </p:txBody>
      </p:sp>
    </p:spTree>
    <p:extLst>
      <p:ext uri="{BB962C8B-B14F-4D97-AF65-F5344CB8AC3E}">
        <p14:creationId xmlns:p14="http://schemas.microsoft.com/office/powerpoint/2010/main" val="618664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AP Book 2.2 pp. 46–47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808080"/>
                </a:solidFill>
                <a:latin typeface="Century Gothic"/>
              </a:rPr>
              <a:t>New Canadian Edition</a:t>
            </a:r>
          </a:p>
        </p:txBody>
      </p:sp>
    </p:spTree>
    <p:extLst>
      <p:ext uri="{BB962C8B-B14F-4D97-AF65-F5344CB8AC3E}">
        <p14:creationId xmlns:p14="http://schemas.microsoft.com/office/powerpoint/2010/main" val="1755607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44500"/>
            <a:ext cx="965034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To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2, how many do I add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340100" y="5664200"/>
            <a:ext cx="356295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4 is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of 2.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5300" y="4737100"/>
            <a:ext cx="242675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Q-43 for details.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2895727" y="1943100"/>
            <a:ext cx="1838960" cy="670560"/>
            <a:chOff x="2895727" y="1943100"/>
            <a:chExt cx="1838960" cy="670560"/>
          </a:xfrm>
        </p:grpSpPr>
        <p:sp>
          <p:nvSpPr>
            <p:cNvPr id="8" name="Oval 7"/>
            <p:cNvSpPr/>
            <p:nvPr/>
          </p:nvSpPr>
          <p:spPr>
            <a:xfrm>
              <a:off x="4064127" y="1943100"/>
              <a:ext cx="670560" cy="670560"/>
            </a:xfrm>
            <a:prstGeom prst="ellipse">
              <a:avLst/>
            </a:prstGeom>
            <a:solidFill>
              <a:srgbClr val="FF6820"/>
            </a:solidFill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" name="Oval 8"/>
            <p:cNvSpPr/>
            <p:nvPr/>
          </p:nvSpPr>
          <p:spPr>
            <a:xfrm>
              <a:off x="2895727" y="1943100"/>
              <a:ext cx="670560" cy="670560"/>
            </a:xfrm>
            <a:prstGeom prst="ellipse">
              <a:avLst/>
            </a:prstGeom>
            <a:solidFill>
              <a:srgbClr val="FF6820"/>
            </a:solidFill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5D9A22C4-932D-468F-84E2-60BAAD437895}"/>
              </a:ext>
            </a:extLst>
          </p:cNvPr>
          <p:cNvCxnSpPr>
            <a:cxnSpLocks/>
          </p:cNvCxnSpPr>
          <p:nvPr/>
        </p:nvCxnSpPr>
        <p:spPr>
          <a:xfrm>
            <a:off x="0" y="5168900"/>
            <a:ext cx="101456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2221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75000" y="4749800"/>
            <a:ext cx="389928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___ is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of 4.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203200"/>
            <a:ext cx="304776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Repeat with other examples.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944753" y="2133600"/>
            <a:ext cx="3874643" cy="670560"/>
            <a:chOff x="944753" y="2133600"/>
            <a:chExt cx="3874643" cy="670560"/>
          </a:xfrm>
        </p:grpSpPr>
        <p:sp>
          <p:nvSpPr>
            <p:cNvPr id="4" name="Oval 3"/>
            <p:cNvSpPr/>
            <p:nvPr/>
          </p:nvSpPr>
          <p:spPr>
            <a:xfrm>
              <a:off x="1992503" y="2133600"/>
              <a:ext cx="670560" cy="670560"/>
            </a:xfrm>
            <a:prstGeom prst="ellipse">
              <a:avLst/>
            </a:prstGeom>
            <a:solidFill>
              <a:srgbClr val="FF6820"/>
            </a:solidFill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Oval 4"/>
            <p:cNvSpPr/>
            <p:nvPr/>
          </p:nvSpPr>
          <p:spPr>
            <a:xfrm>
              <a:off x="4148836" y="2133600"/>
              <a:ext cx="670560" cy="670560"/>
            </a:xfrm>
            <a:prstGeom prst="ellipse">
              <a:avLst/>
            </a:prstGeom>
            <a:solidFill>
              <a:srgbClr val="FF6820"/>
            </a:solidFill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" name="Oval 5"/>
            <p:cNvSpPr/>
            <p:nvPr/>
          </p:nvSpPr>
          <p:spPr>
            <a:xfrm>
              <a:off x="3070733" y="2133600"/>
              <a:ext cx="670560" cy="670560"/>
            </a:xfrm>
            <a:prstGeom prst="ellipse">
              <a:avLst/>
            </a:prstGeom>
            <a:solidFill>
              <a:srgbClr val="FF6820"/>
            </a:solidFill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" name="Oval 6"/>
            <p:cNvSpPr/>
            <p:nvPr/>
          </p:nvSpPr>
          <p:spPr>
            <a:xfrm>
              <a:off x="944753" y="2133600"/>
              <a:ext cx="670560" cy="670560"/>
            </a:xfrm>
            <a:prstGeom prst="ellipse">
              <a:avLst/>
            </a:prstGeom>
            <a:solidFill>
              <a:srgbClr val="FF6820"/>
            </a:solidFill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4225786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3576320" y="1993900"/>
            <a:ext cx="3007360" cy="670560"/>
            <a:chOff x="3576320" y="1993900"/>
            <a:chExt cx="3007360" cy="670560"/>
          </a:xfrm>
        </p:grpSpPr>
        <p:grpSp>
          <p:nvGrpSpPr>
            <p:cNvPr id="4" name="Group 3"/>
            <p:cNvGrpSpPr/>
            <p:nvPr/>
          </p:nvGrpSpPr>
          <p:grpSpPr>
            <a:xfrm>
              <a:off x="3576320" y="1993900"/>
              <a:ext cx="3007360" cy="670560"/>
              <a:chOff x="3576320" y="1993900"/>
              <a:chExt cx="3007360" cy="670560"/>
            </a:xfrm>
          </p:grpSpPr>
          <p:sp>
            <p:nvSpPr>
              <p:cNvPr id="2" name="Oval 1"/>
              <p:cNvSpPr/>
              <p:nvPr/>
            </p:nvSpPr>
            <p:spPr>
              <a:xfrm>
                <a:off x="3576320" y="1993900"/>
                <a:ext cx="670560" cy="670560"/>
              </a:xfrm>
              <a:prstGeom prst="ellipse">
                <a:avLst/>
              </a:prstGeom>
              <a:solidFill>
                <a:srgbClr val="FF6820"/>
              </a:solidFill>
              <a:ln w="38100" cap="flat" cmpd="sng" algn="ctr">
                <a:solidFill>
                  <a:srgbClr val="FF682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" name="Oval 2"/>
              <p:cNvSpPr/>
              <p:nvPr/>
            </p:nvSpPr>
            <p:spPr>
              <a:xfrm>
                <a:off x="5913120" y="1993900"/>
                <a:ext cx="670560" cy="670560"/>
              </a:xfrm>
              <a:prstGeom prst="ellipse">
                <a:avLst/>
              </a:prstGeom>
              <a:solidFill>
                <a:srgbClr val="FF6820"/>
              </a:solidFill>
              <a:ln w="38100" cap="flat" cmpd="sng" algn="ctr">
                <a:solidFill>
                  <a:srgbClr val="FF682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5" name="Oval 4"/>
            <p:cNvSpPr/>
            <p:nvPr/>
          </p:nvSpPr>
          <p:spPr>
            <a:xfrm>
              <a:off x="4744720" y="1993900"/>
              <a:ext cx="670560" cy="670560"/>
            </a:xfrm>
            <a:prstGeom prst="ellipse">
              <a:avLst/>
            </a:prstGeom>
            <a:solidFill>
              <a:srgbClr val="FF6820"/>
            </a:solidFill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576320" y="3233420"/>
            <a:ext cx="3007360" cy="670560"/>
            <a:chOff x="3576320" y="3233420"/>
            <a:chExt cx="3007360" cy="670560"/>
          </a:xfrm>
        </p:grpSpPr>
        <p:grpSp>
          <p:nvGrpSpPr>
            <p:cNvPr id="9" name="Group 8"/>
            <p:cNvGrpSpPr/>
            <p:nvPr/>
          </p:nvGrpSpPr>
          <p:grpSpPr>
            <a:xfrm>
              <a:off x="3576320" y="3233420"/>
              <a:ext cx="3007360" cy="670560"/>
              <a:chOff x="3576320" y="3233420"/>
              <a:chExt cx="3007360" cy="670560"/>
            </a:xfrm>
          </p:grpSpPr>
          <p:sp>
            <p:nvSpPr>
              <p:cNvPr id="7" name="Oval 6"/>
              <p:cNvSpPr/>
              <p:nvPr/>
            </p:nvSpPr>
            <p:spPr>
              <a:xfrm>
                <a:off x="3576320" y="3233420"/>
                <a:ext cx="670560" cy="670560"/>
              </a:xfrm>
              <a:prstGeom prst="ellipse">
                <a:avLst/>
              </a:prstGeom>
              <a:solidFill>
                <a:srgbClr val="FF6820"/>
              </a:solidFill>
              <a:ln w="38100" cap="flat" cmpd="sng" algn="ctr">
                <a:solidFill>
                  <a:srgbClr val="FF682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5913120" y="3233420"/>
                <a:ext cx="670560" cy="670560"/>
              </a:xfrm>
              <a:prstGeom prst="ellipse">
                <a:avLst/>
              </a:prstGeom>
              <a:solidFill>
                <a:srgbClr val="FF6820"/>
              </a:solidFill>
              <a:ln w="38100" cap="flat" cmpd="sng" algn="ctr">
                <a:solidFill>
                  <a:srgbClr val="FF682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10" name="Oval 9"/>
            <p:cNvSpPr/>
            <p:nvPr/>
          </p:nvSpPr>
          <p:spPr>
            <a:xfrm>
              <a:off x="4744720" y="3233420"/>
              <a:ext cx="670560" cy="670560"/>
            </a:xfrm>
            <a:prstGeom prst="ellipse">
              <a:avLst/>
            </a:prstGeom>
            <a:solidFill>
              <a:srgbClr val="FF6820"/>
            </a:solidFill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469900" y="431800"/>
            <a:ext cx="7971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I made another row underneath to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3.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175000" y="5194300"/>
            <a:ext cx="3899280" cy="5078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700">
                <a:solidFill>
                  <a:srgbClr val="000000"/>
                </a:solidFill>
                <a:latin typeface="Century Gothic"/>
              </a:rPr>
              <a:t>___ is the </a:t>
            </a:r>
            <a:r>
              <a:rPr lang="en-CA" sz="270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en-CA" sz="2700">
                <a:solidFill>
                  <a:srgbClr val="000000"/>
                </a:solidFill>
                <a:latin typeface="Century Gothic"/>
              </a:rPr>
              <a:t> of 3.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972300" y="2120900"/>
            <a:ext cx="41551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126907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203200"/>
            <a:ext cx="633539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Create 2 rows to double other numbers from 1 to 10.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24480" y="5041900"/>
            <a:ext cx="4522597" cy="5078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700">
                <a:solidFill>
                  <a:srgbClr val="000000"/>
                </a:solidFill>
                <a:latin typeface="Century Gothic"/>
              </a:rPr>
              <a:t>___ is the </a:t>
            </a:r>
            <a:r>
              <a:rPr lang="en-CA" sz="270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en-CA" sz="2700">
                <a:solidFill>
                  <a:srgbClr val="000000"/>
                </a:solidFill>
                <a:latin typeface="Century Gothic"/>
              </a:rPr>
              <a:t> of ___.</a:t>
            </a:r>
          </a:p>
        </p:txBody>
      </p:sp>
    </p:spTree>
    <p:extLst>
      <p:ext uri="{BB962C8B-B14F-4D97-AF65-F5344CB8AC3E}">
        <p14:creationId xmlns:p14="http://schemas.microsoft.com/office/powerpoint/2010/main" val="2697242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806704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Write an addition sentence for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Use counters to check.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425700"/>
            <a:ext cx="333393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a)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of 4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07000" y="2425700"/>
            <a:ext cx="333358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b)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of 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025900"/>
            <a:ext cx="332108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c)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of 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19700" y="4025900"/>
            <a:ext cx="333462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d)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of 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5702300"/>
            <a:ext cx="332212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e)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of 5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19700" y="5702300"/>
            <a:ext cx="406631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FF0000"/>
                </a:solidFill>
                <a:latin typeface="Century Gothic"/>
              </a:rPr>
              <a:t>Bonus: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double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of 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794500" y="203200"/>
            <a:ext cx="330196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Give each student 10 counters.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60AC6E9C-14BE-4E3D-9BF6-DB10B5A18F06}"/>
              </a:ext>
            </a:extLst>
          </p:cNvPr>
          <p:cNvCxnSpPr/>
          <p:nvPr/>
        </p:nvCxnSpPr>
        <p:spPr>
          <a:xfrm>
            <a:off x="5053203" y="5465572"/>
            <a:ext cx="504325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0710454D-41BC-4F7A-8E57-34B9E2A820DD}"/>
              </a:ext>
            </a:extLst>
          </p:cNvPr>
          <p:cNvCxnSpPr/>
          <p:nvPr/>
        </p:nvCxnSpPr>
        <p:spPr>
          <a:xfrm>
            <a:off x="5053203" y="5465572"/>
            <a:ext cx="0" cy="21544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5853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27500" y="1943100"/>
            <a:ext cx="199505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1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doubled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762500" y="5257800"/>
            <a:ext cx="72319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is 2</a:t>
            </a:r>
          </a:p>
        </p:txBody>
      </p:sp>
      <p:grpSp>
        <p:nvGrpSpPr>
          <p:cNvPr id="6" name="Group 5"/>
          <p:cNvGrpSpPr/>
          <p:nvPr/>
        </p:nvGrpSpPr>
        <p:grpSpPr>
          <a:xfrm rot="5400000">
            <a:off x="4160520" y="3474720"/>
            <a:ext cx="1838960" cy="670560"/>
            <a:chOff x="4160520" y="3474720"/>
            <a:chExt cx="1838960" cy="670560"/>
          </a:xfrm>
        </p:grpSpPr>
        <p:sp>
          <p:nvSpPr>
            <p:cNvPr id="4" name="Oval 3"/>
            <p:cNvSpPr/>
            <p:nvPr/>
          </p:nvSpPr>
          <p:spPr>
            <a:xfrm>
              <a:off x="4160520" y="3474720"/>
              <a:ext cx="670560" cy="670560"/>
            </a:xfrm>
            <a:prstGeom prst="ellipse">
              <a:avLst/>
            </a:prstGeom>
            <a:solidFill>
              <a:srgbClr val="FF6820"/>
            </a:solidFill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Oval 4"/>
            <p:cNvSpPr/>
            <p:nvPr/>
          </p:nvSpPr>
          <p:spPr>
            <a:xfrm>
              <a:off x="5328920" y="3474720"/>
              <a:ext cx="670560" cy="670560"/>
            </a:xfrm>
            <a:prstGeom prst="ellipse">
              <a:avLst/>
            </a:prstGeom>
            <a:solidFill>
              <a:srgbClr val="FF6820"/>
            </a:solidFill>
            <a:ln w="38100" cap="flat" cmpd="sng" algn="ctr">
              <a:solidFill>
                <a:srgbClr val="FF682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42724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27500" y="1943100"/>
            <a:ext cx="199505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2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doubled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762500" y="5257800"/>
            <a:ext cx="72319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is 4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4158361" y="2890520"/>
            <a:ext cx="1830578" cy="1838960"/>
            <a:chOff x="4158361" y="2890520"/>
            <a:chExt cx="1830578" cy="1838960"/>
          </a:xfrm>
        </p:grpSpPr>
        <p:grpSp>
          <p:nvGrpSpPr>
            <p:cNvPr id="6" name="Group 5"/>
            <p:cNvGrpSpPr/>
            <p:nvPr/>
          </p:nvGrpSpPr>
          <p:grpSpPr>
            <a:xfrm rot="5400000">
              <a:off x="3574161" y="3474721"/>
              <a:ext cx="1838959" cy="670560"/>
              <a:chOff x="3574161" y="3474721"/>
              <a:chExt cx="1838959" cy="670560"/>
            </a:xfrm>
          </p:grpSpPr>
          <p:sp>
            <p:nvSpPr>
              <p:cNvPr id="4" name="Oval 3"/>
              <p:cNvSpPr/>
              <p:nvPr/>
            </p:nvSpPr>
            <p:spPr>
              <a:xfrm>
                <a:off x="3574161" y="3474721"/>
                <a:ext cx="670560" cy="670560"/>
              </a:xfrm>
              <a:prstGeom prst="ellipse">
                <a:avLst/>
              </a:prstGeom>
              <a:solidFill>
                <a:srgbClr val="FF6820"/>
              </a:solidFill>
              <a:ln w="38100" cap="flat" cmpd="sng" algn="ctr">
                <a:solidFill>
                  <a:srgbClr val="FF682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" name="Oval 4"/>
              <p:cNvSpPr/>
              <p:nvPr/>
            </p:nvSpPr>
            <p:spPr>
              <a:xfrm>
                <a:off x="4742561" y="3474721"/>
                <a:ext cx="670559" cy="670560"/>
              </a:xfrm>
              <a:prstGeom prst="ellipse">
                <a:avLst/>
              </a:prstGeom>
              <a:solidFill>
                <a:srgbClr val="FF6820"/>
              </a:solidFill>
              <a:ln w="38100" cap="flat" cmpd="sng" algn="ctr">
                <a:solidFill>
                  <a:srgbClr val="FF682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 rot="5400000">
              <a:off x="4734179" y="3474720"/>
              <a:ext cx="1838959" cy="670560"/>
              <a:chOff x="4734179" y="3474720"/>
              <a:chExt cx="1838959" cy="670560"/>
            </a:xfrm>
          </p:grpSpPr>
          <p:sp>
            <p:nvSpPr>
              <p:cNvPr id="7" name="Oval 6"/>
              <p:cNvSpPr/>
              <p:nvPr/>
            </p:nvSpPr>
            <p:spPr>
              <a:xfrm>
                <a:off x="4734179" y="3474720"/>
                <a:ext cx="670560" cy="670560"/>
              </a:xfrm>
              <a:prstGeom prst="ellipse">
                <a:avLst/>
              </a:prstGeom>
              <a:solidFill>
                <a:srgbClr val="FF6820"/>
              </a:solidFill>
              <a:ln w="38100" cap="flat" cmpd="sng" algn="ctr">
                <a:solidFill>
                  <a:srgbClr val="FF682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5902579" y="3474720"/>
                <a:ext cx="670559" cy="670560"/>
              </a:xfrm>
              <a:prstGeom prst="ellipse">
                <a:avLst/>
              </a:prstGeom>
              <a:solidFill>
                <a:srgbClr val="FF6820"/>
              </a:solidFill>
              <a:ln w="38100" cap="flat" cmpd="sng" algn="ctr">
                <a:solidFill>
                  <a:srgbClr val="FF682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62222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E3E72FD-C9CB-4E12-9056-4C45A8CC292B}"/>
</file>

<file path=customXml/itemProps2.xml><?xml version="1.0" encoding="utf-8"?>
<ds:datastoreItem xmlns:ds="http://schemas.openxmlformats.org/officeDocument/2006/customXml" ds:itemID="{F3480E2B-BA9F-4165-9E7A-14EF93B89A44}"/>
</file>

<file path=customXml/itemProps3.xml><?xml version="1.0" encoding="utf-8"?>
<ds:datastoreItem xmlns:ds="http://schemas.openxmlformats.org/officeDocument/2006/customXml" ds:itemID="{CBF90F06-34B2-4A05-B511-6877550F1386}"/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564</Words>
  <Application>Microsoft Office PowerPoint</Application>
  <PresentationFormat>Custom</PresentationFormat>
  <Paragraphs>98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philip.alma</cp:lastModifiedBy>
  <cp:revision>5</cp:revision>
  <dcterms:created xsi:type="dcterms:W3CDTF">2018-03-05T17:39:38Z</dcterms:created>
  <dcterms:modified xsi:type="dcterms:W3CDTF">2018-03-14T16:57:53Z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