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259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300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293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86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924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721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343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103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43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352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83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4C75-1146-41D0-BD90-62A8C6F65CF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10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Q-30–33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Many Ways to Write a Number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show numbers using different combinations of tens and ones blocks;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make organized lists to show all the possible combinations.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37–38</a:t>
            </a:r>
          </a:p>
        </p:txBody>
      </p:sp>
    </p:spTree>
    <p:extLst>
      <p:ext uri="{BB962C8B-B14F-4D97-AF65-F5344CB8AC3E}">
        <p14:creationId xmlns:p14="http://schemas.microsoft.com/office/powerpoint/2010/main" val="215221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Identify the number for each combination of blocks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by trading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for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blocks.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27200"/>
            <a:ext cx="743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24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48000"/>
            <a:ext cx="62877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15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68800"/>
            <a:ext cx="62753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27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89600"/>
            <a:ext cx="62887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30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</a:t>
            </a:r>
          </a:p>
        </p:txBody>
      </p:sp>
    </p:spTree>
    <p:extLst>
      <p:ext uri="{BB962C8B-B14F-4D97-AF65-F5344CB8AC3E}">
        <p14:creationId xmlns:p14="http://schemas.microsoft.com/office/powerpoint/2010/main" val="21565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68300"/>
            <a:ext cx="9034780" cy="575228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Rani finds the numbers in Extension 1 a different way, without using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blocks.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Example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:  1. a) 3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and 24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Rani finds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digit of 24, which is 2. She adds that to the number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blocks: 3 + 2 = 5. So she knows the number will have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Then she finds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digit of 24, which is 4.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She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knows the number will have 5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so she knows the number is 54.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311900"/>
            <a:ext cx="94449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Check that Rani's way also works for 1. b), c), and d).</a:t>
            </a:r>
          </a:p>
        </p:txBody>
      </p:sp>
    </p:spTree>
    <p:extLst>
      <p:ext uri="{BB962C8B-B14F-4D97-AF65-F5344CB8AC3E}">
        <p14:creationId xmlns:p14="http://schemas.microsoft.com/office/powerpoint/2010/main" val="33278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96120" cy="23015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Design a shape using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number does it represent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How many tens blocks did you use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How many ones blocks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87800"/>
            <a:ext cx="95961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make other shapes using a different number of blocks.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597400"/>
            <a:ext cx="959612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number is represented by another student's shape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1EF9A32-0948-4D53-886F-00938A449953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3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55836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4. Trade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for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the number.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4500" y="1905000"/>
            <a:ext cx="10073640" cy="1203022"/>
            <a:chOff x="444500" y="1905000"/>
            <a:chExt cx="10073640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05000"/>
              <a:ext cx="7264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52500" y="1905000"/>
              <a:ext cx="95656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 + 21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+ 2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+ 1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4500" y="3759200"/>
            <a:ext cx="10043160" cy="1074781"/>
            <a:chOff x="444500" y="3759200"/>
            <a:chExt cx="10043160" cy="1074781"/>
          </a:xfrm>
        </p:grpSpPr>
        <p:sp>
          <p:nvSpPr>
            <p:cNvPr id="6" name="TextBox 5"/>
            <p:cNvSpPr txBox="1"/>
            <p:nvPr/>
          </p:nvSpPr>
          <p:spPr>
            <a:xfrm>
              <a:off x="444500" y="3759200"/>
              <a:ext cx="662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52500" y="3759200"/>
              <a:ext cx="953516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+ 2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+ 6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</a:t>
              </a:r>
              <a:br>
                <a:rPr lang="en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+ 3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4500" y="5613400"/>
            <a:ext cx="10195560" cy="1074781"/>
            <a:chOff x="444500" y="5613400"/>
            <a:chExt cx="10195560" cy="1074781"/>
          </a:xfrm>
        </p:grpSpPr>
        <p:sp>
          <p:nvSpPr>
            <p:cNvPr id="9" name="TextBox 8"/>
            <p:cNvSpPr txBox="1"/>
            <p:nvPr/>
          </p:nvSpPr>
          <p:spPr>
            <a:xfrm>
              <a:off x="444500" y="5613400"/>
              <a:ext cx="968756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500" y="5613400"/>
              <a:ext cx="968756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17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+ 2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+ 9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blocks </a:t>
              </a:r>
              <a:br>
                <a:rPr lang="en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+ 1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block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1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37–38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5704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641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Use your blocks to make the number 28.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5397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See p. Q-30 for details.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97200" y="1524000"/>
            <a:ext cx="4267210" cy="583558"/>
            <a:chOff x="2997200" y="1524000"/>
            <a:chExt cx="4267210" cy="583558"/>
          </a:xfrm>
        </p:grpSpPr>
        <p:sp>
          <p:nvSpPr>
            <p:cNvPr id="4" name="TextBox 3"/>
            <p:cNvSpPr txBox="1"/>
            <p:nvPr/>
          </p:nvSpPr>
          <p:spPr>
            <a:xfrm>
              <a:off x="3530600" y="1524000"/>
              <a:ext cx="373381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___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+ ___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97200" y="15240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28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30600" y="4229100"/>
            <a:ext cx="359577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0600" y="2870200"/>
            <a:ext cx="359577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= 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+ ___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5715000"/>
            <a:ext cx="6739592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Each time, trade 1 tens block for 10 ones blocks.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76EEF651-ABCA-425A-9CF5-3A04BD7D7039}"/>
              </a:ext>
            </a:extLst>
          </p:cNvPr>
          <p:cNvCxnSpPr>
            <a:cxnSpLocks/>
          </p:cNvCxnSpPr>
          <p:nvPr/>
        </p:nvCxnSpPr>
        <p:spPr>
          <a:xfrm>
            <a:off x="0" y="2628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12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63186" y="720725"/>
            <a:ext cx="4842637" cy="1484630"/>
            <a:chOff x="4663186" y="720725"/>
            <a:chExt cx="4842637" cy="148463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186" y="72072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Freeform 2"/>
            <p:cNvSpPr/>
            <p:nvPr/>
          </p:nvSpPr>
          <p:spPr>
            <a:xfrm>
              <a:off x="4783493" y="1774223"/>
              <a:ext cx="336611" cy="336612"/>
            </a:xfrm>
            <a:custGeom>
              <a:avLst/>
              <a:gdLst/>
              <a:ahLst/>
              <a:cxnLst/>
              <a:rect l="0" t="0" r="0" b="0"/>
              <a:pathLst>
                <a:path w="336611" h="336612">
                  <a:moveTo>
                    <a:pt x="0" y="0"/>
                  </a:moveTo>
                  <a:lnTo>
                    <a:pt x="336610" y="0"/>
                  </a:lnTo>
                  <a:lnTo>
                    <a:pt x="336610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796193" y="822458"/>
              <a:ext cx="4611033" cy="361277"/>
            </a:xfrm>
            <a:custGeom>
              <a:avLst/>
              <a:gdLst/>
              <a:ahLst/>
              <a:cxnLst/>
              <a:rect l="0" t="0" r="0" b="0"/>
              <a:pathLst>
                <a:path w="4611033" h="361277">
                  <a:moveTo>
                    <a:pt x="0" y="0"/>
                  </a:moveTo>
                  <a:lnTo>
                    <a:pt x="4611032" y="0"/>
                  </a:lnTo>
                  <a:lnTo>
                    <a:pt x="4611032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796193" y="1292358"/>
              <a:ext cx="4611033" cy="361277"/>
            </a:xfrm>
            <a:custGeom>
              <a:avLst/>
              <a:gdLst/>
              <a:ahLst/>
              <a:cxnLst/>
              <a:rect l="0" t="0" r="0" b="0"/>
              <a:pathLst>
                <a:path w="4611033" h="361277">
                  <a:moveTo>
                    <a:pt x="0" y="0"/>
                  </a:moveTo>
                  <a:lnTo>
                    <a:pt x="4611032" y="0"/>
                  </a:lnTo>
                  <a:lnTo>
                    <a:pt x="4611032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5254261" y="1774224"/>
              <a:ext cx="336610" cy="336611"/>
            </a:xfrm>
            <a:custGeom>
              <a:avLst/>
              <a:gdLst/>
              <a:ahLst/>
              <a:cxnLst/>
              <a:rect l="0" t="0" r="0" b="0"/>
              <a:pathLst>
                <a:path w="336610" h="336611">
                  <a:moveTo>
                    <a:pt x="0" y="0"/>
                  </a:moveTo>
                  <a:lnTo>
                    <a:pt x="336609" y="0"/>
                  </a:lnTo>
                  <a:lnTo>
                    <a:pt x="336609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724161" y="1774224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6206761" y="1774224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6689361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162800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627617" y="1785119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112627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3400" y="1257300"/>
            <a:ext cx="35537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28 =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661916" y="5264785"/>
            <a:ext cx="4842637" cy="1484630"/>
            <a:chOff x="4661916" y="5264785"/>
            <a:chExt cx="4842637" cy="1484630"/>
          </a:xfrm>
        </p:grpSpPr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1916" y="526478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Freeform 15"/>
            <p:cNvSpPr/>
            <p:nvPr/>
          </p:nvSpPr>
          <p:spPr>
            <a:xfrm>
              <a:off x="4782341" y="6318283"/>
              <a:ext cx="336611" cy="336612"/>
            </a:xfrm>
            <a:custGeom>
              <a:avLst/>
              <a:gdLst/>
              <a:ahLst/>
              <a:cxnLst/>
              <a:rect l="0" t="0" r="0" b="0"/>
              <a:pathLst>
                <a:path w="336611" h="336612">
                  <a:moveTo>
                    <a:pt x="0" y="0"/>
                  </a:moveTo>
                  <a:lnTo>
                    <a:pt x="336610" y="0"/>
                  </a:lnTo>
                  <a:lnTo>
                    <a:pt x="336610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253108" y="6318284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723008" y="6318284"/>
              <a:ext cx="336610" cy="336611"/>
            </a:xfrm>
            <a:custGeom>
              <a:avLst/>
              <a:gdLst/>
              <a:ahLst/>
              <a:cxnLst/>
              <a:rect l="0" t="0" r="0" b="0"/>
              <a:pathLst>
                <a:path w="336610" h="336611">
                  <a:moveTo>
                    <a:pt x="0" y="0"/>
                  </a:moveTo>
                  <a:lnTo>
                    <a:pt x="336609" y="0"/>
                  </a:lnTo>
                  <a:lnTo>
                    <a:pt x="336609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205608" y="6318284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688210" y="6318283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161650" y="6318283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627617" y="6307397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8103544" y="6318283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782918" y="5370191"/>
              <a:ext cx="4611032" cy="336612"/>
              <a:chOff x="4782918" y="5370191"/>
              <a:chExt cx="4611032" cy="336612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4782918" y="5370191"/>
                <a:ext cx="336610" cy="336612"/>
              </a:xfrm>
              <a:custGeom>
                <a:avLst/>
                <a:gdLst/>
                <a:ahLst/>
                <a:cxnLst/>
                <a:rect l="0" t="0" r="0" b="0"/>
                <a:pathLst>
                  <a:path w="336610" h="336612">
                    <a:moveTo>
                      <a:pt x="0" y="0"/>
                    </a:moveTo>
                    <a:lnTo>
                      <a:pt x="336609" y="0"/>
                    </a:lnTo>
                    <a:lnTo>
                      <a:pt x="336609" y="336611"/>
                    </a:lnTo>
                    <a:lnTo>
                      <a:pt x="0" y="336611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5253685" y="5370192"/>
                <a:ext cx="336611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11" h="336611">
                    <a:moveTo>
                      <a:pt x="0" y="0"/>
                    </a:moveTo>
                    <a:lnTo>
                      <a:pt x="336610" y="0"/>
                    </a:lnTo>
                    <a:lnTo>
                      <a:pt x="336610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723585" y="5370192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6206186" y="5370192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6688786" y="5370191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71622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76448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81147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8587442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9057342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782918" y="5838794"/>
              <a:ext cx="4611032" cy="336611"/>
              <a:chOff x="4782918" y="5838794"/>
              <a:chExt cx="4611032" cy="336611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4782918" y="5838794"/>
                <a:ext cx="336610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10" h="336611">
                    <a:moveTo>
                      <a:pt x="0" y="0"/>
                    </a:moveTo>
                    <a:lnTo>
                      <a:pt x="336609" y="0"/>
                    </a:lnTo>
                    <a:lnTo>
                      <a:pt x="336609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5253685" y="5838796"/>
                <a:ext cx="336611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11" h="336609">
                    <a:moveTo>
                      <a:pt x="0" y="0"/>
                    </a:moveTo>
                    <a:lnTo>
                      <a:pt x="336610" y="0"/>
                    </a:lnTo>
                    <a:lnTo>
                      <a:pt x="336610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723585" y="5838796"/>
                <a:ext cx="336608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09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6206186" y="5838796"/>
                <a:ext cx="336607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09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6688786" y="5838794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71622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76448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81147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587442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9057342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533400" y="5803900"/>
            <a:ext cx="37508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28 = 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+ 28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4662551" y="2992755"/>
            <a:ext cx="4842637" cy="1484630"/>
            <a:chOff x="4662551" y="2992755"/>
            <a:chExt cx="4842637" cy="1484630"/>
          </a:xfrm>
        </p:grpSpPr>
        <p:pic>
          <p:nvPicPr>
            <p:cNvPr id="48" name="Picture 4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551" y="299275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9" name="Freeform 48"/>
            <p:cNvSpPr/>
            <p:nvPr/>
          </p:nvSpPr>
          <p:spPr>
            <a:xfrm>
              <a:off x="4782918" y="4046280"/>
              <a:ext cx="336610" cy="336612"/>
            </a:xfrm>
            <a:custGeom>
              <a:avLst/>
              <a:gdLst/>
              <a:ahLst/>
              <a:cxnLst/>
              <a:rect l="0" t="0" r="0" b="0"/>
              <a:pathLst>
                <a:path w="336610" h="336612">
                  <a:moveTo>
                    <a:pt x="0" y="0"/>
                  </a:moveTo>
                  <a:lnTo>
                    <a:pt x="336609" y="0"/>
                  </a:lnTo>
                  <a:lnTo>
                    <a:pt x="336609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4795618" y="3094515"/>
              <a:ext cx="4611032" cy="361277"/>
            </a:xfrm>
            <a:custGeom>
              <a:avLst/>
              <a:gdLst/>
              <a:ahLst/>
              <a:cxnLst/>
              <a:rect l="0" t="0" r="0" b="0"/>
              <a:pathLst>
                <a:path w="4611032" h="361277">
                  <a:moveTo>
                    <a:pt x="0" y="0"/>
                  </a:moveTo>
                  <a:lnTo>
                    <a:pt x="4611031" y="0"/>
                  </a:lnTo>
                  <a:lnTo>
                    <a:pt x="4611031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253685" y="4046281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5723585" y="404628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6206185" y="404628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688786" y="4046280"/>
              <a:ext cx="336607" cy="336610"/>
            </a:xfrm>
            <a:custGeom>
              <a:avLst/>
              <a:gdLst/>
              <a:ahLst/>
              <a:cxnLst/>
              <a:rect l="0" t="0" r="0" b="0"/>
              <a:pathLst>
                <a:path w="336607" h="336610">
                  <a:moveTo>
                    <a:pt x="0" y="0"/>
                  </a:moveTo>
                  <a:lnTo>
                    <a:pt x="336606" y="0"/>
                  </a:lnTo>
                  <a:lnTo>
                    <a:pt x="336606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7162225" y="4046280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629451" y="4035394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8106232" y="4046280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4782918" y="3566791"/>
              <a:ext cx="336610" cy="336612"/>
            </a:xfrm>
            <a:custGeom>
              <a:avLst/>
              <a:gdLst/>
              <a:ahLst/>
              <a:cxnLst/>
              <a:rect l="0" t="0" r="0" b="0"/>
              <a:pathLst>
                <a:path w="336610" h="336612">
                  <a:moveTo>
                    <a:pt x="0" y="0"/>
                  </a:moveTo>
                  <a:lnTo>
                    <a:pt x="336609" y="0"/>
                  </a:lnTo>
                  <a:lnTo>
                    <a:pt x="336609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5253685" y="3566792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5723585" y="3566792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6206185" y="3566792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6688786" y="3566791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71622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76448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81147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8587442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9057342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33400" y="3517900"/>
            <a:ext cx="36127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28 = 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+ 18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</p:spTree>
    <p:extLst>
      <p:ext uri="{BB962C8B-B14F-4D97-AF65-F5344CB8AC3E}">
        <p14:creationId xmlns:p14="http://schemas.microsoft.com/office/powerpoint/2010/main" val="141950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"Many Ways to Write a Number."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Many Ways to Write a Number (p. Q-58).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120900"/>
            <a:ext cx="947661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You can lay tens and ones blocks on the hundreds chart to help.</a:t>
            </a:r>
          </a:p>
        </p:txBody>
      </p:sp>
    </p:spTree>
    <p:extLst>
      <p:ext uri="{BB962C8B-B14F-4D97-AF65-F5344CB8AC3E}">
        <p14:creationId xmlns:p14="http://schemas.microsoft.com/office/powerpoint/2010/main" val="7063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9" y="1937258"/>
            <a:ext cx="3931920" cy="39437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19100"/>
            <a:ext cx="95783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the number 43 in as many ways as you can.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Use a chart to record your answers in an organized way.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58291"/>
              </p:ext>
            </p:extLst>
          </p:nvPr>
        </p:nvGraphicFramePr>
        <p:xfrm>
          <a:off x="6866255" y="2489200"/>
          <a:ext cx="2295144" cy="24528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5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75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8686">
                <a:tc>
                  <a:txBody>
                    <a:bodyPr/>
                    <a:lstStyle/>
                    <a:p>
                      <a:pPr algn="ctr"/>
                      <a:r>
                        <a:rPr lang="en-CA" sz="2085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85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881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81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6946900"/>
            <a:ext cx="61294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Give each student a hundreds chart. See p. Q-31 for details.</a:t>
            </a:r>
          </a:p>
        </p:txBody>
      </p:sp>
    </p:spTree>
    <p:extLst>
      <p:ext uri="{BB962C8B-B14F-4D97-AF65-F5344CB8AC3E}">
        <p14:creationId xmlns:p14="http://schemas.microsoft.com/office/powerpoint/2010/main" val="375457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25464" y="6443501"/>
            <a:ext cx="7045086" cy="872064"/>
          </a:xfrm>
          <a:custGeom>
            <a:avLst/>
            <a:gdLst/>
            <a:ahLst/>
            <a:cxnLst/>
            <a:rect l="0" t="0" r="0" b="0"/>
            <a:pathLst>
              <a:path w="7045086" h="872064">
                <a:moveTo>
                  <a:pt x="0" y="0"/>
                </a:moveTo>
                <a:lnTo>
                  <a:pt x="7045085" y="0"/>
                </a:lnTo>
                <a:lnTo>
                  <a:pt x="7045085" y="872063"/>
                </a:lnTo>
                <a:lnTo>
                  <a:pt x="0" y="872063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425464" y="388187"/>
            <a:ext cx="5694428" cy="555056"/>
          </a:xfrm>
          <a:custGeom>
            <a:avLst/>
            <a:gdLst/>
            <a:ahLst/>
            <a:cxnLst/>
            <a:rect l="0" t="0" r="0" b="0"/>
            <a:pathLst>
              <a:path w="5694428" h="555056">
                <a:moveTo>
                  <a:pt x="0" y="0"/>
                </a:moveTo>
                <a:lnTo>
                  <a:pt x="5694427" y="0"/>
                </a:lnTo>
                <a:lnTo>
                  <a:pt x="5694427" y="555055"/>
                </a:lnTo>
                <a:lnTo>
                  <a:pt x="0" y="55505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56552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practise drawing a T-table.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565900"/>
            <a:ext cx="7024747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Then have students write the number 36 in as many ways as possible.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Q-31 for details.</a:t>
            </a:r>
          </a:p>
        </p:txBody>
      </p:sp>
    </p:spTree>
    <p:extLst>
      <p:ext uri="{BB962C8B-B14F-4D97-AF65-F5344CB8AC3E}">
        <p14:creationId xmlns:p14="http://schemas.microsoft.com/office/powerpoint/2010/main" val="10323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Copy the table. Write the number in many ways.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707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49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122548"/>
              </p:ext>
            </p:extLst>
          </p:nvPr>
        </p:nvGraphicFramePr>
        <p:xfrm>
          <a:off x="954151" y="2637536"/>
          <a:ext cx="2077720" cy="183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703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28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624857"/>
              </p:ext>
            </p:extLst>
          </p:nvPr>
        </p:nvGraphicFramePr>
        <p:xfrm>
          <a:off x="4160901" y="2637536"/>
          <a:ext cx="2077593" cy="183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960106"/>
              </p:ext>
            </p:extLst>
          </p:nvPr>
        </p:nvGraphicFramePr>
        <p:xfrm>
          <a:off x="7367651" y="2637536"/>
          <a:ext cx="2077593" cy="2751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24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49300"/>
            <a:ext cx="203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63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70700" y="7493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61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827248"/>
              </p:ext>
            </p:extLst>
          </p:nvPr>
        </p:nvGraphicFramePr>
        <p:xfrm>
          <a:off x="954151" y="1444879"/>
          <a:ext cx="2077720" cy="366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8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70300" y="7493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58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92333"/>
              </p:ext>
            </p:extLst>
          </p:nvPr>
        </p:nvGraphicFramePr>
        <p:xfrm>
          <a:off x="7278751" y="1444879"/>
          <a:ext cx="2077593" cy="366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165754"/>
              </p:ext>
            </p:extLst>
          </p:nvPr>
        </p:nvGraphicFramePr>
        <p:xfrm>
          <a:off x="4167251" y="1444880"/>
          <a:ext cx="2077466" cy="321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6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88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22528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Take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 and 12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number do these blocks represent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991100"/>
            <a:ext cx="8300085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Repeat with: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4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and 18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2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and 21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343400"/>
            <a:ext cx="460273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Q-33 for details.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3708400"/>
            <a:ext cx="922528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How can you make it easier to see the answer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B57FA899-9BFC-4C45-AC69-6FB46F17C7B7}"/>
              </a:ext>
            </a:extLst>
          </p:cNvPr>
          <p:cNvCxnSpPr>
            <a:cxnSpLocks/>
          </p:cNvCxnSpPr>
          <p:nvPr/>
        </p:nvCxnSpPr>
        <p:spPr>
          <a:xfrm>
            <a:off x="0" y="4775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8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6C50D6-2892-4AD5-A9EC-2E31D7771B10}"/>
</file>

<file path=customXml/itemProps2.xml><?xml version="1.0" encoding="utf-8"?>
<ds:datastoreItem xmlns:ds="http://schemas.openxmlformats.org/officeDocument/2006/customXml" ds:itemID="{4BA52B3A-116B-44D5-9B63-14F441F2CFD3}"/>
</file>

<file path=customXml/itemProps3.xml><?xml version="1.0" encoding="utf-8"?>
<ds:datastoreItem xmlns:ds="http://schemas.openxmlformats.org/officeDocument/2006/customXml" ds:itemID="{4FD2D780-BFA7-4153-9D28-93CAB08286CA}"/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541</Words>
  <Application>Microsoft Office PowerPoint</Application>
  <PresentationFormat>Custom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2018-03-05T17:34:52Z</dcterms:created>
  <dcterms:modified xsi:type="dcterms:W3CDTF">2018-03-14T16:37:37Z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