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s/slide18.xml" ContentType="application/vnd.openxmlformats-officedocument.presentationml.slide+xml"/>
  <Override PartName="/ppt/slides/slide10.xml" ContentType="application/vnd.openxmlformats-officedocument.presentationml.slide+xml"/>
  <Override PartName="/ppt/slides/slide9.xml" ContentType="application/vnd.openxmlformats-officedocument.presentationml.slide+xml"/>
  <Override PartName="/ppt/slides/slide8.xml" ContentType="application/vnd.openxmlformats-officedocument.presentationml.slide+xml"/>
  <Override PartName="/ppt/slides/slide7.xml" ContentType="application/vnd.openxmlformats-officedocument.presentationml.slide+xml"/>
  <Override PartName="/ppt/slides/slide6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16.xml" ContentType="application/vnd.openxmlformats-officedocument.presentationml.slide+xml"/>
  <Override PartName="/ppt/slides/slide15.xml" ContentType="application/vnd.openxmlformats-officedocument.presentationml.slide+xml"/>
  <Override PartName="/ppt/slides/slide14.xml" ContentType="application/vnd.openxmlformats-officedocument.presentationml.slide+xml"/>
  <Override PartName="/ppt/slides/slide17.xml" ContentType="application/vnd.openxmlformats-officedocument.presentationml.slide+xml"/>
  <Override PartName="/ppt/slides/slide5.xml" ContentType="application/vnd.openxmlformats-officedocument.presentationml.slide+xml"/>
  <Override PartName="/ppt/slides/slide3.xml" ContentType="application/vnd.openxmlformats-officedocument.presentationml.slide+xml"/>
  <Override PartName="/ppt/slides/slide1.xml" ContentType="application/vnd.openxmlformats-officedocument.presentationml.slide+xml"/>
  <Override PartName="/ppt/slides/slide4.xml" ContentType="application/vnd.openxmlformats-officedocument.presentationml.slide+xml"/>
  <Override PartName="/ppt/slides/slide2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</p:sldIdLst>
  <p:sldSz cx="10160000" cy="7620000"/>
  <p:notesSz cx="6858000" cy="9144000"/>
  <p:embeddedFontLst>
    <p:embeddedFont>
      <p:font typeface="Century Gothic" panose="020B0502020202020204" pitchFamily="34" charset="0"/>
      <p:regular r:id="rId22"/>
      <p:bold r:id="rId23"/>
      <p:italic r:id="rId24"/>
      <p:boldItalic r:id="rId25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47" d="100"/>
          <a:sy n="47" d="100"/>
        </p:scale>
        <p:origin x="48" y="49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4.fntdata"/><Relationship Id="rId33" Type="http://schemas.openxmlformats.org/officeDocument/2006/relationships/customXml" Target="../customXml/item3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3.fntdata"/><Relationship Id="rId32" Type="http://schemas.openxmlformats.org/officeDocument/2006/relationships/customXml" Target="../customXml/item2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2.fntdata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customXml" Target="../customXml/item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1.fntdata"/><Relationship Id="rId27" Type="http://schemas.openxmlformats.org/officeDocument/2006/relationships/viewProps" Target="viewProps.xml"/><Relationship Id="rId30" Type="http://schemas.microsoft.com/office/2015/10/relationships/revisionInfo" Target="revisionInfo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70000" y="1247070"/>
            <a:ext cx="7620000" cy="2652889"/>
          </a:xfrm>
        </p:spPr>
        <p:txBody>
          <a:bodyPr anchor="b"/>
          <a:lstStyle>
            <a:lvl1pPr algn="ctr">
              <a:defRPr sz="50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70000" y="4002264"/>
            <a:ext cx="7620000" cy="1839736"/>
          </a:xfrm>
        </p:spPr>
        <p:txBody>
          <a:bodyPr/>
          <a:lstStyle>
            <a:lvl1pPr marL="0" indent="0" algn="ctr">
              <a:buNone/>
              <a:defRPr sz="2000"/>
            </a:lvl1pPr>
            <a:lvl2pPr marL="380985" indent="0" algn="ctr">
              <a:buNone/>
              <a:defRPr sz="1667"/>
            </a:lvl2pPr>
            <a:lvl3pPr marL="761970" indent="0" algn="ctr">
              <a:buNone/>
              <a:defRPr sz="1500"/>
            </a:lvl3pPr>
            <a:lvl4pPr marL="1142954" indent="0" algn="ctr">
              <a:buNone/>
              <a:defRPr sz="1333"/>
            </a:lvl4pPr>
            <a:lvl5pPr marL="1523939" indent="0" algn="ctr">
              <a:buNone/>
              <a:defRPr sz="1333"/>
            </a:lvl5pPr>
            <a:lvl6pPr marL="1904924" indent="0" algn="ctr">
              <a:buNone/>
              <a:defRPr sz="1333"/>
            </a:lvl6pPr>
            <a:lvl7pPr marL="2285909" indent="0" algn="ctr">
              <a:buNone/>
              <a:defRPr sz="1333"/>
            </a:lvl7pPr>
            <a:lvl8pPr marL="2666893" indent="0" algn="ctr">
              <a:buNone/>
              <a:defRPr sz="1333"/>
            </a:lvl8pPr>
            <a:lvl9pPr marL="3047878" indent="0" algn="ctr">
              <a:buNone/>
              <a:defRPr sz="1333"/>
            </a:lvl9pPr>
          </a:lstStyle>
          <a:p>
            <a:r>
              <a:rPr lang="en-US"/>
              <a:t>Click to edit Master subtitle style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47424C-D249-48EC-9A2A-68178265D7C0}" type="datetimeFigureOut">
              <a:rPr lang="en-CA" smtClean="0"/>
              <a:t>2018-03-06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64F9B9-0C03-43C1-A8ED-2EA30467997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1939518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47424C-D249-48EC-9A2A-68178265D7C0}" type="datetimeFigureOut">
              <a:rPr lang="en-CA" smtClean="0"/>
              <a:t>2018-03-06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64F9B9-0C03-43C1-A8ED-2EA30467997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8123659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70750" y="405694"/>
            <a:ext cx="2190750" cy="645759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98500" y="405694"/>
            <a:ext cx="6445250" cy="645759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47424C-D249-48EC-9A2A-68178265D7C0}" type="datetimeFigureOut">
              <a:rPr lang="en-CA" smtClean="0"/>
              <a:t>2018-03-06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64F9B9-0C03-43C1-A8ED-2EA30467997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3074755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47424C-D249-48EC-9A2A-68178265D7C0}" type="datetimeFigureOut">
              <a:rPr lang="en-CA" smtClean="0"/>
              <a:t>2018-03-06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64F9B9-0C03-43C1-A8ED-2EA30467997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922463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208" y="1899710"/>
            <a:ext cx="8763000" cy="3169708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3208" y="5099405"/>
            <a:ext cx="8763000" cy="1666874"/>
          </a:xfrm>
        </p:spPr>
        <p:txBody>
          <a:bodyPr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380985" indent="0">
              <a:buNone/>
              <a:defRPr sz="1667">
                <a:solidFill>
                  <a:schemeClr val="tx1">
                    <a:tint val="75000"/>
                  </a:schemeClr>
                </a:solidFill>
              </a:defRPr>
            </a:lvl2pPr>
            <a:lvl3pPr marL="76197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3pPr>
            <a:lvl4pPr marL="1142954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4pPr>
            <a:lvl5pPr marL="1523939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5pPr>
            <a:lvl6pPr marL="1904924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6pPr>
            <a:lvl7pPr marL="2285909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7pPr>
            <a:lvl8pPr marL="2666893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8pPr>
            <a:lvl9pPr marL="3047878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47424C-D249-48EC-9A2A-68178265D7C0}" type="datetimeFigureOut">
              <a:rPr lang="en-CA" smtClean="0"/>
              <a:t>2018-03-06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64F9B9-0C03-43C1-A8ED-2EA30467997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7723732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98500" y="2028472"/>
            <a:ext cx="4318000" cy="483482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3500" y="2028472"/>
            <a:ext cx="4318000" cy="483482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47424C-D249-48EC-9A2A-68178265D7C0}" type="datetimeFigureOut">
              <a:rPr lang="en-CA" smtClean="0"/>
              <a:t>2018-03-06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64F9B9-0C03-43C1-A8ED-2EA30467997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000056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23" y="405696"/>
            <a:ext cx="8763000" cy="147284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824" y="1867959"/>
            <a:ext cx="4298156" cy="915458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80985" indent="0">
              <a:buNone/>
              <a:defRPr sz="1667" b="1"/>
            </a:lvl2pPr>
            <a:lvl3pPr marL="761970" indent="0">
              <a:buNone/>
              <a:defRPr sz="1500" b="1"/>
            </a:lvl3pPr>
            <a:lvl4pPr marL="1142954" indent="0">
              <a:buNone/>
              <a:defRPr sz="1333" b="1"/>
            </a:lvl4pPr>
            <a:lvl5pPr marL="1523939" indent="0">
              <a:buNone/>
              <a:defRPr sz="1333" b="1"/>
            </a:lvl5pPr>
            <a:lvl6pPr marL="1904924" indent="0">
              <a:buNone/>
              <a:defRPr sz="1333" b="1"/>
            </a:lvl6pPr>
            <a:lvl7pPr marL="2285909" indent="0">
              <a:buNone/>
              <a:defRPr sz="1333" b="1"/>
            </a:lvl7pPr>
            <a:lvl8pPr marL="2666893" indent="0">
              <a:buNone/>
              <a:defRPr sz="1333" b="1"/>
            </a:lvl8pPr>
            <a:lvl9pPr marL="3047878" indent="0">
              <a:buNone/>
              <a:defRPr sz="13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9824" y="2783417"/>
            <a:ext cx="4298156" cy="40939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43501" y="1867959"/>
            <a:ext cx="4319323" cy="915458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80985" indent="0">
              <a:buNone/>
              <a:defRPr sz="1667" b="1"/>
            </a:lvl2pPr>
            <a:lvl3pPr marL="761970" indent="0">
              <a:buNone/>
              <a:defRPr sz="1500" b="1"/>
            </a:lvl3pPr>
            <a:lvl4pPr marL="1142954" indent="0">
              <a:buNone/>
              <a:defRPr sz="1333" b="1"/>
            </a:lvl4pPr>
            <a:lvl5pPr marL="1523939" indent="0">
              <a:buNone/>
              <a:defRPr sz="1333" b="1"/>
            </a:lvl5pPr>
            <a:lvl6pPr marL="1904924" indent="0">
              <a:buNone/>
              <a:defRPr sz="1333" b="1"/>
            </a:lvl6pPr>
            <a:lvl7pPr marL="2285909" indent="0">
              <a:buNone/>
              <a:defRPr sz="1333" b="1"/>
            </a:lvl7pPr>
            <a:lvl8pPr marL="2666893" indent="0">
              <a:buNone/>
              <a:defRPr sz="1333" b="1"/>
            </a:lvl8pPr>
            <a:lvl9pPr marL="3047878" indent="0">
              <a:buNone/>
              <a:defRPr sz="13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43501" y="2783417"/>
            <a:ext cx="4319323" cy="40939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47424C-D249-48EC-9A2A-68178265D7C0}" type="datetimeFigureOut">
              <a:rPr lang="en-CA" smtClean="0"/>
              <a:t>2018-03-06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64F9B9-0C03-43C1-A8ED-2EA30467997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110414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47424C-D249-48EC-9A2A-68178265D7C0}" type="datetimeFigureOut">
              <a:rPr lang="en-CA" smtClean="0"/>
              <a:t>2018-03-06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64F9B9-0C03-43C1-A8ED-2EA30467997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4020764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47424C-D249-48EC-9A2A-68178265D7C0}" type="datetimeFigureOut">
              <a:rPr lang="en-CA" smtClean="0"/>
              <a:t>2018-03-06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64F9B9-0C03-43C1-A8ED-2EA30467997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6693517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24" y="508000"/>
            <a:ext cx="3276864" cy="1778000"/>
          </a:xfrm>
        </p:spPr>
        <p:txBody>
          <a:bodyPr anchor="b"/>
          <a:lstStyle>
            <a:lvl1pPr>
              <a:defRPr sz="2667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19323" y="1097141"/>
            <a:ext cx="5143500" cy="5415139"/>
          </a:xfrm>
        </p:spPr>
        <p:txBody>
          <a:bodyPr/>
          <a:lstStyle>
            <a:lvl1pPr>
              <a:defRPr sz="2667"/>
            </a:lvl1pPr>
            <a:lvl2pPr>
              <a:defRPr sz="2333"/>
            </a:lvl2pPr>
            <a:lvl3pPr>
              <a:defRPr sz="2000"/>
            </a:lvl3pPr>
            <a:lvl4pPr>
              <a:defRPr sz="1667"/>
            </a:lvl4pPr>
            <a:lvl5pPr>
              <a:defRPr sz="1667"/>
            </a:lvl5pPr>
            <a:lvl6pPr>
              <a:defRPr sz="1667"/>
            </a:lvl6pPr>
            <a:lvl7pPr>
              <a:defRPr sz="1667"/>
            </a:lvl7pPr>
            <a:lvl8pPr>
              <a:defRPr sz="1667"/>
            </a:lvl8pPr>
            <a:lvl9pPr>
              <a:defRPr sz="16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9824" y="2286000"/>
            <a:ext cx="3276864" cy="4235098"/>
          </a:xfrm>
        </p:spPr>
        <p:txBody>
          <a:bodyPr/>
          <a:lstStyle>
            <a:lvl1pPr marL="0" indent="0">
              <a:buNone/>
              <a:defRPr sz="1333"/>
            </a:lvl1pPr>
            <a:lvl2pPr marL="380985" indent="0">
              <a:buNone/>
              <a:defRPr sz="1167"/>
            </a:lvl2pPr>
            <a:lvl3pPr marL="761970" indent="0">
              <a:buNone/>
              <a:defRPr sz="1000"/>
            </a:lvl3pPr>
            <a:lvl4pPr marL="1142954" indent="0">
              <a:buNone/>
              <a:defRPr sz="833"/>
            </a:lvl4pPr>
            <a:lvl5pPr marL="1523939" indent="0">
              <a:buNone/>
              <a:defRPr sz="833"/>
            </a:lvl5pPr>
            <a:lvl6pPr marL="1904924" indent="0">
              <a:buNone/>
              <a:defRPr sz="833"/>
            </a:lvl6pPr>
            <a:lvl7pPr marL="2285909" indent="0">
              <a:buNone/>
              <a:defRPr sz="833"/>
            </a:lvl7pPr>
            <a:lvl8pPr marL="2666893" indent="0">
              <a:buNone/>
              <a:defRPr sz="833"/>
            </a:lvl8pPr>
            <a:lvl9pPr marL="3047878" indent="0">
              <a:buNone/>
              <a:defRPr sz="83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47424C-D249-48EC-9A2A-68178265D7C0}" type="datetimeFigureOut">
              <a:rPr lang="en-CA" smtClean="0"/>
              <a:t>2018-03-06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64F9B9-0C03-43C1-A8ED-2EA30467997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2766707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24" y="508000"/>
            <a:ext cx="3276864" cy="1778000"/>
          </a:xfrm>
        </p:spPr>
        <p:txBody>
          <a:bodyPr anchor="b"/>
          <a:lstStyle>
            <a:lvl1pPr>
              <a:defRPr sz="2667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319323" y="1097141"/>
            <a:ext cx="5143500" cy="5415139"/>
          </a:xfrm>
        </p:spPr>
        <p:txBody>
          <a:bodyPr/>
          <a:lstStyle>
            <a:lvl1pPr marL="0" indent="0">
              <a:buNone/>
              <a:defRPr sz="2667"/>
            </a:lvl1pPr>
            <a:lvl2pPr marL="380985" indent="0">
              <a:buNone/>
              <a:defRPr sz="2333"/>
            </a:lvl2pPr>
            <a:lvl3pPr marL="761970" indent="0">
              <a:buNone/>
              <a:defRPr sz="2000"/>
            </a:lvl3pPr>
            <a:lvl4pPr marL="1142954" indent="0">
              <a:buNone/>
              <a:defRPr sz="1667"/>
            </a:lvl4pPr>
            <a:lvl5pPr marL="1523939" indent="0">
              <a:buNone/>
              <a:defRPr sz="1667"/>
            </a:lvl5pPr>
            <a:lvl6pPr marL="1904924" indent="0">
              <a:buNone/>
              <a:defRPr sz="1667"/>
            </a:lvl6pPr>
            <a:lvl7pPr marL="2285909" indent="0">
              <a:buNone/>
              <a:defRPr sz="1667"/>
            </a:lvl7pPr>
            <a:lvl8pPr marL="2666893" indent="0">
              <a:buNone/>
              <a:defRPr sz="1667"/>
            </a:lvl8pPr>
            <a:lvl9pPr marL="3047878" indent="0">
              <a:buNone/>
              <a:defRPr sz="1667"/>
            </a:lvl9pPr>
          </a:lstStyle>
          <a:p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9824" y="2286000"/>
            <a:ext cx="3276864" cy="4235098"/>
          </a:xfrm>
        </p:spPr>
        <p:txBody>
          <a:bodyPr/>
          <a:lstStyle>
            <a:lvl1pPr marL="0" indent="0">
              <a:buNone/>
              <a:defRPr sz="1333"/>
            </a:lvl1pPr>
            <a:lvl2pPr marL="380985" indent="0">
              <a:buNone/>
              <a:defRPr sz="1167"/>
            </a:lvl2pPr>
            <a:lvl3pPr marL="761970" indent="0">
              <a:buNone/>
              <a:defRPr sz="1000"/>
            </a:lvl3pPr>
            <a:lvl4pPr marL="1142954" indent="0">
              <a:buNone/>
              <a:defRPr sz="833"/>
            </a:lvl4pPr>
            <a:lvl5pPr marL="1523939" indent="0">
              <a:buNone/>
              <a:defRPr sz="833"/>
            </a:lvl5pPr>
            <a:lvl6pPr marL="1904924" indent="0">
              <a:buNone/>
              <a:defRPr sz="833"/>
            </a:lvl6pPr>
            <a:lvl7pPr marL="2285909" indent="0">
              <a:buNone/>
              <a:defRPr sz="833"/>
            </a:lvl7pPr>
            <a:lvl8pPr marL="2666893" indent="0">
              <a:buNone/>
              <a:defRPr sz="833"/>
            </a:lvl8pPr>
            <a:lvl9pPr marL="3047878" indent="0">
              <a:buNone/>
              <a:defRPr sz="83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47424C-D249-48EC-9A2A-68178265D7C0}" type="datetimeFigureOut">
              <a:rPr lang="en-CA" smtClean="0"/>
              <a:t>2018-03-06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64F9B9-0C03-43C1-A8ED-2EA30467997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1227613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98500" y="405696"/>
            <a:ext cx="8763000" cy="147284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8500" y="2028472"/>
            <a:ext cx="8763000" cy="48348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98500" y="7062613"/>
            <a:ext cx="2286000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47424C-D249-48EC-9A2A-68178265D7C0}" type="datetimeFigureOut">
              <a:rPr lang="en-CA" smtClean="0"/>
              <a:t>2018-03-06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65500" y="7062613"/>
            <a:ext cx="3429000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75500" y="7062613"/>
            <a:ext cx="2286000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64F9B9-0C03-43C1-A8ED-2EA30467997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2411743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761970" rtl="0" eaLnBrk="1" latinLnBrk="0" hangingPunct="1">
        <a:lnSpc>
          <a:spcPct val="90000"/>
        </a:lnSpc>
        <a:spcBef>
          <a:spcPct val="0"/>
        </a:spcBef>
        <a:buNone/>
        <a:defRPr sz="36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0492" indent="-190492" algn="l" defTabSz="761970" rtl="0" eaLnBrk="1" latinLnBrk="0" hangingPunct="1">
        <a:lnSpc>
          <a:spcPct val="90000"/>
        </a:lnSpc>
        <a:spcBef>
          <a:spcPts val="833"/>
        </a:spcBef>
        <a:buFont typeface="Arial" panose="020B0604020202020204" pitchFamily="34" charset="0"/>
        <a:buChar char="•"/>
        <a:defRPr sz="2333" kern="1200">
          <a:solidFill>
            <a:schemeClr val="tx1"/>
          </a:solidFill>
          <a:latin typeface="+mn-lt"/>
          <a:ea typeface="+mn-ea"/>
          <a:cs typeface="+mn-cs"/>
        </a:defRPr>
      </a:lvl1pPr>
      <a:lvl2pPr marL="571477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52462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667" kern="1200">
          <a:solidFill>
            <a:schemeClr val="tx1"/>
          </a:solidFill>
          <a:latin typeface="+mn-lt"/>
          <a:ea typeface="+mn-ea"/>
          <a:cs typeface="+mn-cs"/>
        </a:defRPr>
      </a:lvl3pPr>
      <a:lvl4pPr marL="1333447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14431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095416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476401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857386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238370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80985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761970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42954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23939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904924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85909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666893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047878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4229" y="6343650"/>
            <a:ext cx="1526667" cy="620141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3" name="Picture 2"/>
          <p:cNvPicPr>
            <a:picLocks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9293" y="6301994"/>
            <a:ext cx="643636" cy="643636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4" name="TextBox 3"/>
          <p:cNvSpPr txBox="1"/>
          <p:nvPr/>
        </p:nvSpPr>
        <p:spPr>
          <a:xfrm>
            <a:off x="520700" y="6577465"/>
            <a:ext cx="4993640" cy="78418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CA" sz="1600" dirty="0">
                <a:solidFill>
                  <a:srgbClr val="000000"/>
                </a:solidFill>
                <a:latin typeface="Century Gothic"/>
              </a:rPr>
              <a:t>AB: recommended 	BC: required</a:t>
            </a:r>
          </a:p>
          <a:p>
            <a:pPr>
              <a:lnSpc>
                <a:spcPct val="150000"/>
              </a:lnSpc>
            </a:pPr>
            <a:r>
              <a:rPr lang="en-CA" sz="1600" dirty="0">
                <a:solidFill>
                  <a:srgbClr val="000000"/>
                </a:solidFill>
                <a:latin typeface="Century Gothic"/>
              </a:rPr>
              <a:t>MB: recommended	ON: recommended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740660" y="736600"/>
            <a:ext cx="7228840" cy="83099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 dirty="0">
                <a:solidFill>
                  <a:srgbClr val="666666"/>
                </a:solidFill>
                <a:latin typeface="Century Gothic"/>
              </a:rPr>
              <a:t>Teacher's Guide 2.2 Unit 13 Number Sense pp. Q-3–7</a:t>
            </a:r>
          </a:p>
          <a:p>
            <a:pPr algn="r">
              <a:lnSpc>
                <a:spcPct val="200000"/>
              </a:lnSpc>
            </a:pPr>
            <a:r>
              <a:rPr lang="en-CA" sz="1600" dirty="0">
                <a:solidFill>
                  <a:srgbClr val="666666"/>
                </a:solidFill>
                <a:latin typeface="Century Gothic"/>
              </a:rPr>
              <a:t>New Canadian Edition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102860" y="330200"/>
            <a:ext cx="48666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>
                <a:solidFill>
                  <a:srgbClr val="000000"/>
                </a:solidFill>
                <a:latin typeface="Century Gothic"/>
              </a:rPr>
              <a:t>JUMP Math™    Copyright © 2017 JUMP Math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20700" y="1625600"/>
            <a:ext cx="1484884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666666"/>
                </a:solidFill>
                <a:latin typeface="Century Gothic"/>
              </a:rPr>
              <a:t>NS2-50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20700" y="2184400"/>
            <a:ext cx="7762240" cy="30008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3000">
                <a:solidFill>
                  <a:srgbClr val="000000"/>
                </a:solidFill>
                <a:latin typeface="Century Gothic"/>
              </a:rPr>
              <a:t>Patterns in Adding</a:t>
            </a:r>
          </a:p>
        </p:txBody>
      </p:sp>
      <p:cxnSp>
        <p:nvCxnSpPr>
          <p:cNvPr id="9" name="Straight Connector 8"/>
          <p:cNvCxnSpPr/>
          <p:nvPr/>
        </p:nvCxnSpPr>
        <p:spPr>
          <a:xfrm>
            <a:off x="282829" y="2998470"/>
            <a:ext cx="9594342" cy="0"/>
          </a:xfrm>
          <a:prstGeom prst="line">
            <a:avLst/>
          </a:prstGeom>
          <a:ln w="25400" cap="flat" cmpd="sng" algn="ctr">
            <a:solidFill>
              <a:srgbClr val="808080"/>
            </a:solidFill>
            <a:prstDash val="solid"/>
            <a:miter lim="800000"/>
            <a:headEnd type="none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520700" y="3352800"/>
            <a:ext cx="9006840" cy="120186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2000"/>
              </a:lnSpc>
              <a:spcAft>
                <a:spcPts val="800"/>
              </a:spcAft>
            </a:pPr>
            <a:r>
              <a:rPr lang="en-CA" sz="1800" dirty="0">
                <a:solidFill>
                  <a:srgbClr val="000000"/>
                </a:solidFill>
                <a:latin typeface="Century Gothic"/>
              </a:rPr>
              <a:t>Students will:</a:t>
            </a:r>
          </a:p>
          <a:p>
            <a:pPr>
              <a:lnSpc>
                <a:spcPct val="112000"/>
              </a:lnSpc>
              <a:spcAft>
                <a:spcPts val="800"/>
              </a:spcAft>
            </a:pPr>
            <a:r>
              <a:rPr lang="en-CA" sz="1800" dirty="0">
                <a:solidFill>
                  <a:srgbClr val="000000"/>
                </a:solidFill>
                <a:latin typeface="Century Gothic"/>
              </a:rPr>
              <a:t>•  discover ways to find all pairs of numbers that add to a given number; and</a:t>
            </a:r>
          </a:p>
          <a:p>
            <a:pPr>
              <a:lnSpc>
                <a:spcPct val="112000"/>
              </a:lnSpc>
              <a:spcAft>
                <a:spcPts val="800"/>
              </a:spcAft>
            </a:pPr>
            <a:r>
              <a:rPr lang="en-CA" sz="1800" dirty="0">
                <a:solidFill>
                  <a:srgbClr val="000000"/>
                </a:solidFill>
                <a:latin typeface="Century Gothic"/>
              </a:rPr>
              <a:t>•  use pictures and concrete materials to model addition.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7084060" y="7023100"/>
            <a:ext cx="2891409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>
                <a:solidFill>
                  <a:srgbClr val="000000"/>
                </a:solidFill>
                <a:latin typeface="Century Gothic"/>
              </a:rPr>
              <a:t>AP Book 2.2 p. 21</a:t>
            </a:r>
          </a:p>
        </p:txBody>
      </p:sp>
    </p:spTree>
    <p:extLst>
      <p:ext uri="{BB962C8B-B14F-4D97-AF65-F5344CB8AC3E}">
        <p14:creationId xmlns:p14="http://schemas.microsoft.com/office/powerpoint/2010/main" val="152773726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82600" y="431800"/>
            <a:ext cx="99085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Activity 2: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899660" y="203200"/>
            <a:ext cx="5105780" cy="32316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500">
                <a:solidFill>
                  <a:srgbClr val="666666"/>
                </a:solidFill>
                <a:latin typeface="Century Gothic"/>
              </a:rPr>
              <a:t>This activity is optional.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82600" y="6946900"/>
            <a:ext cx="55778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>
                <a:solidFill>
                  <a:srgbClr val="666666"/>
                </a:solidFill>
                <a:latin typeface="Century Gothic"/>
              </a:rPr>
              <a:t>See p. Q-5 for details.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82600" y="1295400"/>
            <a:ext cx="90703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What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pairs 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of numbers add to 19</a:t>
            </a:r>
            <a:r>
              <a:rPr lang="en-CA" sz="280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69286230"/>
              </p:ext>
            </p:extLst>
          </p:nvPr>
        </p:nvGraphicFramePr>
        <p:xfrm>
          <a:off x="549021" y="2260600"/>
          <a:ext cx="9071991" cy="444220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0761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41998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14439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21335">
                <a:tc>
                  <a:txBody>
                    <a:bodyPr/>
                    <a:lstStyle/>
                    <a:p>
                      <a:pPr algn="ctr"/>
                      <a:r>
                        <a:rPr lang="en-CA" sz="2000" b="1" i="0" u="none" baseline="0" dirty="0">
                          <a:solidFill>
                            <a:srgbClr val="000000"/>
                          </a:solidFill>
                          <a:latin typeface="+mj-lt"/>
                        </a:rPr>
                        <a:t>Number Standing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000" b="1" i="0" u="none" baseline="0" dirty="0">
                          <a:solidFill>
                            <a:srgbClr val="000000"/>
                          </a:solidFill>
                          <a:latin typeface="+mj-lt"/>
                        </a:rPr>
                        <a:t>Number Sitting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000" b="1" i="0" u="none" baseline="0" dirty="0">
                          <a:solidFill>
                            <a:srgbClr val="0000FF"/>
                          </a:solidFill>
                          <a:latin typeface="+mj-lt"/>
                        </a:rPr>
                        <a:t>Addition Sentence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20872"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 dirty="0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E48BE5B6-4860-4D81-862D-326C08F7FD3A}"/>
              </a:ext>
            </a:extLst>
          </p:cNvPr>
          <p:cNvCxnSpPr>
            <a:cxnSpLocks/>
          </p:cNvCxnSpPr>
          <p:nvPr/>
        </p:nvCxnSpPr>
        <p:spPr>
          <a:xfrm>
            <a:off x="0" y="2006600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493021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31800"/>
            <a:ext cx="9575800" cy="227228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Extensions: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1. a) Amir tries to find all ways of writing 9 = ___ + ___. He always writes the bigger number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first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.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Which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addition sentence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did he miss</a:t>
            </a:r>
            <a:r>
              <a:rPr lang="en-CA" sz="2800" dirty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937500" y="3810000"/>
            <a:ext cx="1634363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9 = 9 + 0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85800" y="3810000"/>
            <a:ext cx="1634363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9 = 8 + 1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098800" y="3810000"/>
            <a:ext cx="1634363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9 = 5 + 4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524500" y="3810000"/>
            <a:ext cx="1634363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9 = 6 + 3</a:t>
            </a:r>
          </a:p>
        </p:txBody>
      </p:sp>
    </p:spTree>
    <p:extLst>
      <p:ext uri="{BB962C8B-B14F-4D97-AF65-F5344CB8AC3E}">
        <p14:creationId xmlns:p14="http://schemas.microsoft.com/office/powerpoint/2010/main" val="181911000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419100"/>
            <a:ext cx="9382760" cy="165282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b) Zara tries to find all ways of writing 15 = ___ + ___. She always writes the bigger number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first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. 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Which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addition sentence 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did she miss</a:t>
            </a:r>
            <a:r>
              <a:rPr lang="en-CA" sz="2800" dirty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876300" y="2870200"/>
            <a:ext cx="2028571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15 = 14 + 1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7112000" y="2870200"/>
            <a:ext cx="2028571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15 = 10 + 5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000500" y="4191000"/>
            <a:ext cx="2028571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15 = 13 + 2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000500" y="2870200"/>
            <a:ext cx="2028571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15 = 12 + 3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000500" y="5499100"/>
            <a:ext cx="1831467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15 = 9 + 6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7112000" y="4191000"/>
            <a:ext cx="2028571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15 = 11 + 4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876300" y="4191000"/>
            <a:ext cx="1831467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15 = 8 + 7</a:t>
            </a:r>
          </a:p>
        </p:txBody>
      </p:sp>
    </p:spTree>
    <p:extLst>
      <p:ext uri="{BB962C8B-B14F-4D97-AF65-F5344CB8AC3E}">
        <p14:creationId xmlns:p14="http://schemas.microsoft.com/office/powerpoint/2010/main" val="168558066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76300" y="2870200"/>
            <a:ext cx="2028571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19 = 10 + 9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112000" y="2870200"/>
            <a:ext cx="2028571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19 = 11 + 8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000500" y="4191000"/>
            <a:ext cx="2028571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19 = 12 + 7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000500" y="2870200"/>
            <a:ext cx="2028571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19 = 19 + 0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000500" y="5499100"/>
            <a:ext cx="22250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19 = 15 + 4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7112000" y="4191000"/>
            <a:ext cx="2028571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19 = 16 + 3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876300" y="4191000"/>
            <a:ext cx="21107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19 = 17 + 2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69900" y="419100"/>
            <a:ext cx="9250680" cy="165282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c) Clara tries to find all ways of writing 19 = ___ + ___. She always writes the bigger number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first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. 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Which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addition sentence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did she miss</a:t>
            </a:r>
            <a:r>
              <a:rPr lang="en-CA" sz="2800" dirty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876300" y="5499100"/>
            <a:ext cx="2028571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19 = 13 + 6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7112000" y="5499100"/>
            <a:ext cx="2028571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19 = 14 + 5</a:t>
            </a:r>
          </a:p>
        </p:txBody>
      </p:sp>
    </p:spTree>
    <p:extLst>
      <p:ext uri="{BB962C8B-B14F-4D97-AF65-F5344CB8AC3E}">
        <p14:creationId xmlns:p14="http://schemas.microsoft.com/office/powerpoint/2010/main" val="211849348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431800"/>
            <a:ext cx="9502140" cy="107478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2. a) Find the number of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addition sentences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</a:t>
            </a:r>
            <a:br>
              <a:rPr lang="en-CA" sz="2800" dirty="0">
                <a:solidFill>
                  <a:srgbClr val="000000"/>
                </a:solidFill>
                <a:latin typeface="Century Gothic"/>
              </a:rPr>
            </a:br>
            <a:r>
              <a:rPr lang="en-CA" sz="2800" dirty="0">
                <a:solidFill>
                  <a:srgbClr val="000000"/>
                </a:solidFill>
                <a:latin typeface="Century Gothic"/>
              </a:rPr>
              <a:t>you can write to make each number.</a:t>
            </a:r>
          </a:p>
        </p:txBody>
      </p:sp>
      <p:pic>
        <p:nvPicPr>
          <p:cNvPr id="3" name="Picture 2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7827" y="1616329"/>
            <a:ext cx="6327013" cy="5456936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</p:spTree>
    <p:extLst>
      <p:ext uri="{BB962C8B-B14F-4D97-AF65-F5344CB8AC3E}">
        <p14:creationId xmlns:p14="http://schemas.microsoft.com/office/powerpoint/2010/main" val="322465337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3416300"/>
            <a:ext cx="9527540" cy="107478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>
                <a:solidFill>
                  <a:srgbClr val="000000"/>
                </a:solidFill>
                <a:latin typeface="Century Gothic"/>
              </a:rPr>
              <a:t>c) How can you find the number of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addition sentences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 from the total</a:t>
            </a:r>
            <a:r>
              <a:rPr lang="en-CA" sz="280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57200" y="5029200"/>
            <a:ext cx="9408160" cy="155388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d) How many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addition sentences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can you write </a:t>
            </a:r>
            <a:br>
              <a:rPr lang="en-CA" sz="2800" dirty="0">
                <a:solidFill>
                  <a:srgbClr val="000000"/>
                </a:solidFill>
                <a:latin typeface="Century Gothic"/>
              </a:rPr>
            </a:br>
            <a:r>
              <a:rPr lang="en-CA" sz="2800" dirty="0">
                <a:solidFill>
                  <a:srgbClr val="000000"/>
                </a:solidFill>
                <a:latin typeface="Century Gothic"/>
              </a:rPr>
              <a:t>to make the number 50</a:t>
            </a:r>
            <a:r>
              <a:rPr lang="en-CA" sz="2800" dirty="0">
                <a:solidFill>
                  <a:srgbClr val="000000"/>
                </a:solidFill>
                <a:latin typeface="Arial"/>
              </a:rPr>
              <a:t>?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000" dirty="0">
                <a:solidFill>
                  <a:srgbClr val="0000FF"/>
                </a:solidFill>
                <a:latin typeface="Century Gothic"/>
              </a:rPr>
              <a:t>Hint: </a:t>
            </a:r>
            <a:r>
              <a:rPr lang="en-CA" sz="2000" dirty="0">
                <a:solidFill>
                  <a:srgbClr val="000000"/>
                </a:solidFill>
                <a:latin typeface="Century Gothic"/>
              </a:rPr>
              <a:t>Don't try to write all the sentences. use the pattern you found in b).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57200" y="381000"/>
            <a:ext cx="9464040" cy="231371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>
                <a:solidFill>
                  <a:srgbClr val="000000"/>
                </a:solidFill>
                <a:latin typeface="Century Gothic"/>
              </a:rPr>
              <a:t>b) Guess how many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addition sentences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 you can write to make the number 4. 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>
                <a:solidFill>
                  <a:srgbClr val="000000"/>
                </a:solidFill>
                <a:latin typeface="Century Gothic"/>
              </a:rPr>
              <a:t>Check to see if your guess is correct. 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>
                <a:solidFill>
                  <a:srgbClr val="000000"/>
                </a:solidFill>
                <a:latin typeface="Century Gothic"/>
              </a:rPr>
              <a:t>Repeat with 5, 6, and 7.</a:t>
            </a:r>
          </a:p>
        </p:txBody>
      </p:sp>
    </p:spTree>
    <p:extLst>
      <p:ext uri="{BB962C8B-B14F-4D97-AF65-F5344CB8AC3E}">
        <p14:creationId xmlns:p14="http://schemas.microsoft.com/office/powerpoint/2010/main" val="213309817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406400"/>
            <a:ext cx="9697720" cy="1694246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3. a) Write all the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addition sentences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to make 5 </a:t>
            </a:r>
            <a:br>
              <a:rPr lang="en-CA" sz="2800" dirty="0">
                <a:solidFill>
                  <a:srgbClr val="000000"/>
                </a:solidFill>
                <a:latin typeface="Century Gothic"/>
              </a:rPr>
            </a:br>
            <a:r>
              <a:rPr lang="en-CA" sz="2800" dirty="0">
                <a:solidFill>
                  <a:srgbClr val="000000"/>
                </a:solidFill>
                <a:latin typeface="Century Gothic"/>
              </a:rPr>
              <a:t>that don't use the number 0. 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How many number sentences did you write</a:t>
            </a:r>
            <a:r>
              <a:rPr lang="en-CA" sz="2800" dirty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69900" y="2616200"/>
            <a:ext cx="926719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b) Repeat part a) for the numbers 6, 7, 8, 9, and 10.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69900" y="3695700"/>
            <a:ext cx="9324340" cy="107478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c) How can you find the number of sentences </a:t>
            </a:r>
            <a:br>
              <a:rPr lang="en-CA" sz="2800" dirty="0">
                <a:solidFill>
                  <a:srgbClr val="000000"/>
                </a:solidFill>
                <a:latin typeface="Century Gothic"/>
              </a:rPr>
            </a:br>
            <a:r>
              <a:rPr lang="en-CA" sz="2800" dirty="0">
                <a:solidFill>
                  <a:srgbClr val="000000"/>
                </a:solidFill>
                <a:latin typeface="Century Gothic"/>
              </a:rPr>
              <a:t>from the total</a:t>
            </a:r>
            <a:r>
              <a:rPr lang="en-CA" sz="2800" dirty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69900" y="5270500"/>
            <a:ext cx="9206738" cy="155388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d) How many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addition sentences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can you write </a:t>
            </a:r>
            <a:br>
              <a:rPr lang="en-CA" sz="2800" dirty="0">
                <a:solidFill>
                  <a:srgbClr val="000000"/>
                </a:solidFill>
                <a:latin typeface="Century Gothic"/>
              </a:rPr>
            </a:br>
            <a:r>
              <a:rPr lang="en-CA" sz="2800" dirty="0">
                <a:solidFill>
                  <a:srgbClr val="000000"/>
                </a:solidFill>
                <a:latin typeface="Century Gothic"/>
              </a:rPr>
              <a:t>to make 80 that don't use the number 0</a:t>
            </a:r>
            <a:r>
              <a:rPr lang="en-CA" sz="2800" dirty="0">
                <a:solidFill>
                  <a:srgbClr val="000000"/>
                </a:solidFill>
                <a:latin typeface="Arial"/>
              </a:rPr>
              <a:t>?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000" dirty="0">
                <a:solidFill>
                  <a:srgbClr val="0000FF"/>
                </a:solidFill>
                <a:latin typeface="Century Gothic"/>
              </a:rPr>
              <a:t>Hint: </a:t>
            </a:r>
            <a:r>
              <a:rPr lang="en-CA" sz="2000" dirty="0">
                <a:solidFill>
                  <a:srgbClr val="000000"/>
                </a:solidFill>
                <a:latin typeface="Century Gothic"/>
              </a:rPr>
              <a:t>Don't try to write all the sentences. Use the pattern you found in b).</a:t>
            </a:r>
          </a:p>
        </p:txBody>
      </p:sp>
    </p:spTree>
    <p:extLst>
      <p:ext uri="{BB962C8B-B14F-4D97-AF65-F5344CB8AC3E}">
        <p14:creationId xmlns:p14="http://schemas.microsoft.com/office/powerpoint/2010/main" val="417495837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431800"/>
            <a:ext cx="945388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4. Draw two rows of 7 dots:</a:t>
            </a:r>
          </a:p>
        </p:txBody>
      </p:sp>
      <p:grpSp>
        <p:nvGrpSpPr>
          <p:cNvPr id="11" name="Group 10"/>
          <p:cNvGrpSpPr/>
          <p:nvPr/>
        </p:nvGrpSpPr>
        <p:grpSpPr>
          <a:xfrm>
            <a:off x="2654046" y="2067179"/>
            <a:ext cx="4852035" cy="165354"/>
            <a:chOff x="2654046" y="2067179"/>
            <a:chExt cx="4852035" cy="165354"/>
          </a:xfrm>
        </p:grpSpPr>
        <p:sp>
          <p:nvSpPr>
            <p:cNvPr id="3" name="Oval 2"/>
            <p:cNvSpPr/>
            <p:nvPr/>
          </p:nvSpPr>
          <p:spPr>
            <a:xfrm>
              <a:off x="2654046" y="2067179"/>
              <a:ext cx="165354" cy="165354"/>
            </a:xfrm>
            <a:prstGeom prst="ellipse">
              <a:avLst/>
            </a:prstGeom>
            <a:solidFill>
              <a:srgbClr val="000000"/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4" name="Oval 3"/>
            <p:cNvSpPr/>
            <p:nvPr/>
          </p:nvSpPr>
          <p:spPr>
            <a:xfrm>
              <a:off x="3323463" y="2067179"/>
              <a:ext cx="165354" cy="165354"/>
            </a:xfrm>
            <a:prstGeom prst="ellipse">
              <a:avLst/>
            </a:prstGeom>
            <a:solidFill>
              <a:srgbClr val="000000"/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5" name="Oval 4"/>
            <p:cNvSpPr/>
            <p:nvPr/>
          </p:nvSpPr>
          <p:spPr>
            <a:xfrm>
              <a:off x="3993007" y="2067179"/>
              <a:ext cx="165354" cy="165354"/>
            </a:xfrm>
            <a:prstGeom prst="ellipse">
              <a:avLst/>
            </a:prstGeom>
            <a:solidFill>
              <a:srgbClr val="000000"/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6" name="Oval 5"/>
            <p:cNvSpPr/>
            <p:nvPr/>
          </p:nvSpPr>
          <p:spPr>
            <a:xfrm>
              <a:off x="4662551" y="2067179"/>
              <a:ext cx="165354" cy="165354"/>
            </a:xfrm>
            <a:prstGeom prst="ellipse">
              <a:avLst/>
            </a:prstGeom>
            <a:solidFill>
              <a:srgbClr val="000000"/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7" name="Oval 6"/>
            <p:cNvSpPr/>
            <p:nvPr/>
          </p:nvSpPr>
          <p:spPr>
            <a:xfrm>
              <a:off x="5332095" y="2067179"/>
              <a:ext cx="165354" cy="165354"/>
            </a:xfrm>
            <a:prstGeom prst="ellipse">
              <a:avLst/>
            </a:prstGeom>
            <a:solidFill>
              <a:srgbClr val="000000"/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8" name="Oval 7"/>
            <p:cNvSpPr/>
            <p:nvPr/>
          </p:nvSpPr>
          <p:spPr>
            <a:xfrm>
              <a:off x="6001639" y="2067179"/>
              <a:ext cx="165354" cy="165354"/>
            </a:xfrm>
            <a:prstGeom prst="ellipse">
              <a:avLst/>
            </a:prstGeom>
            <a:solidFill>
              <a:srgbClr val="000000"/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9" name="Oval 8"/>
            <p:cNvSpPr/>
            <p:nvPr/>
          </p:nvSpPr>
          <p:spPr>
            <a:xfrm>
              <a:off x="6671183" y="2067179"/>
              <a:ext cx="165354" cy="165354"/>
            </a:xfrm>
            <a:prstGeom prst="ellipse">
              <a:avLst/>
            </a:prstGeom>
            <a:solidFill>
              <a:srgbClr val="000000"/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0" name="Oval 9"/>
            <p:cNvSpPr/>
            <p:nvPr/>
          </p:nvSpPr>
          <p:spPr>
            <a:xfrm>
              <a:off x="7340727" y="2067179"/>
              <a:ext cx="165354" cy="165354"/>
            </a:xfrm>
            <a:prstGeom prst="ellipse">
              <a:avLst/>
            </a:prstGeom>
            <a:solidFill>
              <a:srgbClr val="000000"/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2653919" y="2702179"/>
            <a:ext cx="4852162" cy="165354"/>
            <a:chOff x="2653919" y="2702179"/>
            <a:chExt cx="4852162" cy="165354"/>
          </a:xfrm>
        </p:grpSpPr>
        <p:sp>
          <p:nvSpPr>
            <p:cNvPr id="12" name="Oval 11"/>
            <p:cNvSpPr/>
            <p:nvPr/>
          </p:nvSpPr>
          <p:spPr>
            <a:xfrm>
              <a:off x="2653919" y="2702179"/>
              <a:ext cx="165354" cy="165354"/>
            </a:xfrm>
            <a:prstGeom prst="ellipse">
              <a:avLst/>
            </a:prstGeom>
            <a:solidFill>
              <a:srgbClr val="000000"/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3" name="Oval 12"/>
            <p:cNvSpPr/>
            <p:nvPr/>
          </p:nvSpPr>
          <p:spPr>
            <a:xfrm>
              <a:off x="3323463" y="2702179"/>
              <a:ext cx="165354" cy="165354"/>
            </a:xfrm>
            <a:prstGeom prst="ellipse">
              <a:avLst/>
            </a:prstGeom>
            <a:solidFill>
              <a:srgbClr val="000000"/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4" name="Oval 13"/>
            <p:cNvSpPr/>
            <p:nvPr/>
          </p:nvSpPr>
          <p:spPr>
            <a:xfrm>
              <a:off x="3993007" y="2702179"/>
              <a:ext cx="165354" cy="165354"/>
            </a:xfrm>
            <a:prstGeom prst="ellipse">
              <a:avLst/>
            </a:prstGeom>
            <a:solidFill>
              <a:srgbClr val="000000"/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5" name="Oval 14"/>
            <p:cNvSpPr/>
            <p:nvPr/>
          </p:nvSpPr>
          <p:spPr>
            <a:xfrm>
              <a:off x="4662551" y="2702179"/>
              <a:ext cx="165354" cy="165354"/>
            </a:xfrm>
            <a:prstGeom prst="ellipse">
              <a:avLst/>
            </a:prstGeom>
            <a:solidFill>
              <a:srgbClr val="000000"/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6" name="Oval 15"/>
            <p:cNvSpPr/>
            <p:nvPr/>
          </p:nvSpPr>
          <p:spPr>
            <a:xfrm>
              <a:off x="5332095" y="2702179"/>
              <a:ext cx="165354" cy="165354"/>
            </a:xfrm>
            <a:prstGeom prst="ellipse">
              <a:avLst/>
            </a:prstGeom>
            <a:solidFill>
              <a:srgbClr val="000000"/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7" name="Oval 16"/>
            <p:cNvSpPr/>
            <p:nvPr/>
          </p:nvSpPr>
          <p:spPr>
            <a:xfrm>
              <a:off x="6001639" y="2702179"/>
              <a:ext cx="165354" cy="165354"/>
            </a:xfrm>
            <a:prstGeom prst="ellipse">
              <a:avLst/>
            </a:prstGeom>
            <a:solidFill>
              <a:srgbClr val="000000"/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8" name="Oval 17"/>
            <p:cNvSpPr/>
            <p:nvPr/>
          </p:nvSpPr>
          <p:spPr>
            <a:xfrm>
              <a:off x="6671183" y="2702179"/>
              <a:ext cx="165354" cy="165354"/>
            </a:xfrm>
            <a:prstGeom prst="ellipse">
              <a:avLst/>
            </a:prstGeom>
            <a:solidFill>
              <a:srgbClr val="000000"/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9" name="Oval 18"/>
            <p:cNvSpPr/>
            <p:nvPr/>
          </p:nvSpPr>
          <p:spPr>
            <a:xfrm>
              <a:off x="7340727" y="2702179"/>
              <a:ext cx="165354" cy="165354"/>
            </a:xfrm>
            <a:prstGeom prst="ellipse">
              <a:avLst/>
            </a:prstGeom>
            <a:solidFill>
              <a:srgbClr val="000000"/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</p:grpSp>
      <p:sp>
        <p:nvSpPr>
          <p:cNvPr id="21" name="TextBox 20"/>
          <p:cNvSpPr txBox="1"/>
          <p:nvPr/>
        </p:nvSpPr>
        <p:spPr>
          <a:xfrm>
            <a:off x="469900" y="6946900"/>
            <a:ext cx="84607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>
                <a:solidFill>
                  <a:srgbClr val="666666"/>
                </a:solidFill>
                <a:latin typeface="Century Gothic"/>
              </a:rPr>
              <a:t>This is a teacher-led extension. See p. Q-7 for details.</a:t>
            </a:r>
          </a:p>
        </p:txBody>
      </p:sp>
    </p:spTree>
    <p:extLst>
      <p:ext uri="{BB962C8B-B14F-4D97-AF65-F5344CB8AC3E}">
        <p14:creationId xmlns:p14="http://schemas.microsoft.com/office/powerpoint/2010/main" val="228366276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203200"/>
            <a:ext cx="84607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>
                <a:solidFill>
                  <a:srgbClr val="666666"/>
                </a:solidFill>
                <a:latin typeface="Century Gothic"/>
              </a:rPr>
              <a:t>Repeat with two rows of 8 dots.</a:t>
            </a:r>
          </a:p>
        </p:txBody>
      </p:sp>
    </p:spTree>
    <p:extLst>
      <p:ext uri="{BB962C8B-B14F-4D97-AF65-F5344CB8AC3E}">
        <p14:creationId xmlns:p14="http://schemas.microsoft.com/office/powerpoint/2010/main" val="61414060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82600" y="444500"/>
            <a:ext cx="9453880" cy="577401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Now it's your turn.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endParaRPr lang="en-CA" sz="2800" dirty="0">
              <a:solidFill>
                <a:srgbClr val="000000"/>
              </a:solidFill>
              <a:latin typeface="Century Gothic"/>
            </a:endParaRP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9300"/>
                </a:solidFill>
                <a:latin typeface="Century Gothic"/>
              </a:rPr>
              <a:t>Partner 1:</a:t>
            </a:r>
            <a:br>
              <a:rPr lang="en-CA" sz="2800" dirty="0">
                <a:solidFill>
                  <a:srgbClr val="009300"/>
                </a:solidFill>
                <a:latin typeface="Century Gothic"/>
              </a:rPr>
            </a:br>
            <a:r>
              <a:rPr lang="en-CA" sz="2800" dirty="0">
                <a:solidFill>
                  <a:srgbClr val="000000"/>
                </a:solidFill>
                <a:latin typeface="Century Gothic"/>
              </a:rPr>
              <a:t>Draw two rows of the same number of dots, separated in different places. 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endParaRPr lang="en-CA" sz="2800" dirty="0">
              <a:solidFill>
                <a:srgbClr val="000000"/>
              </a:solidFill>
              <a:latin typeface="Century Gothic"/>
            </a:endParaRP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FF6820"/>
                </a:solidFill>
                <a:latin typeface="Century Gothic"/>
              </a:rPr>
              <a:t>Partner 2:</a:t>
            </a:r>
            <a:br>
              <a:rPr lang="en-CA" sz="2800" dirty="0">
                <a:solidFill>
                  <a:srgbClr val="FF6820"/>
                </a:solidFill>
                <a:latin typeface="Century Gothic"/>
              </a:rPr>
            </a:br>
            <a:r>
              <a:rPr lang="en-CA" sz="2800" dirty="0">
                <a:solidFill>
                  <a:srgbClr val="000000"/>
                </a:solidFill>
                <a:latin typeface="Century Gothic"/>
              </a:rPr>
              <a:t>Write an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addition sentence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combining both models. 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endParaRPr lang="en-CA" sz="2800" dirty="0">
              <a:solidFill>
                <a:srgbClr val="000000"/>
              </a:solidFill>
              <a:latin typeface="Century Gothic"/>
            </a:endParaRP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Switch roles and repeat.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82600" y="6946900"/>
            <a:ext cx="95783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>
                <a:solidFill>
                  <a:srgbClr val="666666"/>
                </a:solidFill>
                <a:latin typeface="Century Gothic"/>
              </a:rPr>
              <a:t>For an extra challenge, have partners combine 3 rows of dots.</a:t>
            </a:r>
          </a:p>
        </p:txBody>
      </p:sp>
    </p:spTree>
    <p:extLst>
      <p:ext uri="{BB962C8B-B14F-4D97-AF65-F5344CB8AC3E}">
        <p14:creationId xmlns:p14="http://schemas.microsoft.com/office/powerpoint/2010/main" val="8646883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140200" y="1511300"/>
            <a:ext cx="1970742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dirty="0">
                <a:solidFill>
                  <a:srgbClr val="000000"/>
                </a:solidFill>
                <a:latin typeface="Century Gothic"/>
              </a:rPr>
              <a:t>3 + ___ = 7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57200" y="431800"/>
            <a:ext cx="9131186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Let's draw circles to help us find the missing number.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57200" y="6946900"/>
            <a:ext cx="9150731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>
                <a:solidFill>
                  <a:srgbClr val="666666"/>
                </a:solidFill>
                <a:latin typeface="Century Gothic"/>
              </a:rPr>
              <a:t>Draw circles randomly to start. Then draw them in a row. See p. Q-3 for details. </a:t>
            </a:r>
          </a:p>
        </p:txBody>
      </p:sp>
    </p:spTree>
    <p:extLst>
      <p:ext uri="{BB962C8B-B14F-4D97-AF65-F5344CB8AC3E}">
        <p14:creationId xmlns:p14="http://schemas.microsoft.com/office/powerpoint/2010/main" val="78841813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82600" y="406400"/>
            <a:ext cx="6606540" cy="130304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AP Book 2.2 p. 21</a:t>
            </a:r>
          </a:p>
          <a:p>
            <a:pPr>
              <a:lnSpc>
                <a:spcPct val="150000"/>
              </a:lnSpc>
            </a:pPr>
            <a:r>
              <a:rPr lang="en-CA" sz="2800" dirty="0">
                <a:solidFill>
                  <a:srgbClr val="808080"/>
                </a:solidFill>
                <a:latin typeface="Century Gothic"/>
              </a:rPr>
              <a:t>New Canadian Edition</a:t>
            </a:r>
          </a:p>
        </p:txBody>
      </p:sp>
    </p:spTree>
    <p:extLst>
      <p:ext uri="{BB962C8B-B14F-4D97-AF65-F5344CB8AC3E}">
        <p14:creationId xmlns:p14="http://schemas.microsoft.com/office/powerpoint/2010/main" val="34954710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6045200" y="1092200"/>
            <a:ext cx="2215629" cy="5240754"/>
            <a:chOff x="6045200" y="1092200"/>
            <a:chExt cx="2215629" cy="5240754"/>
          </a:xfrm>
        </p:grpSpPr>
        <p:sp>
          <p:nvSpPr>
            <p:cNvPr id="2" name="TextBox 1"/>
            <p:cNvSpPr txBox="1"/>
            <p:nvPr/>
          </p:nvSpPr>
          <p:spPr>
            <a:xfrm>
              <a:off x="5999480" y="1092200"/>
              <a:ext cx="2307069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7 = ___ + ___</a:t>
              </a:r>
            </a:p>
          </p:txBody>
        </p:sp>
        <p:sp>
          <p:nvSpPr>
            <p:cNvPr id="3" name="TextBox 2"/>
            <p:cNvSpPr txBox="1"/>
            <p:nvPr/>
          </p:nvSpPr>
          <p:spPr>
            <a:xfrm>
              <a:off x="5999480" y="3898900"/>
              <a:ext cx="2307069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7 = ___ + ___</a:t>
              </a:r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5999480" y="2501900"/>
              <a:ext cx="2307069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7 = ___ + ___</a:t>
              </a: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5999480" y="1790700"/>
              <a:ext cx="2307069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7 = ___ + ___</a:t>
              </a: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5999480" y="5994400"/>
              <a:ext cx="2307069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7 = ___ + ___</a:t>
              </a: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5999480" y="4597400"/>
              <a:ext cx="2307069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7 = ___ + ___</a:t>
              </a: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5999480" y="3200400"/>
              <a:ext cx="2307069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2800" dirty="0">
                  <a:solidFill>
                    <a:srgbClr val="000000"/>
                  </a:solidFill>
                  <a:latin typeface="Century Gothic"/>
                </a:rPr>
                <a:t>7 = ___ + ___</a:t>
              </a: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5999480" y="5295900"/>
              <a:ext cx="2307069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7 = ___ + ___</a:t>
              </a:r>
            </a:p>
          </p:txBody>
        </p:sp>
      </p:grpSp>
      <p:sp>
        <p:nvSpPr>
          <p:cNvPr id="11" name="TextBox 10"/>
          <p:cNvSpPr txBox="1"/>
          <p:nvPr/>
        </p:nvSpPr>
        <p:spPr>
          <a:xfrm>
            <a:off x="533400" y="203200"/>
            <a:ext cx="6490355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>
                <a:solidFill>
                  <a:srgbClr val="666666"/>
                </a:solidFill>
                <a:latin typeface="Century Gothic"/>
              </a:rPr>
              <a:t>Explain that you want to find all the ways of writing 7 = ___ + ___.</a:t>
            </a:r>
          </a:p>
        </p:txBody>
      </p:sp>
      <p:grpSp>
        <p:nvGrpSpPr>
          <p:cNvPr id="19" name="Group 18"/>
          <p:cNvGrpSpPr/>
          <p:nvPr/>
        </p:nvGrpSpPr>
        <p:grpSpPr>
          <a:xfrm>
            <a:off x="1016000" y="1108710"/>
            <a:ext cx="3912362" cy="407162"/>
            <a:chOff x="1016000" y="1108710"/>
            <a:chExt cx="3912362" cy="407162"/>
          </a:xfrm>
        </p:grpSpPr>
        <p:sp>
          <p:nvSpPr>
            <p:cNvPr id="12" name="Oval 11"/>
            <p:cNvSpPr/>
            <p:nvPr/>
          </p:nvSpPr>
          <p:spPr>
            <a:xfrm>
              <a:off x="1016000" y="1108710"/>
              <a:ext cx="407162" cy="407162"/>
            </a:xfrm>
            <a:prstGeom prst="ellipse">
              <a:avLst/>
            </a:pr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3" name="Oval 12"/>
            <p:cNvSpPr/>
            <p:nvPr/>
          </p:nvSpPr>
          <p:spPr>
            <a:xfrm>
              <a:off x="3937000" y="1108710"/>
              <a:ext cx="407162" cy="407162"/>
            </a:xfrm>
            <a:prstGeom prst="ellipse">
              <a:avLst/>
            </a:pr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4" name="Oval 13"/>
            <p:cNvSpPr/>
            <p:nvPr/>
          </p:nvSpPr>
          <p:spPr>
            <a:xfrm>
              <a:off x="3352800" y="1108710"/>
              <a:ext cx="407162" cy="407162"/>
            </a:xfrm>
            <a:prstGeom prst="ellipse">
              <a:avLst/>
            </a:pr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5" name="Oval 14"/>
            <p:cNvSpPr/>
            <p:nvPr/>
          </p:nvSpPr>
          <p:spPr>
            <a:xfrm>
              <a:off x="2768600" y="1108710"/>
              <a:ext cx="407162" cy="407162"/>
            </a:xfrm>
            <a:prstGeom prst="ellipse">
              <a:avLst/>
            </a:pr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6" name="Oval 15"/>
            <p:cNvSpPr/>
            <p:nvPr/>
          </p:nvSpPr>
          <p:spPr>
            <a:xfrm>
              <a:off x="2184400" y="1108710"/>
              <a:ext cx="407162" cy="407162"/>
            </a:xfrm>
            <a:prstGeom prst="ellipse">
              <a:avLst/>
            </a:pr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7" name="Oval 16"/>
            <p:cNvSpPr/>
            <p:nvPr/>
          </p:nvSpPr>
          <p:spPr>
            <a:xfrm>
              <a:off x="1600200" y="1108710"/>
              <a:ext cx="407162" cy="407162"/>
            </a:xfrm>
            <a:prstGeom prst="ellipse">
              <a:avLst/>
            </a:pr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8" name="Oval 17"/>
            <p:cNvSpPr/>
            <p:nvPr/>
          </p:nvSpPr>
          <p:spPr>
            <a:xfrm>
              <a:off x="4521200" y="1108710"/>
              <a:ext cx="407162" cy="407162"/>
            </a:xfrm>
            <a:prstGeom prst="ellipse">
              <a:avLst/>
            </a:pr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</p:grpSp>
      <p:sp>
        <p:nvSpPr>
          <p:cNvPr id="20" name="TextBox 19"/>
          <p:cNvSpPr txBox="1"/>
          <p:nvPr/>
        </p:nvSpPr>
        <p:spPr>
          <a:xfrm>
            <a:off x="533400" y="6946900"/>
            <a:ext cx="59842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>
                <a:solidFill>
                  <a:srgbClr val="666666"/>
                </a:solidFill>
                <a:latin typeface="Century Gothic"/>
              </a:rPr>
              <a:t>Then discuss how they're related. See p. Q-4 for details.</a:t>
            </a:r>
          </a:p>
        </p:txBody>
      </p:sp>
    </p:spTree>
    <p:extLst>
      <p:ext uri="{BB962C8B-B14F-4D97-AF65-F5344CB8AC3E}">
        <p14:creationId xmlns:p14="http://schemas.microsoft.com/office/powerpoint/2010/main" val="38596882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68680" y="1244600"/>
            <a:ext cx="8411304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CA" sz="2800">
                <a:solidFill>
                  <a:srgbClr val="000000"/>
                </a:solidFill>
                <a:latin typeface="Century Gothic"/>
              </a:rPr>
              <a:t>Volunteer's counters </a:t>
            </a:r>
            <a:r>
              <a:rPr lang="en-CA" sz="2800" b="1">
                <a:solidFill>
                  <a:srgbClr val="000000"/>
                </a:solidFill>
                <a:latin typeface="Century Gothic"/>
              </a:rPr>
              <a:t>+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 My counters </a:t>
            </a:r>
            <a:r>
              <a:rPr lang="en-CA" sz="2800" b="1">
                <a:solidFill>
                  <a:srgbClr val="000000"/>
                </a:solidFill>
                <a:latin typeface="Century Gothic"/>
              </a:rPr>
              <a:t>=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 7 counters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69900" y="6946900"/>
            <a:ext cx="48793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>
                <a:solidFill>
                  <a:srgbClr val="666666"/>
                </a:solidFill>
                <a:latin typeface="Century Gothic"/>
              </a:rPr>
              <a:t>See p. Q-4 for details.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905500" y="203200"/>
            <a:ext cx="4207331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>
                <a:solidFill>
                  <a:srgbClr val="666666"/>
                </a:solidFill>
                <a:latin typeface="Century Gothic"/>
              </a:rPr>
              <a:t>Show 7 counters and ask for a volunteer.</a:t>
            </a:r>
          </a:p>
        </p:txBody>
      </p:sp>
    </p:spTree>
    <p:extLst>
      <p:ext uri="{BB962C8B-B14F-4D97-AF65-F5344CB8AC3E}">
        <p14:creationId xmlns:p14="http://schemas.microsoft.com/office/powerpoint/2010/main" val="8914288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/>
        </p:nvGrpSpPr>
        <p:grpSpPr>
          <a:xfrm>
            <a:off x="3975100" y="838200"/>
            <a:ext cx="2215629" cy="5316954"/>
            <a:chOff x="3975100" y="838200"/>
            <a:chExt cx="2215629" cy="5316954"/>
          </a:xfrm>
        </p:grpSpPr>
        <p:sp>
          <p:nvSpPr>
            <p:cNvPr id="2" name="TextBox 1"/>
            <p:cNvSpPr txBox="1"/>
            <p:nvPr/>
          </p:nvSpPr>
          <p:spPr>
            <a:xfrm>
              <a:off x="3975100" y="838200"/>
              <a:ext cx="2307069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8 = ___ + ___</a:t>
              </a:r>
            </a:p>
          </p:txBody>
        </p:sp>
        <p:sp>
          <p:nvSpPr>
            <p:cNvPr id="3" name="TextBox 2"/>
            <p:cNvSpPr txBox="1"/>
            <p:nvPr/>
          </p:nvSpPr>
          <p:spPr>
            <a:xfrm>
              <a:off x="3975100" y="5816600"/>
              <a:ext cx="2307069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8 = ___ + ___</a:t>
              </a:r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3975100" y="5194300"/>
              <a:ext cx="2307069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8 = ___ + ___</a:t>
              </a: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3975100" y="4572000"/>
              <a:ext cx="2307069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8 = ___ + ___</a:t>
              </a: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3975100" y="3949700"/>
              <a:ext cx="2307069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8 = ___ + ___</a:t>
              </a: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3975100" y="3327400"/>
              <a:ext cx="2307069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8 = ___ + ___</a:t>
              </a: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3975100" y="2705100"/>
              <a:ext cx="2307069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8 = ___ + ___</a:t>
              </a: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3975100" y="2082800"/>
              <a:ext cx="2307069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8 = ___ + ___</a:t>
              </a: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3975100" y="1460500"/>
              <a:ext cx="2307069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8 = ___ + ___</a:t>
              </a:r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495300" y="203200"/>
            <a:ext cx="610618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>
                <a:solidFill>
                  <a:srgbClr val="666666"/>
                </a:solidFill>
                <a:latin typeface="Century Gothic"/>
              </a:rPr>
              <a:t>Ask for strategies to fill in the blanks with all possible answers.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95300" y="6807200"/>
            <a:ext cx="9662795" cy="40011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000" dirty="0">
                <a:solidFill>
                  <a:srgbClr val="0000FF"/>
                </a:solidFill>
                <a:latin typeface="Century Gothic"/>
              </a:rPr>
              <a:t>Hint:</a:t>
            </a:r>
            <a:r>
              <a:rPr lang="en-CA" sz="2000" dirty="0">
                <a:solidFill>
                  <a:srgbClr val="000000"/>
                </a:solidFill>
                <a:latin typeface="Century Gothic"/>
              </a:rPr>
              <a:t> Do you notice the pattern</a:t>
            </a:r>
            <a:r>
              <a:rPr lang="en-CA" sz="2000" dirty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8612F025-DB27-4B29-98CD-5BA619DF937A}"/>
              </a:ext>
            </a:extLst>
          </p:cNvPr>
          <p:cNvCxnSpPr>
            <a:cxnSpLocks/>
          </p:cNvCxnSpPr>
          <p:nvPr/>
        </p:nvCxnSpPr>
        <p:spPr>
          <a:xfrm>
            <a:off x="0" y="6604000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659656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3975100" y="1168400"/>
            <a:ext cx="2215629" cy="4834354"/>
            <a:chOff x="3975100" y="1168400"/>
            <a:chExt cx="2215629" cy="4834354"/>
          </a:xfrm>
        </p:grpSpPr>
        <p:sp>
          <p:nvSpPr>
            <p:cNvPr id="2" name="TextBox 1"/>
            <p:cNvSpPr txBox="1"/>
            <p:nvPr/>
          </p:nvSpPr>
          <p:spPr>
            <a:xfrm>
              <a:off x="3975100" y="1168400"/>
              <a:ext cx="2307069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6 = ___ + ___</a:t>
              </a:r>
            </a:p>
          </p:txBody>
        </p:sp>
        <p:sp>
          <p:nvSpPr>
            <p:cNvPr id="3" name="TextBox 2"/>
            <p:cNvSpPr txBox="1"/>
            <p:nvPr/>
          </p:nvSpPr>
          <p:spPr>
            <a:xfrm>
              <a:off x="3975100" y="5664200"/>
              <a:ext cx="2307069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6 = ___ + ___</a:t>
              </a:r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3975100" y="4914900"/>
              <a:ext cx="2307069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6 = ___ + ___</a:t>
              </a: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3975100" y="4165600"/>
              <a:ext cx="2307069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6 = ___ + ___</a:t>
              </a: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3975100" y="3416300"/>
              <a:ext cx="2307069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6 = ___ + ___</a:t>
              </a: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3975100" y="2667000"/>
              <a:ext cx="2307069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6 = ___ + ___</a:t>
              </a: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3975100" y="1917700"/>
              <a:ext cx="2307069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6 = ___ + ___</a:t>
              </a:r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482600" y="203200"/>
            <a:ext cx="7612507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>
                <a:solidFill>
                  <a:srgbClr val="666666"/>
                </a:solidFill>
                <a:latin typeface="Century Gothic"/>
              </a:rPr>
              <a:t>Challenge students to complete this without transferring counters. </a:t>
            </a:r>
          </a:p>
        </p:txBody>
      </p:sp>
    </p:spTree>
    <p:extLst>
      <p:ext uri="{BB962C8B-B14F-4D97-AF65-F5344CB8AC3E}">
        <p14:creationId xmlns:p14="http://schemas.microsoft.com/office/powerpoint/2010/main" val="127921857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31800"/>
            <a:ext cx="6413322" cy="115986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>
                <a:solidFill>
                  <a:srgbClr val="000000"/>
                </a:solidFill>
                <a:latin typeface="Century Gothic"/>
              </a:rPr>
              <a:t>Exercises: 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>
                <a:solidFill>
                  <a:srgbClr val="000000"/>
                </a:solidFill>
                <a:latin typeface="Century Gothic"/>
              </a:rPr>
              <a:t>Find six ways of writing 5 = ___ + ___.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57200" y="5054600"/>
            <a:ext cx="6517259" cy="115986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FF0000"/>
                </a:solidFill>
                <a:latin typeface="Century Gothic"/>
              </a:rPr>
              <a:t>Bonus: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Find all ways of writing 13 = ___ + ___.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389AD4FF-C317-4FD2-A1D7-AED5C4B49FD9}"/>
              </a:ext>
            </a:extLst>
          </p:cNvPr>
          <p:cNvCxnSpPr>
            <a:cxnSpLocks/>
          </p:cNvCxnSpPr>
          <p:nvPr/>
        </p:nvCxnSpPr>
        <p:spPr>
          <a:xfrm>
            <a:off x="0" y="4838700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628309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44500"/>
            <a:ext cx="9774555" cy="115986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>
                <a:solidFill>
                  <a:srgbClr val="000000"/>
                </a:solidFill>
                <a:latin typeface="Century Gothic"/>
              </a:rPr>
              <a:t>Remember: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>
                <a:solidFill>
                  <a:srgbClr val="000000"/>
                </a:solidFill>
                <a:latin typeface="Century Gothic"/>
              </a:rPr>
              <a:t>Order doesn't matter in addition.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57200" y="6946900"/>
            <a:ext cx="50444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>
                <a:solidFill>
                  <a:srgbClr val="666666"/>
                </a:solidFill>
                <a:latin typeface="Century Gothic"/>
              </a:rPr>
              <a:t>See p. Q-5 for details.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57200" y="2984500"/>
            <a:ext cx="9663557" cy="231371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Looking back at our lists, I see that some of the</a:t>
            </a:r>
            <a:br>
              <a:rPr lang="en-CA" sz="2800" dirty="0">
                <a:solidFill>
                  <a:srgbClr val="000000"/>
                </a:solidFill>
                <a:latin typeface="Century Gothic"/>
              </a:rPr>
            </a:br>
            <a:r>
              <a:rPr lang="en-CA" sz="2800" dirty="0">
                <a:solidFill>
                  <a:srgbClr val="000000"/>
                </a:solidFill>
                <a:latin typeface="Century Gothic"/>
              </a:rPr>
              <a:t>number sentences have the same numbers. 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endParaRPr lang="en-CA" sz="2800" dirty="0">
              <a:solidFill>
                <a:srgbClr val="000000"/>
              </a:solidFill>
              <a:latin typeface="Century Gothic"/>
            </a:endParaRP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Let's erase one of each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pair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that is the same.</a:t>
            </a:r>
          </a:p>
        </p:txBody>
      </p:sp>
    </p:spTree>
    <p:extLst>
      <p:ext uri="{BB962C8B-B14F-4D97-AF65-F5344CB8AC3E}">
        <p14:creationId xmlns:p14="http://schemas.microsoft.com/office/powerpoint/2010/main" val="175124671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431800"/>
            <a:ext cx="99085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Activity 1: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899660" y="203200"/>
            <a:ext cx="5105780" cy="32316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500">
                <a:solidFill>
                  <a:srgbClr val="666666"/>
                </a:solidFill>
                <a:latin typeface="Century Gothic"/>
              </a:rPr>
              <a:t>This activity is essential.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69900" y="1282700"/>
            <a:ext cx="9211818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b="1">
                <a:solidFill>
                  <a:srgbClr val="000000"/>
                </a:solidFill>
                <a:latin typeface="Century Gothic"/>
              </a:rPr>
              <a:t>Counters in a Cup.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69900" y="6946900"/>
            <a:ext cx="55778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>
                <a:solidFill>
                  <a:srgbClr val="666666"/>
                </a:solidFill>
                <a:latin typeface="Century Gothic"/>
              </a:rPr>
              <a:t>See p. Q-5 for details.</a:t>
            </a:r>
          </a:p>
        </p:txBody>
      </p:sp>
    </p:spTree>
    <p:extLst>
      <p:ext uri="{BB962C8B-B14F-4D97-AF65-F5344CB8AC3E}">
        <p14:creationId xmlns:p14="http://schemas.microsoft.com/office/powerpoint/2010/main" val="207739713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JUMP Styles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7FA1BCBC6E2B8468E172994160D6E3A" ma:contentTypeVersion="11" ma:contentTypeDescription="Create a new document." ma:contentTypeScope="" ma:versionID="ce0ea5008157ab5b98911c0e52a210a7">
  <xsd:schema xmlns:xsd="http://www.w3.org/2001/XMLSchema" xmlns:xs="http://www.w3.org/2001/XMLSchema" xmlns:p="http://schemas.microsoft.com/office/2006/metadata/properties" xmlns:ns2="e18f966e-def6-491c-90ef-ce766f7b57b2" xmlns:ns3="fa50482e-f21a-4d27-9292-78c96369b738" targetNamespace="http://schemas.microsoft.com/office/2006/metadata/properties" ma:root="true" ma:fieldsID="1dc34ba02f05da32e371e9c9edcd8d32" ns2:_="" ns3:_="">
    <xsd:import namespace="e18f966e-def6-491c-90ef-ce766f7b57b2"/>
    <xsd:import namespace="fa50482e-f21a-4d27-9292-78c96369b73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18f966e-def6-491c-90ef-ce766f7b57b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7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8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a50482e-f21a-4d27-9292-78c96369b738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240B6EC1-0A22-4103-AA15-A85A46098C97}"/>
</file>

<file path=customXml/itemProps2.xml><?xml version="1.0" encoding="utf-8"?>
<ds:datastoreItem xmlns:ds="http://schemas.openxmlformats.org/officeDocument/2006/customXml" ds:itemID="{CC2F2C76-3A8B-40AA-9655-A4C791F217B2}"/>
</file>

<file path=customXml/itemProps3.xml><?xml version="1.0" encoding="utf-8"?>
<ds:datastoreItem xmlns:ds="http://schemas.openxmlformats.org/officeDocument/2006/customXml" ds:itemID="{7F6D0852-5E7B-4FD3-BCA0-F92AFCD54CC9}"/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776</Words>
  <Application>Microsoft Office PowerPoint</Application>
  <PresentationFormat>Custom</PresentationFormat>
  <Paragraphs>120</Paragraphs>
  <Slides>20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3" baseType="lpstr">
      <vt:lpstr>Century Gothic</vt:lpstr>
      <vt:lpstr>Arial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SMART Developer</dc:creator>
  <cp:lastModifiedBy>Toshiba</cp:lastModifiedBy>
  <cp:revision>3</cp:revision>
  <dcterms:created xsi:type="dcterms:W3CDTF">2018-03-05T17:17:25Z</dcterms:created>
  <dcterms:modified xsi:type="dcterms:W3CDTF">2018-03-06T21:30:14Z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0x01010017FA1BCBC6E2B8468E172994160D6E3A</vt:lpwstr>
  </property>
</Properties>
</file>