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0160000" cy="7620000"/>
  <p:notesSz cx="6858000" cy="9144000"/>
  <p:embeddedFontLst>
    <p:embeddedFont>
      <p:font typeface="Century Gothic" panose="020B0502020202020204" pitchFamily="34" charset="0"/>
      <p:regular r:id="rId16"/>
      <p:bold r:id="rId17"/>
      <p:italic r:id="rId18"/>
      <p:boldItalic r:id="rId1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585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9" d="100"/>
          <a:sy n="99" d="100"/>
        </p:scale>
        <p:origin x="162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customXml" Target="../customXml/item3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7141"/>
            <a:ext cx="8636000" cy="163336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3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7F4DB-4E8E-48F8-A88E-174272D0BB3F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6482E-6431-4C8D-9334-7710DEAE9EC5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7F4DB-4E8E-48F8-A88E-174272D0BB3F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6482E-6431-4C8D-9334-7710DEAE9EC5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5155"/>
            <a:ext cx="2286000" cy="650169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305155"/>
            <a:ext cx="6688667" cy="650169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7F4DB-4E8E-48F8-A88E-174272D0BB3F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6482E-6431-4C8D-9334-7710DEAE9EC5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7F4DB-4E8E-48F8-A88E-174272D0BB3F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6482E-6431-4C8D-9334-7710DEAE9EC5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570" y="4896557"/>
            <a:ext cx="8636000" cy="151341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2570" y="3229682"/>
            <a:ext cx="8636000" cy="166687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7F4DB-4E8E-48F8-A88E-174272D0BB3F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6482E-6431-4C8D-9334-7710DEAE9EC5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2"/>
            <a:ext cx="4487333" cy="50288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4667" y="1778002"/>
            <a:ext cx="4487333" cy="50288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7F4DB-4E8E-48F8-A88E-174272D0BB3F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6482E-6431-4C8D-9334-7710DEAE9EC5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5681"/>
            <a:ext cx="4489098" cy="71084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528"/>
            <a:ext cx="4489098" cy="43903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141" y="1705681"/>
            <a:ext cx="4490861" cy="71084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1141" y="2416528"/>
            <a:ext cx="4490861" cy="43903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7F4DB-4E8E-48F8-A88E-174272D0BB3F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6482E-6431-4C8D-9334-7710DEAE9EC5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7F4DB-4E8E-48F8-A88E-174272D0BB3F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6482E-6431-4C8D-9334-7710DEAE9EC5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7F4DB-4E8E-48F8-A88E-174272D0BB3F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6482E-6431-4C8D-9334-7710DEAE9EC5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03389"/>
            <a:ext cx="3342570" cy="129116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2278" y="303391"/>
            <a:ext cx="5679722" cy="650345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1594557"/>
            <a:ext cx="3342570" cy="521229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7F4DB-4E8E-48F8-A88E-174272D0BB3F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6482E-6431-4C8D-9334-7710DEAE9EC5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431" y="5334000"/>
            <a:ext cx="6096000" cy="62970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1431" y="680861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1431" y="5963709"/>
            <a:ext cx="6096000" cy="8942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7F4DB-4E8E-48F8-A88E-174272D0BB3F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6482E-6431-4C8D-9334-7710DEAE9EC5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0" y="305153"/>
            <a:ext cx="9144000" cy="127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78002"/>
            <a:ext cx="9144000" cy="5028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8001" y="7062613"/>
            <a:ext cx="2370667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37F4DB-4E8E-48F8-A88E-174272D0BB3F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71335" y="7062613"/>
            <a:ext cx="3217333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81334" y="7062613"/>
            <a:ext cx="2370667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36482E-6431-4C8D-9334-7710DEAE9EC5}" type="slidenum">
              <a:rPr lang="en-CA" smtClean="0"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JumpLogo_Colour_0.5inches.jp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74229" y="63309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 descr="CDN Flag_2.png"/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329293" y="6289294"/>
            <a:ext cx="643635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39365"/>
            <a:ext cx="5679440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000000"/>
                </a:solidFill>
                <a:latin typeface="Century Gothic"/>
              </a:rPr>
              <a:t>AB: required	BC: required</a:t>
            </a:r>
          </a:p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000000"/>
                </a:solidFill>
                <a:latin typeface="Century Gothic"/>
              </a:rPr>
              <a:t>MB: required	ON: required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000000"/>
                </a:solidFill>
                <a:latin typeface="Century Gothic"/>
              </a:rPr>
              <a:t>JUMP Math™    Copyright © 2017 JUMP Math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0700" y="1625600"/>
            <a:ext cx="16662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666666"/>
                </a:solidFill>
                <a:latin typeface="Century Gothic"/>
              </a:rPr>
              <a:t>PDM2-6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2349500"/>
            <a:ext cx="77622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3000">
                <a:solidFill>
                  <a:srgbClr val="000000"/>
                </a:solidFill>
                <a:latin typeface="Century Gothic"/>
              </a:rPr>
              <a:t>Pictographs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282829" y="2998470"/>
            <a:ext cx="9594341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20700" y="3352800"/>
            <a:ext cx="9006840" cy="82926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•  read and analyze picture graphs and pictographs.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084060" y="6985000"/>
            <a:ext cx="2891408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000000"/>
                </a:solidFill>
                <a:latin typeface="Century Gothic"/>
              </a:rPr>
              <a:t>AP Book 2.1 pp. 97–99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181860" y="736600"/>
            <a:ext cx="7787640" cy="95410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Teacher's Guide 2.1 Unit 6 Probability and Data Management pp. G-25–28</a:t>
            </a:r>
          </a:p>
          <a:p>
            <a:pPr algn="r">
              <a:lnSpc>
                <a:spcPct val="200000"/>
              </a:lnSpc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New Canadian Edition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552940" cy="165109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Extensions: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1. The students in Mr. Miri's class made a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pictograph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​</a:t>
            </a:r>
            <a:br>
              <a:rPr lang="en-CA" sz="2800" dirty="0" smtClean="0">
                <a:solidFill>
                  <a:srgbClr val="000000"/>
                </a:solidFill>
                <a:latin typeface="Century Gothic"/>
              </a:rPr>
            </a:b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of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their favourite vegetables.  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666110" y="2336800"/>
            <a:ext cx="4814570" cy="1868803"/>
            <a:chOff x="2666110" y="2336800"/>
            <a:chExt cx="4814570" cy="1868803"/>
          </a:xfrm>
        </p:grpSpPr>
        <p:pic>
          <p:nvPicPr>
            <p:cNvPr id="3" name="Picture 2" descr="clipboard.png"/>
            <p:cNvPicPr>
              <a:picLocks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666110" y="2665983"/>
              <a:ext cx="4814570" cy="153962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4" name="TextBox 3"/>
            <p:cNvSpPr txBox="1"/>
            <p:nvPr/>
          </p:nvSpPr>
          <p:spPr>
            <a:xfrm>
              <a:off x="2705100" y="2336800"/>
              <a:ext cx="3157575" cy="353943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1700" b="1">
                  <a:solidFill>
                    <a:srgbClr val="000000"/>
                  </a:solidFill>
                  <a:latin typeface="Century Gothic"/>
                </a:rPr>
                <a:t>Our Favourite Vegetables</a:t>
              </a: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6032500" y="215900"/>
            <a:ext cx="40551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>
                <a:solidFill>
                  <a:srgbClr val="858585"/>
                </a:solidFill>
                <a:latin typeface="Century Gothic"/>
              </a:rPr>
              <a:t>Extensions</a:t>
            </a:r>
            <a:r>
              <a:rPr lang="en-CA" sz="1600" dirty="0">
                <a:solidFill>
                  <a:srgbClr val="666666"/>
                </a:solidFill>
                <a:latin typeface="Century Gothic"/>
              </a:rPr>
              <a:t> 1–3 should be done in order.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4521200"/>
            <a:ext cx="868387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a) How many students like each vegetable best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5168900"/>
            <a:ext cx="955294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b) How many more students like corn or peas than </a:t>
            </a:r>
          </a:p>
          <a:p>
            <a:pPr>
              <a:lnSpc>
                <a:spcPct val="114000"/>
              </a:lnSpc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broccoli or carrots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200" y="6286500"/>
            <a:ext cx="9778492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c) How many fewer students chose a green vegetable than an orange or a yellow vegetable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44500"/>
            <a:ext cx="9528210" cy="267669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2. Mr. Miri's class decided to ask all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the students in ​</a:t>
            </a:r>
            <a:br>
              <a:rPr lang="en-CA" sz="2800" dirty="0" smtClean="0">
                <a:solidFill>
                  <a:srgbClr val="000000"/>
                </a:solidFill>
                <a:latin typeface="Century Gothic"/>
              </a:rPr>
            </a:b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the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school about their favourite vegetable.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pictograph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was too big to draw, so his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students</a:t>
            </a:r>
            <a:br>
              <a:rPr lang="en-CA" sz="2800" dirty="0" smtClean="0">
                <a:solidFill>
                  <a:srgbClr val="000000"/>
                </a:solidFill>
                <a:latin typeface="Century Gothic"/>
              </a:rPr>
            </a:b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made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a different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pictograph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where each smiley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​</a:t>
            </a:r>
            <a:br>
              <a:rPr lang="en-CA" sz="2800" dirty="0" smtClean="0">
                <a:solidFill>
                  <a:srgbClr val="000000"/>
                </a:solidFill>
                <a:latin typeface="Century Gothic"/>
              </a:rPr>
            </a:b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face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stands for 10 students. 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2045207" y="3683000"/>
            <a:ext cx="6069710" cy="2786125"/>
            <a:chOff x="2045207" y="3683000"/>
            <a:chExt cx="6069710" cy="2786125"/>
          </a:xfrm>
        </p:grpSpPr>
        <p:pic>
          <p:nvPicPr>
            <p:cNvPr id="3" name="Picture 2" descr="clipboard(1).png"/>
            <p:cNvPicPr>
              <a:picLocks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045207" y="4100957"/>
              <a:ext cx="6069710" cy="187413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4" name="TextBox 3"/>
            <p:cNvSpPr txBox="1"/>
            <p:nvPr/>
          </p:nvSpPr>
          <p:spPr>
            <a:xfrm>
              <a:off x="2108200" y="3683000"/>
              <a:ext cx="5740323" cy="430887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200" b="1">
                  <a:solidFill>
                    <a:srgbClr val="000000"/>
                  </a:solidFill>
                  <a:latin typeface="Century Gothic"/>
                </a:rPr>
                <a:t>Our School's Favourite Vegetables</a:t>
              </a:r>
            </a:p>
          </p:txBody>
        </p:sp>
        <p:pic>
          <p:nvPicPr>
            <p:cNvPr id="5" name="Picture 4" descr="clipboard(2).png"/>
            <p:cNvPicPr>
              <a:picLocks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092832" y="6099936"/>
              <a:ext cx="4037076" cy="36918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7152" y="778839"/>
            <a:ext cx="862622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Use the new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pictograph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to answer the questions.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7152" y="1585089"/>
            <a:ext cx="94640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a) How many students in the school like each </a:t>
            </a:r>
          </a:p>
          <a:p>
            <a:pPr>
              <a:lnSpc>
                <a:spcPct val="114000"/>
              </a:lnSpc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vegetable best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7152" y="3613312"/>
            <a:ext cx="93878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b) How many fewer students like broccoli or carrots </a:t>
            </a:r>
          </a:p>
          <a:p>
            <a:pPr>
              <a:lnSpc>
                <a:spcPct val="114000"/>
              </a:lnSpc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than corn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7152" y="5641536"/>
            <a:ext cx="547535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c) How many students voted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532472" y="215900"/>
            <a:ext cx="6555163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/>
            <a:r>
              <a:rPr lang="en-CA" sz="1600" dirty="0">
                <a:solidFill>
                  <a:srgbClr val="858585"/>
                </a:solidFill>
              </a:rPr>
              <a:t>Use the pictograph on the previous slide to answer.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6880" y="444500"/>
            <a:ext cx="8995878" cy="280493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3. Use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pictographs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from Extensions 1 and 2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/>
            </a:r>
            <a:br>
              <a:rPr lang="en-CA" sz="2800" dirty="0" smtClean="0">
                <a:solidFill>
                  <a:srgbClr val="000000"/>
                </a:solidFill>
                <a:latin typeface="Century Gothic"/>
              </a:rPr>
            </a:b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to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answer the question: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pPr algn="ctr"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"How many more students voted in the school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​</a:t>
            </a:r>
            <a:br>
              <a:rPr lang="en-CA" sz="2800" dirty="0" smtClean="0">
                <a:solidFill>
                  <a:srgbClr val="000000"/>
                </a:solidFill>
                <a:latin typeface="Century Gothic"/>
              </a:rPr>
            </a:b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than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in the class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"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AP Book 2.1 pp. 97–99</a:t>
            </a:r>
          </a:p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808080"/>
                </a:solidFill>
              </a:rPr>
              <a:t>New </a:t>
            </a:r>
            <a:r>
              <a:rPr lang="en-CA" sz="2800" dirty="0">
                <a:solidFill>
                  <a:srgbClr val="808080"/>
                </a:solidFill>
                <a:latin typeface="Century Gothic"/>
              </a:rPr>
              <a:t>Canadian Edition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850900"/>
            <a:ext cx="609366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How did we make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 graphs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before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835400" y="5918200"/>
            <a:ext cx="258401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FF"/>
                </a:solidFill>
                <a:latin typeface="Century Gothic"/>
              </a:rPr>
              <a:t>picture graph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477000" y="215900"/>
            <a:ext cx="359981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Provide items for concrete graphs.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82600" y="3924300"/>
            <a:ext cx="825190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Is this type of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graph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convenient to take home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82600" y="4927600"/>
            <a:ext cx="5245963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Have students draw pictures in place of each item.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5526593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31900" y="1016000"/>
            <a:ext cx="258401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FF"/>
                </a:solidFill>
                <a:latin typeface="Century Gothic"/>
              </a:rPr>
              <a:t>picture graph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654800" y="1016000"/>
            <a:ext cx="216418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FF"/>
                </a:solidFill>
                <a:latin typeface="Century Gothic"/>
              </a:rPr>
              <a:t>pictograph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8000" y="203200"/>
            <a:ext cx="6597116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There is an even simpler graph that you can make to take home.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08000" y="2552700"/>
            <a:ext cx="5862751" cy="40010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000" dirty="0">
                <a:solidFill>
                  <a:srgbClr val="0000FF"/>
                </a:solidFill>
                <a:latin typeface="Century Gothic"/>
              </a:rPr>
              <a:t>Hint:</a:t>
            </a:r>
            <a:r>
              <a:rPr lang="en-CA" sz="2000" dirty="0">
                <a:solidFill>
                  <a:srgbClr val="000000"/>
                </a:solidFill>
                <a:latin typeface="Century Gothic"/>
              </a:rPr>
              <a:t> What parts of these words are the same</a:t>
            </a:r>
            <a:r>
              <a:rPr lang="en-CA" sz="20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11480" y="3454400"/>
            <a:ext cx="93497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800" dirty="0">
                <a:solidFill>
                  <a:srgbClr val="0000FF"/>
                </a:solidFill>
                <a:latin typeface="Century Gothic"/>
              </a:rPr>
              <a:t>symbol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508000" y="4445000"/>
            <a:ext cx="9349740" cy="1901522"/>
            <a:chOff x="508000" y="4445000"/>
            <a:chExt cx="9349740" cy="1901522"/>
          </a:xfrm>
        </p:grpSpPr>
        <p:sp>
          <p:nvSpPr>
            <p:cNvPr id="7" name="TextBox 6"/>
            <p:cNvSpPr txBox="1"/>
            <p:nvPr/>
          </p:nvSpPr>
          <p:spPr>
            <a:xfrm>
              <a:off x="508000" y="4445000"/>
              <a:ext cx="93497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Suggest a </a:t>
              </a:r>
              <a:r>
                <a:rPr lang="en-CA" sz="2800" dirty="0">
                  <a:solidFill>
                    <a:srgbClr val="0000FF"/>
                  </a:solidFill>
                  <a:latin typeface="Century Gothic"/>
                </a:rPr>
                <a:t>symbol</a:t>
              </a: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 to represent: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231900" y="5143500"/>
              <a:ext cx="2263140" cy="120302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• People</a:t>
              </a:r>
            </a:p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• Flowers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486400" y="5143500"/>
              <a:ext cx="2358390" cy="115986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• Desserts</a:t>
              </a:r>
            </a:p>
            <a:p>
              <a:pPr>
                <a:lnSpc>
                  <a:spcPct val="114000"/>
                </a:lnSpc>
                <a:spcAft>
                  <a:spcPts val="1000"/>
                </a:spcAft>
              </a:pP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• Books</a:t>
              </a: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508000" y="6959600"/>
            <a:ext cx="507761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p. G-25 for details.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3366198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342900" y="260350"/>
            <a:ext cx="5521831" cy="7059547"/>
            <a:chOff x="342900" y="260350"/>
            <a:chExt cx="5521831" cy="7059547"/>
          </a:xfrm>
        </p:grpSpPr>
        <p:grpSp>
          <p:nvGrpSpPr>
            <p:cNvPr id="4" name="Group 3"/>
            <p:cNvGrpSpPr/>
            <p:nvPr/>
          </p:nvGrpSpPr>
          <p:grpSpPr>
            <a:xfrm>
              <a:off x="355091" y="260350"/>
              <a:ext cx="5509640" cy="3467099"/>
              <a:chOff x="355091" y="260350"/>
              <a:chExt cx="5509640" cy="3467099"/>
            </a:xfrm>
          </p:grpSpPr>
          <p:pic>
            <p:nvPicPr>
              <p:cNvPr id="2" name="Picture 1" descr="clipboard(5).png"/>
              <p:cNvPicPr>
                <a:picLocks/>
              </p:cNvPicPr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355091" y="260350"/>
                <a:ext cx="5509640" cy="1708657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pic>
            <p:nvPicPr>
              <p:cNvPr id="3" name="Picture 2" descr="clipboard(1)(1).png"/>
              <p:cNvPicPr>
                <a:picLocks/>
              </p:cNvPicPr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355091" y="2005202"/>
                <a:ext cx="5509640" cy="1722247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  <p:grpSp>
          <p:nvGrpSpPr>
            <p:cNvPr id="7" name="Group 6"/>
            <p:cNvGrpSpPr/>
            <p:nvPr/>
          </p:nvGrpSpPr>
          <p:grpSpPr>
            <a:xfrm>
              <a:off x="342900" y="3772280"/>
              <a:ext cx="5521831" cy="3547617"/>
              <a:chOff x="342900" y="3772280"/>
              <a:chExt cx="5521831" cy="3547617"/>
            </a:xfrm>
          </p:grpSpPr>
          <p:pic>
            <p:nvPicPr>
              <p:cNvPr id="5" name="Picture 4" descr="clipboard(2)(1).png"/>
              <p:cNvPicPr>
                <a:picLocks/>
              </p:cNvPicPr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342900" y="3772280"/>
                <a:ext cx="2749423" cy="3547617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pic>
            <p:nvPicPr>
              <p:cNvPr id="6" name="Picture 5" descr="clipboard(3)(1).png"/>
              <p:cNvPicPr>
                <a:picLocks/>
              </p:cNvPicPr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3120135" y="3775836"/>
                <a:ext cx="2744596" cy="3538220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</p:grpSp>
      <p:sp>
        <p:nvSpPr>
          <p:cNvPr id="9" name="TextBox 8"/>
          <p:cNvSpPr txBox="1"/>
          <p:nvPr/>
        </p:nvSpPr>
        <p:spPr>
          <a:xfrm>
            <a:off x="5727560" y="215900"/>
            <a:ext cx="4267340" cy="99963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/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Have students compare the </a:t>
            </a:r>
            <a:br>
              <a:rPr lang="en-CA" sz="1600" dirty="0" smtClean="0">
                <a:solidFill>
                  <a:srgbClr val="666666"/>
                </a:solidFill>
                <a:latin typeface="Century Gothic"/>
              </a:rPr>
            </a:b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pictographs on AP Book 2.1 p. 97.</a:t>
            </a:r>
          </a:p>
          <a:p>
            <a:pPr algn="r">
              <a:lnSpc>
                <a:spcPct val="200000"/>
              </a:lnSpc>
            </a:pPr>
            <a:r>
              <a:rPr lang="en-CA" sz="1600" dirty="0" smtClean="0">
                <a:solidFill>
                  <a:srgbClr val="666666"/>
                </a:solidFill>
                <a:latin typeface="Century Gothic"/>
              </a:rPr>
              <a:t>See p. G-25 for details. </a:t>
            </a:r>
            <a:endParaRPr lang="en-CA" sz="1600" dirty="0">
              <a:solidFill>
                <a:srgbClr val="666666"/>
              </a:solidFill>
              <a:latin typeface="Century Gothic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658100" y="2184400"/>
            <a:ext cx="832916" cy="95410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FF"/>
                </a:solidFill>
                <a:latin typeface="Century Gothic"/>
              </a:rPr>
              <a:t>title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467600" y="3251200"/>
            <a:ext cx="121544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FF"/>
                </a:solidFill>
                <a:latin typeface="Century Gothic"/>
              </a:rPr>
              <a:t>labels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6333423" y="1940132"/>
            <a:ext cx="382657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8938691" cy="11616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1. What are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titles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of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pictographs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on p. 97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3340100"/>
            <a:ext cx="946868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2. What are the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 labels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of the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pictographs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on p. 97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lipboard(4).pn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23389" y="2336800"/>
            <a:ext cx="6713219" cy="2689732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5077460" y="228600"/>
            <a:ext cx="49047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Distribute BLM Graph Template (p. G-44).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0700" y="850900"/>
            <a:ext cx="798520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Translate your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picture graph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to a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pictograph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0700" y="6946900"/>
            <a:ext cx="6186271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Some of the rows and boxes may stay empty.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0700" y="5918200"/>
            <a:ext cx="6794296" cy="40010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000">
                <a:solidFill>
                  <a:srgbClr val="0000FF"/>
                </a:solidFill>
                <a:latin typeface="Century Gothic"/>
              </a:rPr>
              <a:t>Hint: </a:t>
            </a:r>
            <a:r>
              <a:rPr lang="en-CA" sz="2000">
                <a:solidFill>
                  <a:srgbClr val="000000"/>
                </a:solidFill>
                <a:latin typeface="Century Gothic"/>
              </a:rPr>
              <a:t>You will need to pick a symbol, a title and labels.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9875343"/>
              </p:ext>
            </p:extLst>
          </p:nvPr>
        </p:nvGraphicFramePr>
        <p:xfrm>
          <a:off x="381000" y="1500758"/>
          <a:ext cx="9320657" cy="5245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6410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6410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86423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86410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86410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581660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Cat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Dog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Fish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Other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No Pet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94665">
                <a:tc>
                  <a:txBody>
                    <a:bodyPr/>
                    <a:lstStyle/>
                    <a:p>
                      <a:pPr algn="ctr"/>
                      <a:endParaRPr lang="en-CA" sz="280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sz="280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sz="280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sz="280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sz="280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94665">
                <a:tc>
                  <a:txBody>
                    <a:bodyPr/>
                    <a:lstStyle/>
                    <a:p>
                      <a:pPr algn="ctr"/>
                      <a:endParaRPr lang="en-CA" sz="280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sz="280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sz="280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sz="280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sz="280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94665">
                <a:tc>
                  <a:txBody>
                    <a:bodyPr/>
                    <a:lstStyle/>
                    <a:p>
                      <a:pPr algn="ctr"/>
                      <a:endParaRPr lang="en-CA" sz="280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sz="280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sz="280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sz="280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sz="280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94665">
                <a:tc>
                  <a:txBody>
                    <a:bodyPr/>
                    <a:lstStyle/>
                    <a:p>
                      <a:pPr algn="ctr"/>
                      <a:endParaRPr lang="en-CA" sz="280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sz="280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sz="280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sz="280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sz="280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94665">
                <a:tc>
                  <a:txBody>
                    <a:bodyPr/>
                    <a:lstStyle/>
                    <a:p>
                      <a:pPr algn="ctr"/>
                      <a:endParaRPr lang="en-CA" sz="280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sz="280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sz="280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sz="280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sz="280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94538">
                <a:tc>
                  <a:txBody>
                    <a:bodyPr/>
                    <a:lstStyle/>
                    <a:p>
                      <a:pPr algn="ctr"/>
                      <a:endParaRPr lang="en-CA" sz="280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sz="280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sz="280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sz="280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sz="280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94665">
                <a:tc>
                  <a:txBody>
                    <a:bodyPr/>
                    <a:lstStyle/>
                    <a:p>
                      <a:pPr algn="ctr"/>
                      <a:endParaRPr lang="en-CA" sz="280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sz="280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sz="280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sz="280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sz="280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94665">
                <a:tc>
                  <a:txBody>
                    <a:bodyPr/>
                    <a:lstStyle/>
                    <a:p>
                      <a:pPr algn="ctr"/>
                      <a:endParaRPr lang="en-CA" sz="280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sz="280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sz="280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sz="280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sz="280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505587">
                <a:tc>
                  <a:txBody>
                    <a:bodyPr/>
                    <a:lstStyle/>
                    <a:p>
                      <a:pPr algn="ctr"/>
                      <a:endParaRPr lang="en-CA" sz="280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sz="280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sz="280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sz="280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sz="2800" dirty="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82600" y="215900"/>
            <a:ext cx="5968771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Have each student draw a smiley face under their choice.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2600" y="6959600"/>
            <a:ext cx="5088381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pp. G-26–27 for rules and follow-up questions.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479800" y="863600"/>
            <a:ext cx="258660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b="1">
                <a:solidFill>
                  <a:srgbClr val="000000"/>
                </a:solidFill>
                <a:latin typeface="Century Gothic"/>
              </a:rPr>
              <a:t>Favourite Pets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lipboard(3).pn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74241" y="1371600"/>
            <a:ext cx="7787767" cy="455866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3" name="TextBox 2"/>
          <p:cNvSpPr txBox="1"/>
          <p:nvPr/>
        </p:nvSpPr>
        <p:spPr>
          <a:xfrm>
            <a:off x="3594100" y="673100"/>
            <a:ext cx="304170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b="1">
                <a:solidFill>
                  <a:srgbClr val="000000"/>
                </a:solidFill>
                <a:latin typeface="Century Gothic"/>
              </a:rPr>
              <a:t>Favourite Colour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0700" y="6959600"/>
            <a:ext cx="5719318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p. G-27 for details.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11220"/>
            <a:ext cx="9044940" cy="130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a) How many students voted altogether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695520"/>
            <a:ext cx="860005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b) Which colours got the same number of votes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2419420"/>
            <a:ext cx="644017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c) Which colour got the most votes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3117920"/>
            <a:ext cx="948309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d) How many more students voted for blue than </a:t>
            </a:r>
          </a:p>
          <a:p>
            <a:pPr>
              <a:lnSpc>
                <a:spcPct val="114000"/>
              </a:lnSpc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for green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4286320"/>
            <a:ext cx="959104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e) How many fewer students voted for red than </a:t>
            </a:r>
          </a:p>
          <a:p>
            <a:pPr>
              <a:lnSpc>
                <a:spcPct val="114000"/>
              </a:lnSpc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for blue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5480120"/>
            <a:ext cx="808088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f) How many students did not vote for yellow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6332175"/>
            <a:ext cx="962914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CA" sz="2800" dirty="0">
                <a:solidFill>
                  <a:srgbClr val="FF0000"/>
                </a:solidFill>
                <a:latin typeface="Century Gothic"/>
              </a:rPr>
              <a:t>Bonus: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How many more students voted for blue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or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green than for red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6227327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532472" y="215900"/>
            <a:ext cx="6555163" cy="33855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/>
            <a:r>
              <a:rPr lang="en-CA" sz="1600" dirty="0">
                <a:solidFill>
                  <a:srgbClr val="858585"/>
                </a:solidFill>
              </a:rPr>
              <a:t>Use the pictograph on the previous slide to answer.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4203ADD-6F75-4F28-B186-29216591CD0A}"/>
</file>

<file path=customXml/itemProps2.xml><?xml version="1.0" encoding="utf-8"?>
<ds:datastoreItem xmlns:ds="http://schemas.openxmlformats.org/officeDocument/2006/customXml" ds:itemID="{D1A2BC30-973C-4903-9B5B-6A820FF87197}"/>
</file>

<file path=customXml/itemProps3.xml><?xml version="1.0" encoding="utf-8"?>
<ds:datastoreItem xmlns:ds="http://schemas.openxmlformats.org/officeDocument/2006/customXml" ds:itemID="{F8DACADA-CCE6-4AD2-AA03-95CA9A9FE14C}"/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491</Words>
  <Application>Microsoft Office PowerPoint</Application>
  <PresentationFormat>Custom</PresentationFormat>
  <Paragraphs>81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Century Gothic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Sarah</dc:creator>
  <cp:lastModifiedBy>Katie Baldwin</cp:lastModifiedBy>
  <cp:revision>11</cp:revision>
  <dcterms:created xsi:type="dcterms:W3CDTF">2017-09-12T01:02:00Z</dcterms:created>
  <dcterms:modified xsi:type="dcterms:W3CDTF">2018-03-15T19:22:47Z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