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18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0160000" cy="7620000"/>
  <p:notesSz cx="6858000" cy="9144000"/>
  <p:embeddedFontLst>
    <p:embeddedFont>
      <p:font typeface="Century Gothic" panose="020B0502020202020204" pitchFamily="3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02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734" y="-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3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38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3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309B-591F-4F30-B4FB-4885DB6AC5CA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5354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309B-591F-4F30-B4FB-4885DB6AC5CA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9532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309B-591F-4F30-B4FB-4885DB6AC5CA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9195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309B-591F-4F30-B4FB-4885DB6AC5CA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1813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309B-591F-4F30-B4FB-4885DB6AC5CA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45404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309B-591F-4F30-B4FB-4885DB6AC5CA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0767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309B-591F-4F30-B4FB-4885DB6AC5CA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1554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309B-591F-4F30-B4FB-4885DB6AC5CA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1294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309B-591F-4F30-B4FB-4885DB6AC5CA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0084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309B-591F-4F30-B4FB-4885DB6AC5CA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5699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309B-591F-4F30-B4FB-4885DB6AC5CA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43665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1309B-591F-4F30-B4FB-4885DB6AC5CA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9778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3.1 Unit 4 Measurement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E-25–29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2016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ME3-6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Choosing Units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591040" cy="120186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decide on the most appropriate unit to measure length or distance;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compare measurements in different units.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3.1 pp. 106–108</a:t>
            </a:r>
          </a:p>
        </p:txBody>
      </p:sp>
    </p:spTree>
    <p:extLst>
      <p:ext uri="{BB962C8B-B14F-4D97-AF65-F5344CB8AC3E}">
        <p14:creationId xmlns:p14="http://schemas.microsoft.com/office/powerpoint/2010/main" val="106239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8380" y="2705100"/>
            <a:ext cx="5603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dirty="0">
                <a:solidFill>
                  <a:srgbClr val="000000"/>
                </a:solidFill>
                <a:latin typeface="Century Gothic"/>
              </a:rPr>
              <a:t>A rat 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about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15 ____ long.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60160" y="215900"/>
            <a:ext cx="3641344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Hand out cm, m, and km cards.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354" y="852436"/>
            <a:ext cx="73531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Which card makes this sentence correct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3354" y="6946516"/>
            <a:ext cx="525768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E-26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207480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9642776" cy="169424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unit,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centimetres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metres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makes sense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in the sentence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2374900"/>
            <a:ext cx="83718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A plastic cup is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about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8 ____ tall.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3392164"/>
            <a:ext cx="91211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Blue whales are an average of 25 ____ long.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4366273"/>
            <a:ext cx="94132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A toothbrush 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about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17 ____ long.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5383536"/>
            <a:ext cx="88925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nl-NL" sz="2800" dirty="0">
                <a:solidFill>
                  <a:srgbClr val="000000"/>
                </a:solidFill>
                <a:latin typeface="Century Gothic"/>
              </a:rPr>
              <a:t>d) A soccer net is </a:t>
            </a:r>
            <a:r>
              <a:rPr lang="nl-NL" sz="2800" dirty="0">
                <a:solidFill>
                  <a:srgbClr val="0000FF"/>
                </a:solidFill>
                <a:latin typeface="Century Gothic"/>
              </a:rPr>
              <a:t>about</a:t>
            </a:r>
            <a:r>
              <a:rPr lang="nl-NL" sz="2800" dirty="0">
                <a:solidFill>
                  <a:srgbClr val="000000"/>
                </a:solidFill>
                <a:latin typeface="Century Gothic"/>
              </a:rPr>
              <a:t> 2 ____ tall.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4500" y="6400800"/>
            <a:ext cx="90322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e) A battery 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about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5 ____ long.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E3D2826E-BF7D-4EFE-BD82-AB8B58D94CA3}"/>
              </a:ext>
            </a:extLst>
          </p:cNvPr>
          <p:cNvCxnSpPr/>
          <p:nvPr/>
        </p:nvCxnSpPr>
        <p:spPr>
          <a:xfrm>
            <a:off x="0" y="313440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1054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544593"/>
            <a:ext cx="84099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Let's review a few benchmarks: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1209175"/>
            <a:ext cx="6619240" cy="29804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457200" indent="-4572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 door 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about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2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tall</a:t>
            </a:r>
          </a:p>
          <a:p>
            <a:pPr marL="457200" indent="-4572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 average car 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about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4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long</a:t>
            </a:r>
          </a:p>
          <a:p>
            <a:pPr marL="457200" indent="-4572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 school bus 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about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10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long</a:t>
            </a:r>
          </a:p>
          <a:p>
            <a:pPr marL="457200" indent="-4572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 football field 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about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100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long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95730" y="5461000"/>
            <a:ext cx="73685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 adult ski 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about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2 ____ long.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D02720FB-02AE-42E9-A72B-94ED7A12C3AF}"/>
              </a:ext>
            </a:extLst>
          </p:cNvPr>
          <p:cNvCxnSpPr/>
          <p:nvPr/>
        </p:nvCxnSpPr>
        <p:spPr>
          <a:xfrm>
            <a:off x="0" y="468048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325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9100" y="3810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1. Which unit,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km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makes sense in the sentence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9100" y="1778000"/>
            <a:ext cx="93878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An adult basketball player is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about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2 ____ tall.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9100" y="2565400"/>
            <a:ext cx="95148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distance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between Toronto, ON and Ottawa, ON 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about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450 ____.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9100" y="3835400"/>
            <a:ext cx="85496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A canoe is between 4 ____ and 5 ____ long.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9100" y="4610100"/>
            <a:ext cx="9851390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d) Great Bear Lake in the Northwest Territories is the largest lake within Canada.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distance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across the widest part of Great Bear Lake 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about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310 ____ long.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1800" y="6350000"/>
            <a:ext cx="95021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e) A male African elephant may grow to be as tall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as 4 ____.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77EA25D5-E387-4871-AE1C-1A4F7F8CE16A}"/>
              </a:ext>
            </a:extLst>
          </p:cNvPr>
          <p:cNvCxnSpPr/>
          <p:nvPr/>
        </p:nvCxnSpPr>
        <p:spPr>
          <a:xfrm>
            <a:off x="0" y="242936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8730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57200"/>
            <a:ext cx="9908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Which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unit of measurement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best expresses the measurement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Choose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or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854200"/>
            <a:ext cx="69748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a CD case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2794000"/>
            <a:ext cx="42443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width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an ice rink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3746500"/>
            <a:ext cx="90957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distance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between two movie theatres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4686300"/>
            <a:ext cx="67462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d)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width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a tennis racquet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5626100"/>
            <a:ext cx="60731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e)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height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of a polar bear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818EB2D3-4CA6-449B-BD38-04BEED9433AF}"/>
              </a:ext>
            </a:extLst>
          </p:cNvPr>
          <p:cNvCxnSpPr/>
          <p:nvPr/>
        </p:nvCxnSpPr>
        <p:spPr>
          <a:xfrm>
            <a:off x="0" y="257724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0946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82600"/>
            <a:ext cx="929259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How many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centimetres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are in 1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metre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346960" y="1816100"/>
            <a:ext cx="5420360" cy="3770500"/>
            <a:chOff x="2346960" y="1816100"/>
            <a:chExt cx="5420360" cy="3770500"/>
          </a:xfrm>
        </p:grpSpPr>
        <p:sp>
          <p:nvSpPr>
            <p:cNvPr id="3" name="TextBox 2"/>
            <p:cNvSpPr txBox="1"/>
            <p:nvPr/>
          </p:nvSpPr>
          <p:spPr>
            <a:xfrm>
              <a:off x="2392680" y="1831598"/>
              <a:ext cx="5374640" cy="375500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1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m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= 100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cm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</a:t>
              </a:r>
            </a:p>
            <a:p>
              <a:pPr algn="ctr">
                <a:lnSpc>
                  <a:spcPct val="150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2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m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= 200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cm</a:t>
              </a:r>
            </a:p>
            <a:p>
              <a:pPr algn="ctr">
                <a:lnSpc>
                  <a:spcPct val="150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3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m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= 300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cm</a:t>
              </a:r>
            </a:p>
            <a:p>
              <a:pPr algn="ctr">
                <a:lnSpc>
                  <a:spcPct val="150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4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m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= 400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cm</a:t>
              </a:r>
            </a:p>
            <a:p>
              <a:pPr algn="ctr">
                <a:lnSpc>
                  <a:spcPct val="150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5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m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= _____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346960" y="1816100"/>
              <a:ext cx="1133138" cy="14312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>
                <a:lnSpc>
                  <a:spcPct val="150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If:</a:t>
              </a:r>
            </a:p>
            <a:p>
              <a:pPr algn="r">
                <a:lnSpc>
                  <a:spcPct val="150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Then: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520700" y="6858000"/>
            <a:ext cx="4128897" cy="4135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Can you see the pattern</a:t>
            </a:r>
            <a:r>
              <a:rPr lang="en-CA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31FF31E1-0A43-427B-A5D7-432B9377DBB6}"/>
              </a:ext>
            </a:extLst>
          </p:cNvPr>
          <p:cNvCxnSpPr/>
          <p:nvPr/>
        </p:nvCxnSpPr>
        <p:spPr>
          <a:xfrm>
            <a:off x="0" y="137934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0127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064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Change the measurement from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metres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centimetres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425700"/>
            <a:ext cx="362826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4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0" y="2425700"/>
            <a:ext cx="42443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8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610100"/>
            <a:ext cx="43459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9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07000" y="4610100"/>
            <a:ext cx="39649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10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021451" y="4479010"/>
            <a:ext cx="5138549" cy="3140990"/>
            <a:chOff x="5021451" y="4479010"/>
            <a:chExt cx="5138549" cy="314099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="" xmlns:a16="http://schemas.microsoft.com/office/drawing/2014/main" id="{226C9A8C-C6C4-47BA-92EE-01434B6C4E0B}"/>
                </a:ext>
              </a:extLst>
            </p:cNvPr>
            <p:cNvCxnSpPr/>
            <p:nvPr/>
          </p:nvCxnSpPr>
          <p:spPr>
            <a:xfrm>
              <a:off x="5021451" y="4479010"/>
              <a:ext cx="513854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="" xmlns:a16="http://schemas.microsoft.com/office/drawing/2014/main" id="{15C9BE49-C8A7-4AD0-ADA8-1B880DCA25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21451" y="4479010"/>
              <a:ext cx="0" cy="31409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08900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2517639"/>
            <a:ext cx="4060190" cy="195072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5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56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</a:p>
          <a:p>
            <a:pPr>
              <a:lnSpc>
                <a:spcPct val="114000"/>
              </a:lnSpc>
              <a:spcAft>
                <a:spcPts val="1500"/>
              </a:spcAft>
            </a:pPr>
            <a:r>
              <a:rPr lang="en-CA" sz="2800" dirty="0">
                <a:latin typeface="Century Gothic"/>
              </a:rPr>
              <a:t>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_____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_____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</a:p>
          <a:p>
            <a:pPr>
              <a:lnSpc>
                <a:spcPct val="114000"/>
              </a:lnSpc>
              <a:spcAft>
                <a:spcPts val="1500"/>
              </a:spcAft>
            </a:pPr>
            <a:r>
              <a:rPr lang="en-CA" sz="2800" dirty="0">
                <a:latin typeface="Century Gothic"/>
              </a:rPr>
              <a:t>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_____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88200" y="2517638"/>
            <a:ext cx="4377690" cy="19075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5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5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8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</a:p>
          <a:p>
            <a:pPr>
              <a:lnSpc>
                <a:spcPct val="114000"/>
              </a:lnSpc>
              <a:spcAft>
                <a:spcPts val="1500"/>
              </a:spcAft>
            </a:pPr>
            <a:r>
              <a:rPr lang="en-CA" sz="2800" dirty="0">
                <a:latin typeface="Century Gothic"/>
              </a:rPr>
              <a:t>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_____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_____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</a:p>
          <a:p>
            <a:pPr>
              <a:lnSpc>
                <a:spcPct val="114000"/>
              </a:lnSpc>
              <a:spcAft>
                <a:spcPts val="1500"/>
              </a:spcAft>
            </a:pPr>
            <a:r>
              <a:rPr lang="en-CA" sz="2800" dirty="0">
                <a:latin typeface="Century Gothic"/>
              </a:rPr>
              <a:t>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_____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444500"/>
            <a:ext cx="9464040" cy="13826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Let's review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mixed measurements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This is when you measure something in metres and there are leftover centimetres.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6970106"/>
            <a:ext cx="4483259" cy="3493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In cm, which place gives the number of m</a:t>
            </a:r>
            <a:r>
              <a:rPr lang="en-CA" sz="160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393410" y="2247254"/>
            <a:ext cx="4766590" cy="5372746"/>
            <a:chOff x="5393410" y="2247254"/>
            <a:chExt cx="4766590" cy="5372746"/>
          </a:xfrm>
        </p:grpSpPr>
        <p:cxnSp>
          <p:nvCxnSpPr>
            <p:cNvPr id="10" name="Straight Connector 9">
              <a:extLst>
                <a:ext uri="{FF2B5EF4-FFF2-40B4-BE49-F238E27FC236}">
                  <a16:creationId xmlns="" xmlns:a16="http://schemas.microsoft.com/office/drawing/2014/main" id="{BF7B6051-8F83-4F2F-A587-DC619DCDC07F}"/>
                </a:ext>
              </a:extLst>
            </p:cNvPr>
            <p:cNvCxnSpPr/>
            <p:nvPr/>
          </p:nvCxnSpPr>
          <p:spPr>
            <a:xfrm>
              <a:off x="5393410" y="2247254"/>
              <a:ext cx="476659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="" xmlns:a16="http://schemas.microsoft.com/office/drawing/2014/main" id="{7CCC7FC0-61C8-4636-8491-63B2124597BC}"/>
                </a:ext>
              </a:extLst>
            </p:cNvPr>
            <p:cNvCxnSpPr/>
            <p:nvPr/>
          </p:nvCxnSpPr>
          <p:spPr>
            <a:xfrm flipV="1">
              <a:off x="5393410" y="2247255"/>
              <a:ext cx="0" cy="537274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56308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99085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Change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metres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centimetres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Then add the leftover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centimetres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2413000"/>
            <a:ext cx="3628263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4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47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 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2413000"/>
            <a:ext cx="42443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7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20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4711700"/>
            <a:ext cx="37871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9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5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4711700"/>
            <a:ext cx="39649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0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3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098942" y="4525505"/>
            <a:ext cx="5061058" cy="3094495"/>
            <a:chOff x="5098942" y="4525505"/>
            <a:chExt cx="5061058" cy="3094495"/>
          </a:xfrm>
        </p:grpSpPr>
        <p:cxnSp>
          <p:nvCxnSpPr>
            <p:cNvPr id="11" name="Straight Connector 10">
              <a:extLst>
                <a:ext uri="{FF2B5EF4-FFF2-40B4-BE49-F238E27FC236}">
                  <a16:creationId xmlns="" xmlns:a16="http://schemas.microsoft.com/office/drawing/2014/main" id="{4BDA7BE8-A400-4D15-ADAE-1E75A1950F7D}"/>
                </a:ext>
              </a:extLst>
            </p:cNvPr>
            <p:cNvCxnSpPr>
              <a:cxnSpLocks/>
            </p:cNvCxnSpPr>
            <p:nvPr/>
          </p:nvCxnSpPr>
          <p:spPr>
            <a:xfrm>
              <a:off x="5098942" y="4525505"/>
              <a:ext cx="506105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="" xmlns:a16="http://schemas.microsoft.com/office/drawing/2014/main" id="{BE7AD6F0-6322-436F-ACD4-297A88AFE1C2}"/>
                </a:ext>
              </a:extLst>
            </p:cNvPr>
            <p:cNvCxnSpPr/>
            <p:nvPr/>
          </p:nvCxnSpPr>
          <p:spPr>
            <a:xfrm>
              <a:off x="5098942" y="4525505"/>
              <a:ext cx="0" cy="30944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8982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2111" y="736763"/>
            <a:ext cx="912761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longer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do you know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65035" y="4368800"/>
            <a:ext cx="5629929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700" dirty="0">
                <a:solidFill>
                  <a:srgbClr val="000000"/>
                </a:solidFill>
                <a:latin typeface="Century Gothic"/>
              </a:rPr>
              <a:t>5 </a:t>
            </a:r>
            <a:r>
              <a:rPr lang="en-CA" sz="27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700" dirty="0">
                <a:solidFill>
                  <a:srgbClr val="000000"/>
                </a:solidFill>
                <a:latin typeface="Century Gothic"/>
              </a:rPr>
              <a:t>    or    3 </a:t>
            </a:r>
            <a:r>
              <a:rPr lang="en-CA" sz="2700" dirty="0">
                <a:solidFill>
                  <a:srgbClr val="0000FF"/>
                </a:solidFill>
                <a:latin typeface="Century Gothic"/>
              </a:rPr>
              <a:t>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2111" y="6883400"/>
            <a:ext cx="9290812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Look at the units.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2111" y="207013"/>
            <a:ext cx="31781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Let's compare measurements.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79462" y="1955690"/>
            <a:ext cx="339227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>
                <a:solidFill>
                  <a:srgbClr val="000000"/>
                </a:solidFill>
                <a:latin typeface="Century Gothic"/>
              </a:rPr>
              <a:t>235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  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or    402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0E63A48F-E8B0-4508-B3C0-69A9EC74AB74}"/>
              </a:ext>
            </a:extLst>
          </p:cNvPr>
          <p:cNvCxnSpPr/>
          <p:nvPr/>
        </p:nvCxnSpPr>
        <p:spPr>
          <a:xfrm>
            <a:off x="15919" y="376608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98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32000"/>
            <a:ext cx="5588000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66845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520700"/>
            <a:ext cx="9070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Which is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longer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Explain how you know.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5930" y="4394200"/>
            <a:ext cx="9248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dirty="0">
                <a:solidFill>
                  <a:srgbClr val="000000"/>
                </a:solidFill>
                <a:latin typeface="Century Gothic"/>
              </a:rPr>
              <a:t>4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   or    2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99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34295" y="1709672"/>
            <a:ext cx="438284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6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35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   or    951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8393D7E0-46FE-40EB-8F40-BB7CE510344B}"/>
              </a:ext>
            </a:extLst>
          </p:cNvPr>
          <p:cNvCxnSpPr/>
          <p:nvPr/>
        </p:nvCxnSpPr>
        <p:spPr>
          <a:xfrm>
            <a:off x="0" y="379708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9888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3683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Which measurement is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longer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866900"/>
            <a:ext cx="41427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or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 2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46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4660900"/>
            <a:ext cx="56540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567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or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 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km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56200" y="1866900"/>
            <a:ext cx="42443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230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 or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 2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3263900"/>
            <a:ext cx="37871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450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or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5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56200" y="3263900"/>
            <a:ext cx="45237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d) 456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or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 5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64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9900" y="5994400"/>
            <a:ext cx="9881108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Order the measurements above from longest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to shortest.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F0A97564-BBDB-4FBF-8220-60B5EE17A4B1}"/>
              </a:ext>
            </a:extLst>
          </p:cNvPr>
          <p:cNvCxnSpPr/>
          <p:nvPr/>
        </p:nvCxnSpPr>
        <p:spPr>
          <a:xfrm>
            <a:off x="0" y="578086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1056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44500"/>
            <a:ext cx="9654540" cy="498367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Activity: </a:t>
            </a: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CA" sz="1500" dirty="0">
                <a:solidFill>
                  <a:srgbClr val="000000"/>
                </a:solidFill>
                <a:latin typeface="Century Gothic"/>
              </a:rPr>
              <a:t> </a:t>
            </a:r>
            <a:br>
              <a:rPr lang="en-CA" sz="15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	Group 1 –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centimetre (cm)</a:t>
            </a: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FF"/>
                </a:solidFill>
                <a:latin typeface="Century Gothic"/>
              </a:rPr>
              <a:t> 	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Group 2 –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metre (m)</a:t>
            </a: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FF"/>
                </a:solidFill>
                <a:latin typeface="Century Gothic"/>
              </a:rPr>
              <a:t> 	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Group 3 –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kilometre (km)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FF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latin typeface="Century Gothic"/>
              </a:rPr>
              <a:t>In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your group, list as many things as you can that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could be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measured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with your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unit of measurement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6949369"/>
            <a:ext cx="29489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E-29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25319899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444500"/>
            <a:ext cx="9908540" cy="22722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An alligator is 4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57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long. A Komodo dragon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is 2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86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long.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centimetres longer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is the alligator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397262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95300"/>
            <a:ext cx="9584690" cy="22722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A king cobra is 526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long. A saltwater crocodile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is exactly 5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long.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animal 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longer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much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longer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205609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95300"/>
            <a:ext cx="9044940" cy="22722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3. A killer whale is 9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67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long. A beluga whale is 608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long.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animal is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longer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</a:rPr>
              <a:t>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ow much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longer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191580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3.1 pp. 106–108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45764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533400"/>
            <a:ext cx="950861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Which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measurement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does this item represent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3352800"/>
            <a:ext cx="8829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Have students identify the unit shown by benchmark items.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E-25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8000" y="4178300"/>
            <a:ext cx="155871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Review: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44800" y="4178300"/>
            <a:ext cx="25237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centimetre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=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44800" y="5905500"/>
            <a:ext cx="220775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kilometre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=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44800" y="5041900"/>
            <a:ext cx="165403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metre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=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8000" y="7010400"/>
            <a:ext cx="449228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Review unit abbreviations and relative size.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F9605495-328F-4B89-A43C-85E9ED0CD628}"/>
              </a:ext>
            </a:extLst>
          </p:cNvPr>
          <p:cNvCxnSpPr/>
          <p:nvPr/>
        </p:nvCxnSpPr>
        <p:spPr>
          <a:xfrm flipH="1">
            <a:off x="0" y="387506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4131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541268" y="635000"/>
            <a:ext cx="3077591" cy="1763643"/>
            <a:chOff x="3541268" y="635000"/>
            <a:chExt cx="3077591" cy="1763643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1268" y="635000"/>
              <a:ext cx="3077591" cy="114084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cxnSp>
          <p:nvCxnSpPr>
            <p:cNvPr id="3" name="Straight Connector 2"/>
            <p:cNvCxnSpPr/>
            <p:nvPr/>
          </p:nvCxnSpPr>
          <p:spPr>
            <a:xfrm>
              <a:off x="3619881" y="1976882"/>
              <a:ext cx="2920238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4660900" y="2044700"/>
              <a:ext cx="1090143" cy="4462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300">
                  <a:solidFill>
                    <a:srgbClr val="000000"/>
                  </a:solidFill>
                  <a:latin typeface="Century Gothic"/>
                </a:rPr>
                <a:t>12 </a:t>
              </a:r>
              <a:r>
                <a:rPr lang="en-CA" sz="230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69900" y="5181600"/>
            <a:ext cx="6873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Explain what this means.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E-25-26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2959100"/>
            <a:ext cx="9400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Show me the length of this stapler on a metre stick.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9900" y="5842000"/>
            <a:ext cx="7876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Would it be closer to 0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or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9900" y="3810000"/>
            <a:ext cx="66145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Is it closer to 1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or 0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DC79178F-D4EC-4C7E-92EE-318EC89236AA}"/>
              </a:ext>
            </a:extLst>
          </p:cNvPr>
          <p:cNvCxnSpPr/>
          <p:nvPr/>
        </p:nvCxnSpPr>
        <p:spPr>
          <a:xfrm>
            <a:off x="0" y="565688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34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8200" y="528133"/>
            <a:ext cx="94084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measure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 stapler, it's best to use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centimetres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Why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8200" y="4004450"/>
            <a:ext cx="9573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Now we'll decide the best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unit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for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measuring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something else.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CAC4FC87-379D-44C7-99F1-EC35DB240BD5}"/>
              </a:ext>
            </a:extLst>
          </p:cNvPr>
          <p:cNvCxnSpPr/>
          <p:nvPr/>
        </p:nvCxnSpPr>
        <p:spPr>
          <a:xfrm>
            <a:off x="0" y="375059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193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0" y="558800"/>
            <a:ext cx="39114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Can you walk 600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500" y="1358900"/>
            <a:ext cx="6786626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700">
                <a:solidFill>
                  <a:srgbClr val="000000"/>
                </a:solidFill>
                <a:latin typeface="Century Gothic"/>
              </a:rPr>
              <a:t>Is 600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more than a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 kilometre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or less</a:t>
            </a:r>
            <a:r>
              <a:rPr lang="en-CA" sz="27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500" y="4051300"/>
            <a:ext cx="6085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Could you walk to Nova Scotia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500" y="3352800"/>
            <a:ext cx="235868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E-26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500" y="5833661"/>
            <a:ext cx="9540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Would we use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metres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measure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distance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DEF70F2C-0079-44ED-923D-257AC19EBF0F}"/>
              </a:ext>
            </a:extLst>
          </p:cNvPr>
          <p:cNvCxnSpPr/>
          <p:nvPr/>
        </p:nvCxnSpPr>
        <p:spPr>
          <a:xfrm>
            <a:off x="0" y="385907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8331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3387" y="1041400"/>
            <a:ext cx="9293225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 i="1">
                <a:solidFill>
                  <a:srgbClr val="0000FF"/>
                </a:solidFill>
                <a:latin typeface="Century Gothic"/>
              </a:rPr>
              <a:t>most appropriate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unit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49040" y="209180"/>
            <a:ext cx="2358688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E-26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9907" y="2695335"/>
            <a:ext cx="9556561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unit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most appropriate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for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measuring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each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of these items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9907" y="6946900"/>
            <a:ext cx="5340033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Display a variety of objects.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6E7F5C3D-C72D-4094-A698-17A021756D24}"/>
              </a:ext>
            </a:extLst>
          </p:cNvPr>
          <p:cNvCxnSpPr/>
          <p:nvPr/>
        </p:nvCxnSpPr>
        <p:spPr>
          <a:xfrm>
            <a:off x="0" y="243323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597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95300"/>
            <a:ext cx="9103995" cy="266194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Select 5 items in the classroom.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Guess which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unit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would best express each item's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height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width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or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15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Then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measure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your 5 items.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4787900"/>
            <a:ext cx="9252077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Did your chosen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unit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result in a simple number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6953840"/>
            <a:ext cx="55905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E-26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424986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82600"/>
            <a:ext cx="9235440" cy="319632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In your notebook, list 5 things that can be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measured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aren't in the room.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Arrange them in order from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shortest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longest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15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unit of measurement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most appropriate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for each item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7473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F47A8FD-239F-4C81-A7EE-619FFE3C8CC7}"/>
</file>

<file path=customXml/itemProps2.xml><?xml version="1.0" encoding="utf-8"?>
<ds:datastoreItem xmlns:ds="http://schemas.openxmlformats.org/officeDocument/2006/customXml" ds:itemID="{CDC7750D-F8FE-4FDD-9B0E-9EA2B6338951}"/>
</file>

<file path=customXml/itemProps3.xml><?xml version="1.0" encoding="utf-8"?>
<ds:datastoreItem xmlns:ds="http://schemas.openxmlformats.org/officeDocument/2006/customXml" ds:itemID="{427DBC2C-8127-4FC9-B5B5-40354100204D}"/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951</Words>
  <Application>Microsoft Office PowerPoint</Application>
  <PresentationFormat>Custom</PresentationFormat>
  <Paragraphs>139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Seona Bain</cp:lastModifiedBy>
  <cp:revision>10</cp:revision>
  <dcterms:created xsi:type="dcterms:W3CDTF">2018-05-02T16:45:55Z</dcterms:created>
  <dcterms:modified xsi:type="dcterms:W3CDTF">2019-08-20T18:31:23Z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