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1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82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905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967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737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083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74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182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308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334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655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518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146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4F810-8561-4F4E-881C-D0D3256EC221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7412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E-8–10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Measuring and Drawing in Centimetres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draw lines and objects of lengths given in an exact number of centimetres, with and without a ruler.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98–99</a:t>
            </a:r>
          </a:p>
        </p:txBody>
      </p:sp>
    </p:spTree>
    <p:extLst>
      <p:ext uri="{BB962C8B-B14F-4D97-AF65-F5344CB8AC3E}">
        <p14:creationId xmlns:p14="http://schemas.microsoft.com/office/powerpoint/2010/main" val="1388981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108700"/>
            <a:ext cx="9438640" cy="10957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  <a:endParaRPr lang="en-CA" sz="2800" dirty="0" smtClean="0">
              <a:solidFill>
                <a:srgbClr val="FF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5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 line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starting at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5003800"/>
            <a:ext cx="9518904" cy="7940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Exchange notebooks with a classmate and measure the lines </a:t>
            </a:r>
            <a:br>
              <a:rPr lang="en-CA" sz="2000" dirty="0">
                <a:solidFill>
                  <a:srgbClr val="000000"/>
                </a:solidFill>
                <a:latin typeface="Century Gothic"/>
              </a:rPr>
            </a:br>
            <a:r>
              <a:rPr lang="en-CA" sz="2000" dirty="0">
                <a:solidFill>
                  <a:srgbClr val="000000"/>
                </a:solidFill>
                <a:latin typeface="Century Gothic"/>
              </a:rPr>
              <a:t>to check each other's work.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47000" y="2387600"/>
            <a:ext cx="155089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8300" y="2387600"/>
            <a:ext cx="163581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22600" y="2387600"/>
            <a:ext cx="16483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2387600"/>
            <a:ext cx="164871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419100"/>
            <a:ext cx="101752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line to show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Write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beside the line.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D3262AF6-7F73-4270-978B-F38A49B70205}"/>
              </a:ext>
            </a:extLst>
          </p:cNvPr>
          <p:cNvCxnSpPr/>
          <p:nvPr/>
        </p:nvCxnSpPr>
        <p:spPr>
          <a:xfrm>
            <a:off x="0" y="598471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15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42900"/>
            <a:ext cx="92862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Explain that drawing without a ruler is called sketching.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663700"/>
            <a:ext cx="9184640" cy="204511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two dots about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apart.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Sketch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 line between them.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endParaRPr lang="en-CA" sz="20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distance to check your work.</a:t>
            </a:r>
          </a:p>
        </p:txBody>
      </p:sp>
    </p:spTree>
    <p:extLst>
      <p:ext uri="{BB962C8B-B14F-4D97-AF65-F5344CB8AC3E}">
        <p14:creationId xmlns:p14="http://schemas.microsoft.com/office/powerpoint/2010/main" val="2388138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5400" y="4635500"/>
            <a:ext cx="174797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11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4635500"/>
            <a:ext cx="163581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8100" y="2349500"/>
            <a:ext cx="16483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2349500"/>
            <a:ext cx="164866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444500"/>
            <a:ext cx="101752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Sketch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 line of the given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Write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          beside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sketch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7160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95300"/>
            <a:ext cx="46134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Draw a flower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wide.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6946900"/>
            <a:ext cx="23586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E-10 for details.</a:t>
            </a:r>
          </a:p>
        </p:txBody>
      </p:sp>
    </p:spTree>
    <p:extLst>
      <p:ext uri="{BB962C8B-B14F-4D97-AF65-F5344CB8AC3E}">
        <p14:creationId xmlns:p14="http://schemas.microsoft.com/office/powerpoint/2010/main" val="918472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419100"/>
            <a:ext cx="6892544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Draw the object to the given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100" y="2000050"/>
            <a:ext cx="366748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a shoe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" y="3124200"/>
            <a:ext cx="366750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a tree 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tall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6100" y="4248350"/>
            <a:ext cx="366750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a leaf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wide</a:t>
            </a:r>
          </a:p>
        </p:txBody>
      </p:sp>
    </p:spTree>
    <p:extLst>
      <p:ext uri="{BB962C8B-B14F-4D97-AF65-F5344CB8AC3E}">
        <p14:creationId xmlns:p14="http://schemas.microsoft.com/office/powerpoint/2010/main" val="821971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95300"/>
            <a:ext cx="187667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3: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82700"/>
            <a:ext cx="9617376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Draw 3 drumsticks, each drumstick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than the previous one.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667000"/>
            <a:ext cx="9617327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A pencil shrinks when you sharpen it.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3 pencils, each pencil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shorter than the previous one.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521200"/>
            <a:ext cx="9617327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Draw 3 baseball bats, each bat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longer than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previous one.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918200"/>
            <a:ext cx="9617327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A carrot shrinks when you eat it. Draw 3 carrots,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each carrot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shorter than the previous one.</a:t>
            </a:r>
          </a:p>
        </p:txBody>
      </p:sp>
    </p:spTree>
    <p:extLst>
      <p:ext uri="{BB962C8B-B14F-4D97-AF65-F5344CB8AC3E}">
        <p14:creationId xmlns:p14="http://schemas.microsoft.com/office/powerpoint/2010/main" val="180338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95300"/>
            <a:ext cx="4625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3:  </a:t>
            </a:r>
            <a:r>
              <a:rPr lang="en-CA" sz="2000" i="1">
                <a:solidFill>
                  <a:srgbClr val="808080"/>
                </a:solidFill>
                <a:latin typeface="Century Gothic"/>
              </a:rPr>
              <a:t>  continued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308100"/>
            <a:ext cx="9690100" cy="26766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Write a story about one of the growing or shrinking items in parts a) to d), or invent your own. Describe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the item grows or shrinks.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example, how does the carrot get eaten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Who might use the different bats to play baseball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69539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" y="-5598"/>
            <a:ext cx="10160000" cy="2320975"/>
          </a:xfrm>
          <a:custGeom>
            <a:avLst/>
            <a:gdLst/>
            <a:ahLst/>
            <a:cxnLst/>
            <a:rect l="0" t="0" r="0" b="0"/>
            <a:pathLst>
              <a:path w="12537319" h="2320975">
                <a:moveTo>
                  <a:pt x="0" y="0"/>
                </a:moveTo>
                <a:lnTo>
                  <a:pt x="12537318" y="0"/>
                </a:lnTo>
                <a:lnTo>
                  <a:pt x="12537318" y="2320974"/>
                </a:lnTo>
                <a:lnTo>
                  <a:pt x="0" y="232097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06400" y="342900"/>
            <a:ext cx="103784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Draw a triangle on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grid paper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its sides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to the closest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centimetre.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616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65640" cy="3019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Eric draws a line 15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Sara draws a line 12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Ron draws a line 12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shorter than Eric's.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Sara's line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How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Ron's line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43229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81000"/>
            <a:ext cx="10378440" cy="3019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3. Kate draws a line 15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Sal draws a line 23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Helen draws a line 14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shorter than Sal's.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much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Helen's line than Kate's line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68957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45180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98–99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426599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19300"/>
            <a:ext cx="94322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ancient Egyptians used cubits.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35350" y="3146552"/>
            <a:ext cx="5618861" cy="3276600"/>
            <a:chOff x="3435350" y="3146552"/>
            <a:chExt cx="5618861" cy="3276600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5350" y="3146552"/>
              <a:ext cx="2705100" cy="3276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864100" y="4419600"/>
              <a:ext cx="4190111" cy="11449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A cubit is the </a:t>
              </a:r>
              <a:r>
                <a:rPr lang="en-CA" sz="2000" dirty="0">
                  <a:solidFill>
                    <a:srgbClr val="0000FF"/>
                  </a:solidFill>
                  <a:latin typeface="Century Gothic"/>
                </a:rPr>
                <a:t>length</a:t>
              </a:r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 from </a:t>
              </a:r>
              <a:br>
                <a:rPr lang="en-CA" sz="20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the tip of your middle finger </a:t>
              </a:r>
              <a:br>
                <a:rPr lang="en-CA" sz="20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to the outside of your elbow. 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95300" y="495300"/>
            <a:ext cx="962583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long time ago, people used different objects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length.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6972300"/>
            <a:ext cx="7190435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Our first activity will help us understand standard vs. non-standard units.</a:t>
            </a:r>
          </a:p>
        </p:txBody>
      </p:sp>
    </p:spTree>
    <p:extLst>
      <p:ext uri="{BB962C8B-B14F-4D97-AF65-F5344CB8AC3E}">
        <p14:creationId xmlns:p14="http://schemas.microsoft.com/office/powerpoint/2010/main" val="2068897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2998648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Building a table.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06700" y="3175000"/>
            <a:ext cx="464728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 table leg = 2 cubits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23100"/>
            <a:ext cx="2598903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E-8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512202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508000"/>
            <a:ext cx="92100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Whose arm did the ancient Egyptians use as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 standard cubit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5626100"/>
            <a:ext cx="9273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They used a wooden stick with lines scratched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into it, just like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rulers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today.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3390900"/>
            <a:ext cx="6930746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How did people know the right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 length</a:t>
            </a:r>
            <a:r>
              <a:rPr lang="en-CA" sz="27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FBB20EE0-AEA6-43F6-8B93-026E85B828EC}"/>
              </a:ext>
            </a:extLst>
          </p:cNvPr>
          <p:cNvCxnSpPr/>
          <p:nvPr/>
        </p:nvCxnSpPr>
        <p:spPr>
          <a:xfrm>
            <a:off x="0" y="514543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90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457200"/>
            <a:ext cx="5803163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Review: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Using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ruler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to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measure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objects.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062480" y="3390900"/>
            <a:ext cx="5889244" cy="986083"/>
            <a:chOff x="2062480" y="3390900"/>
            <a:chExt cx="5889244" cy="986083"/>
          </a:xfrm>
        </p:grpSpPr>
        <p:sp>
          <p:nvSpPr>
            <p:cNvPr id="10" name="Freeform 9"/>
            <p:cNvSpPr/>
            <p:nvPr/>
          </p:nvSpPr>
          <p:spPr>
            <a:xfrm>
              <a:off x="2228215" y="3390900"/>
              <a:ext cx="5699510" cy="960162"/>
            </a:xfrm>
            <a:custGeom>
              <a:avLst/>
              <a:gdLst/>
              <a:ahLst/>
              <a:cxnLst/>
              <a:rect l="0" t="0" r="0" b="0"/>
              <a:pathLst>
                <a:path w="5699510" h="960162">
                  <a:moveTo>
                    <a:pt x="0" y="0"/>
                  </a:moveTo>
                  <a:lnTo>
                    <a:pt x="5699509" y="0"/>
                  </a:lnTo>
                  <a:lnTo>
                    <a:pt x="5699509" y="960161"/>
                  </a:lnTo>
                  <a:lnTo>
                    <a:pt x="0" y="96016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62480" y="3793425"/>
              <a:ext cx="123990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038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80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69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454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47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36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500" dirty="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412111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301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190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079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68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857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746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46100" y="7010400"/>
            <a:ext cx="358383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Be sure to align the object to zero!</a:t>
            </a:r>
          </a:p>
        </p:txBody>
      </p:sp>
    </p:spTree>
    <p:extLst>
      <p:ext uri="{BB962C8B-B14F-4D97-AF65-F5344CB8AC3E}">
        <p14:creationId xmlns:p14="http://schemas.microsoft.com/office/powerpoint/2010/main" val="2949513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84200"/>
            <a:ext cx="928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if an object ends between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marks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062480" y="2735539"/>
            <a:ext cx="5898869" cy="960162"/>
            <a:chOff x="2062480" y="2735539"/>
            <a:chExt cx="5898869" cy="960162"/>
          </a:xfrm>
        </p:grpSpPr>
        <p:sp>
          <p:nvSpPr>
            <p:cNvPr id="3" name="TextBox 2"/>
            <p:cNvSpPr txBox="1"/>
            <p:nvPr/>
          </p:nvSpPr>
          <p:spPr>
            <a:xfrm>
              <a:off x="2062480" y="3133025"/>
              <a:ext cx="123990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03880" y="3133025"/>
              <a:ext cx="415544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6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92265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80650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69035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57420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45805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235657" y="2735539"/>
              <a:ext cx="5699511" cy="960162"/>
            </a:xfrm>
            <a:custGeom>
              <a:avLst/>
              <a:gdLst/>
              <a:ahLst/>
              <a:cxnLst/>
              <a:rect l="0" t="0" r="0" b="0"/>
              <a:pathLst>
                <a:path w="5699511" h="960162">
                  <a:moveTo>
                    <a:pt x="0" y="0"/>
                  </a:moveTo>
                  <a:lnTo>
                    <a:pt x="5699510" y="0"/>
                  </a:lnTo>
                  <a:lnTo>
                    <a:pt x="5699510" y="960161"/>
                  </a:lnTo>
                  <a:lnTo>
                    <a:pt x="0" y="96016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419477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308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197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086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75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864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753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>
          <a:xfrm>
            <a:off x="2417826" y="2614930"/>
            <a:ext cx="4208399" cy="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417826" y="2462530"/>
            <a:ext cx="1887474" cy="0"/>
          </a:xfrm>
          <a:prstGeom prst="line">
            <a:avLst/>
          </a:prstGeom>
          <a:ln w="381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4762500"/>
            <a:ext cx="65202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9300"/>
                </a:solidFill>
                <a:latin typeface="Century Gothic"/>
              </a:rPr>
              <a:t>green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line is about ____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9600" y="5600700"/>
            <a:ext cx="65203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>
                <a:solidFill>
                  <a:srgbClr val="FF0000"/>
                </a:solidFill>
                <a:latin typeface="Century Gothic"/>
              </a:rPr>
              <a:t>red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line is about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9600" y="6921500"/>
            <a:ext cx="87137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measure different objects and compare their answers with a classmate.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36078966-61BE-4DA8-A352-1F1FA9B74222}"/>
              </a:ext>
            </a:extLst>
          </p:cNvPr>
          <p:cNvCxnSpPr/>
          <p:nvPr/>
        </p:nvCxnSpPr>
        <p:spPr>
          <a:xfrm>
            <a:off x="7921" y="435502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61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9603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Drawing lines of a given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959600"/>
            <a:ext cx="21604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E-9 for steps.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62480" y="2849839"/>
            <a:ext cx="5898869" cy="960162"/>
            <a:chOff x="2062480" y="2849839"/>
            <a:chExt cx="5898869" cy="960162"/>
          </a:xfrm>
        </p:grpSpPr>
        <p:sp>
          <p:nvSpPr>
            <p:cNvPr id="4" name="TextBox 3"/>
            <p:cNvSpPr txBox="1"/>
            <p:nvPr/>
          </p:nvSpPr>
          <p:spPr>
            <a:xfrm>
              <a:off x="2062480" y="3256950"/>
              <a:ext cx="123990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03880" y="3256950"/>
              <a:ext cx="415544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6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92265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80650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69035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57420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45805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33324" y="2849839"/>
              <a:ext cx="5699510" cy="960162"/>
            </a:xfrm>
            <a:custGeom>
              <a:avLst/>
              <a:gdLst/>
              <a:ahLst/>
              <a:cxnLst/>
              <a:rect l="0" t="0" r="0" b="0"/>
              <a:pathLst>
                <a:path w="5699510" h="960162">
                  <a:moveTo>
                    <a:pt x="0" y="0"/>
                  </a:moveTo>
                  <a:lnTo>
                    <a:pt x="5699509" y="0"/>
                  </a:lnTo>
                  <a:lnTo>
                    <a:pt x="5699509" y="960161"/>
                  </a:lnTo>
                  <a:lnTo>
                    <a:pt x="0" y="96016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417191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306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195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084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973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862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751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08000" y="5372100"/>
            <a:ext cx="401629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Let's draw a 2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line.</a:t>
            </a:r>
          </a:p>
        </p:txBody>
      </p:sp>
    </p:spTree>
    <p:extLst>
      <p:ext uri="{BB962C8B-B14F-4D97-AF65-F5344CB8AC3E}">
        <p14:creationId xmlns:p14="http://schemas.microsoft.com/office/powerpoint/2010/main" val="3680020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101752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Draw a dot at 0. Then draw the second dot.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426200"/>
            <a:ext cx="6377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Connect the dots.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68900" y="4000500"/>
            <a:ext cx="2802255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d) 10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00500"/>
            <a:ext cx="259168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apart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68900" y="1930400"/>
            <a:ext cx="28011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apart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1930400"/>
            <a:ext cx="270294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apart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E2D45321-D5F2-4742-9CB1-D6EF185294DA}"/>
              </a:ext>
            </a:extLst>
          </p:cNvPr>
          <p:cNvCxnSpPr/>
          <p:nvPr/>
        </p:nvCxnSpPr>
        <p:spPr>
          <a:xfrm>
            <a:off x="0" y="605983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9000D5-559F-4861-9876-82D3EE7F3A04}"/>
</file>

<file path=customXml/itemProps2.xml><?xml version="1.0" encoding="utf-8"?>
<ds:datastoreItem xmlns:ds="http://schemas.openxmlformats.org/officeDocument/2006/customXml" ds:itemID="{7CECCED4-ED17-4FAB-9750-DD75A362D607}"/>
</file>

<file path=customXml/itemProps3.xml><?xml version="1.0" encoding="utf-8"?>
<ds:datastoreItem xmlns:ds="http://schemas.openxmlformats.org/officeDocument/2006/customXml" ds:itemID="{5247B2B8-4E84-452F-99D8-C589CEE9F5E7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627</Words>
  <Application>Microsoft Office PowerPoint</Application>
  <PresentationFormat>Custom</PresentationFormat>
  <Paragraphs>106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10</cp:revision>
  <dcterms:created xsi:type="dcterms:W3CDTF">2018-04-30T21:48:32Z</dcterms:created>
  <dcterms:modified xsi:type="dcterms:W3CDTF">2019-08-20T18:17:37Z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