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8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0160000" cy="7620000"/>
  <p:notesSz cx="6858000" cy="9144000"/>
  <p:embeddedFontLst>
    <p:embeddedFont>
      <p:font typeface="Century Gothic" panose="020B0502020202020204" pitchFamily="34" charset="0"/>
      <p:regular r:id="rId27"/>
      <p:bold r:id="rId28"/>
      <p:italic r:id="rId29"/>
      <p:boldItalic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69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740" y="-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38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37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A0B3-A6D1-4527-9990-0DD2EC5CAF8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6025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A0B3-A6D1-4527-9990-0DD2EC5CAF8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37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A0B3-A6D1-4527-9990-0DD2EC5CAF8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17503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A0B3-A6D1-4527-9990-0DD2EC5CAF8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2026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A0B3-A6D1-4527-9990-0DD2EC5CAF8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6488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A0B3-A6D1-4527-9990-0DD2EC5CAF8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1930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A0B3-A6D1-4527-9990-0DD2EC5CAF8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1590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A0B3-A6D1-4527-9990-0DD2EC5CAF8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27780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A0B3-A6D1-4527-9990-0DD2EC5CAF8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5463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A0B3-A6D1-4527-9990-0DD2EC5CAF8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8321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A0B3-A6D1-4527-9990-0DD2EC5CAF8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1553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CA0B3-A6D1-4527-9990-0DD2EC5CAF8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1320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3.2 Unit 11 Patterns and Algebra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N-26–30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2016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PA3-16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Equal and Not Equal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362440" cy="15120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learn that an equation is a number sentence with an equal sign;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identify when two simple expressions are equal or not equal and when </a:t>
            </a:r>
            <a:br>
              <a:rPr lang="en-CA" sz="1800" dirty="0">
                <a:solidFill>
                  <a:srgbClr val="000000"/>
                </a:solidFill>
                <a:latin typeface="Century Gothic"/>
              </a:rPr>
            </a:br>
            <a:r>
              <a:rPr lang="en-CA" sz="1800" dirty="0">
                <a:solidFill>
                  <a:srgbClr val="000000"/>
                </a:solidFill>
                <a:latin typeface="Century Gothic"/>
              </a:rPr>
              <a:t>an equation is true or false.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3.2 pp. 40–41</a:t>
            </a:r>
          </a:p>
        </p:txBody>
      </p:sp>
    </p:spTree>
    <p:extLst>
      <p:ext uri="{BB962C8B-B14F-4D97-AF65-F5344CB8AC3E}">
        <p14:creationId xmlns:p14="http://schemas.microsoft.com/office/powerpoint/2010/main" val="2721589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1057768" y="2716530"/>
            <a:ext cx="8044465" cy="2537154"/>
            <a:chOff x="1057768" y="2716530"/>
            <a:chExt cx="8044465" cy="2537154"/>
          </a:xfrm>
        </p:grpSpPr>
        <p:grpSp>
          <p:nvGrpSpPr>
            <p:cNvPr id="14" name="Group 13"/>
            <p:cNvGrpSpPr/>
            <p:nvPr/>
          </p:nvGrpSpPr>
          <p:grpSpPr>
            <a:xfrm>
              <a:off x="5931250" y="2716530"/>
              <a:ext cx="3170983" cy="2516902"/>
              <a:chOff x="5931250" y="2716530"/>
              <a:chExt cx="3170983" cy="2516902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5931250" y="3137771"/>
                <a:ext cx="3170983" cy="643176"/>
                <a:chOff x="5931250" y="3137771"/>
                <a:chExt cx="3170983" cy="643176"/>
              </a:xfrm>
            </p:grpSpPr>
            <p:sp>
              <p:nvSpPr>
                <p:cNvPr id="2" name="Freeform 1"/>
                <p:cNvSpPr/>
                <p:nvPr/>
              </p:nvSpPr>
              <p:spPr>
                <a:xfrm>
                  <a:off x="5931250" y="3137771"/>
                  <a:ext cx="3170983" cy="19444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170983" h="194449">
                      <a:moveTo>
                        <a:pt x="0" y="0"/>
                      </a:moveTo>
                      <a:lnTo>
                        <a:pt x="3170982" y="0"/>
                      </a:lnTo>
                      <a:lnTo>
                        <a:pt x="3170982" y="194448"/>
                      </a:lnTo>
                      <a:lnTo>
                        <a:pt x="0" y="19444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" name="Freeform 2"/>
                <p:cNvSpPr/>
                <p:nvPr/>
              </p:nvSpPr>
              <p:spPr>
                <a:xfrm>
                  <a:off x="6125690" y="3332221"/>
                  <a:ext cx="194445" cy="44872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94445" h="448726">
                      <a:moveTo>
                        <a:pt x="0" y="0"/>
                      </a:moveTo>
                      <a:lnTo>
                        <a:pt x="194444" y="0"/>
                      </a:lnTo>
                      <a:lnTo>
                        <a:pt x="194444" y="448725"/>
                      </a:lnTo>
                      <a:lnTo>
                        <a:pt x="0" y="44872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" name="Freeform 3"/>
                <p:cNvSpPr/>
                <p:nvPr/>
              </p:nvSpPr>
              <p:spPr>
                <a:xfrm>
                  <a:off x="8728294" y="3332222"/>
                  <a:ext cx="194455" cy="44872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94455" h="448725">
                      <a:moveTo>
                        <a:pt x="0" y="0"/>
                      </a:moveTo>
                      <a:lnTo>
                        <a:pt x="194454" y="0"/>
                      </a:lnTo>
                      <a:lnTo>
                        <a:pt x="194454" y="448724"/>
                      </a:lnTo>
                      <a:lnTo>
                        <a:pt x="0" y="44872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12" name="Group 11"/>
              <p:cNvGrpSpPr/>
              <p:nvPr/>
            </p:nvGrpSpPr>
            <p:grpSpPr>
              <a:xfrm>
                <a:off x="6123559" y="2716530"/>
                <a:ext cx="2786253" cy="415544"/>
                <a:chOff x="6123559" y="2716530"/>
                <a:chExt cx="2786253" cy="415544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6123559" y="2716530"/>
                  <a:ext cx="1992630" cy="415544"/>
                  <a:chOff x="6123559" y="2716530"/>
                  <a:chExt cx="1992630" cy="415544"/>
                </a:xfrm>
              </p:grpSpPr>
              <p:sp>
                <p:nvSpPr>
                  <p:cNvPr id="6" name="Oval 5"/>
                  <p:cNvSpPr/>
                  <p:nvPr/>
                </p:nvSpPr>
                <p:spPr>
                  <a:xfrm>
                    <a:off x="6653149" y="2716530"/>
                    <a:ext cx="415544" cy="41554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7" name="Oval 6"/>
                  <p:cNvSpPr/>
                  <p:nvPr/>
                </p:nvSpPr>
                <p:spPr>
                  <a:xfrm>
                    <a:off x="7179945" y="2716530"/>
                    <a:ext cx="415544" cy="41554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8" name="Oval 7"/>
                  <p:cNvSpPr/>
                  <p:nvPr/>
                </p:nvSpPr>
                <p:spPr>
                  <a:xfrm>
                    <a:off x="7700645" y="2716530"/>
                    <a:ext cx="415544" cy="41554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9" name="Oval 8"/>
                  <p:cNvSpPr/>
                  <p:nvPr/>
                </p:nvSpPr>
                <p:spPr>
                  <a:xfrm>
                    <a:off x="6123559" y="2716530"/>
                    <a:ext cx="415544" cy="41554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sp>
              <p:nvSpPr>
                <p:cNvPr id="11" name="Oval 10"/>
                <p:cNvSpPr/>
                <p:nvPr/>
              </p:nvSpPr>
              <p:spPr>
                <a:xfrm>
                  <a:off x="8494268" y="2716530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13" name="TextBox 12"/>
              <p:cNvSpPr txBox="1"/>
              <p:nvPr/>
            </p:nvSpPr>
            <p:spPr>
              <a:xfrm>
                <a:off x="6367780" y="4864100"/>
                <a:ext cx="2285746" cy="30010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500">
                    <a:solidFill>
                      <a:srgbClr val="000000"/>
                    </a:solidFill>
                    <a:latin typeface="Century Gothic"/>
                  </a:rPr>
                  <a:t>____  +  ____</a:t>
                </a: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1057768" y="2722245"/>
              <a:ext cx="3170986" cy="1073063"/>
              <a:chOff x="1057768" y="2722245"/>
              <a:chExt cx="3170986" cy="1073063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1057768" y="3152132"/>
                <a:ext cx="3170986" cy="643176"/>
                <a:chOff x="1057768" y="3152132"/>
                <a:chExt cx="3170986" cy="643176"/>
              </a:xfrm>
            </p:grpSpPr>
            <p:sp>
              <p:nvSpPr>
                <p:cNvPr id="15" name="Freeform 14"/>
                <p:cNvSpPr/>
                <p:nvPr/>
              </p:nvSpPr>
              <p:spPr>
                <a:xfrm>
                  <a:off x="1057768" y="3152132"/>
                  <a:ext cx="3170986" cy="19445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170986" h="194451">
                      <a:moveTo>
                        <a:pt x="0" y="0"/>
                      </a:moveTo>
                      <a:lnTo>
                        <a:pt x="3170985" y="0"/>
                      </a:lnTo>
                      <a:lnTo>
                        <a:pt x="3170985" y="194450"/>
                      </a:lnTo>
                      <a:lnTo>
                        <a:pt x="0" y="19445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6" name="Freeform 15"/>
                <p:cNvSpPr/>
                <p:nvPr/>
              </p:nvSpPr>
              <p:spPr>
                <a:xfrm>
                  <a:off x="1252212" y="3346582"/>
                  <a:ext cx="194449" cy="44872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94449" h="448726">
                      <a:moveTo>
                        <a:pt x="0" y="0"/>
                      </a:moveTo>
                      <a:lnTo>
                        <a:pt x="194448" y="0"/>
                      </a:lnTo>
                      <a:lnTo>
                        <a:pt x="194448" y="448725"/>
                      </a:lnTo>
                      <a:lnTo>
                        <a:pt x="0" y="44872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>
                  <a:off x="3854817" y="3346583"/>
                  <a:ext cx="194450" cy="44872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94450" h="448725">
                      <a:moveTo>
                        <a:pt x="0" y="0"/>
                      </a:moveTo>
                      <a:lnTo>
                        <a:pt x="194449" y="0"/>
                      </a:lnTo>
                      <a:lnTo>
                        <a:pt x="194449" y="448724"/>
                      </a:lnTo>
                      <a:lnTo>
                        <a:pt x="0" y="44872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1916303" y="2722245"/>
                <a:ext cx="1453896" cy="415544"/>
                <a:chOff x="1916303" y="2722245"/>
                <a:chExt cx="1453896" cy="415544"/>
              </a:xfrm>
            </p:grpSpPr>
            <p:sp>
              <p:nvSpPr>
                <p:cNvPr id="19" name="Oval 18"/>
                <p:cNvSpPr/>
                <p:nvPr/>
              </p:nvSpPr>
              <p:spPr>
                <a:xfrm>
                  <a:off x="1916303" y="2722245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2433955" y="2722245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2954655" y="2722245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sp>
          <p:nvSpPr>
            <p:cNvPr id="24" name="TextBox 23"/>
            <p:cNvSpPr txBox="1"/>
            <p:nvPr/>
          </p:nvSpPr>
          <p:spPr>
            <a:xfrm>
              <a:off x="1503680" y="4864100"/>
              <a:ext cx="2285746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4769069" y="4637077"/>
              <a:ext cx="616602" cy="616607"/>
            </a:xfrm>
            <a:custGeom>
              <a:avLst/>
              <a:gdLst/>
              <a:ahLst/>
              <a:cxnLst/>
              <a:rect l="0" t="0" r="0" b="0"/>
              <a:pathLst>
                <a:path w="616602" h="616607">
                  <a:moveTo>
                    <a:pt x="0" y="0"/>
                  </a:moveTo>
                  <a:lnTo>
                    <a:pt x="616601" y="0"/>
                  </a:lnTo>
                  <a:lnTo>
                    <a:pt x="616601" y="616606"/>
                  </a:lnTo>
                  <a:lnTo>
                    <a:pt x="0" y="61660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495300" y="431800"/>
            <a:ext cx="45528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Are the two sides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equal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23257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993900" y="1854200"/>
            <a:ext cx="6177407" cy="410121"/>
            <a:chOff x="1993900" y="1854200"/>
            <a:chExt cx="6177407" cy="410121"/>
          </a:xfrm>
        </p:grpSpPr>
        <p:sp>
          <p:nvSpPr>
            <p:cNvPr id="2" name="TextBox 1"/>
            <p:cNvSpPr txBox="1"/>
            <p:nvPr/>
          </p:nvSpPr>
          <p:spPr>
            <a:xfrm>
              <a:off x="1948180" y="1854200"/>
              <a:ext cx="1831467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10 </a:t>
              </a:r>
              <a:r>
                <a:rPr lang="en-CA" sz="2700">
                  <a:solidFill>
                    <a:srgbClr val="0000FF"/>
                  </a:solidFill>
                  <a:latin typeface="Century Gothic"/>
                </a:rPr>
                <a:t>=</a:t>
              </a:r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 9 + 3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405880" y="1854200"/>
              <a:ext cx="1811147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10 </a:t>
              </a:r>
              <a:r>
                <a:rPr lang="en-CA" sz="2700">
                  <a:solidFill>
                    <a:srgbClr val="0000FF"/>
                  </a:solidFill>
                  <a:latin typeface="Century Gothic"/>
                </a:rPr>
                <a:t>≠ </a:t>
              </a:r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9 + 3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864100" y="1879600"/>
              <a:ext cx="533968" cy="49244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600" i="1">
                  <a:solidFill>
                    <a:srgbClr val="808080"/>
                  </a:solidFill>
                  <a:latin typeface="Century Gothic"/>
                </a:rPr>
                <a:t>or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82600" y="431800"/>
            <a:ext cx="641243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Which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addition sentence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is correct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993900" y="4699000"/>
            <a:ext cx="6177407" cy="410121"/>
            <a:chOff x="1993900" y="4699000"/>
            <a:chExt cx="6177407" cy="410121"/>
          </a:xfrm>
        </p:grpSpPr>
        <p:grpSp>
          <p:nvGrpSpPr>
            <p:cNvPr id="9" name="Group 8"/>
            <p:cNvGrpSpPr/>
            <p:nvPr/>
          </p:nvGrpSpPr>
          <p:grpSpPr>
            <a:xfrm>
              <a:off x="1993900" y="4699000"/>
              <a:ext cx="6177407" cy="400110"/>
              <a:chOff x="1993900" y="4699000"/>
              <a:chExt cx="6177407" cy="400110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1948180" y="4699000"/>
                <a:ext cx="1831467" cy="50783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8 + 5 </a:t>
                </a:r>
                <a:r>
                  <a:rPr lang="en-CA" sz="2700">
                    <a:solidFill>
                      <a:srgbClr val="0000FF"/>
                    </a:solidFill>
                    <a:latin typeface="Century Gothic"/>
                  </a:rPr>
                  <a:t>=</a:t>
                </a:r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 13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6405880" y="4699000"/>
                <a:ext cx="1811147" cy="50783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8 + 5 </a:t>
                </a:r>
                <a:r>
                  <a:rPr lang="en-CA" sz="2700">
                    <a:solidFill>
                      <a:srgbClr val="0000FF"/>
                    </a:solidFill>
                    <a:latin typeface="Century Gothic"/>
                  </a:rPr>
                  <a:t>≠ </a:t>
                </a:r>
                <a:r>
                  <a:rPr lang="en-CA" sz="2700">
                    <a:solidFill>
                      <a:srgbClr val="000000"/>
                    </a:solidFill>
                    <a:latin typeface="Century Gothic"/>
                  </a:rPr>
                  <a:t>13</a:t>
                </a: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4864100" y="4724400"/>
              <a:ext cx="533968" cy="49244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600" i="1">
                  <a:solidFill>
                    <a:srgbClr val="808080"/>
                  </a:solidFill>
                  <a:latin typeface="Century Gothic"/>
                </a:rPr>
                <a:t>or</a:t>
              </a:r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54EABDA0-8988-46E7-B9E0-077EEE0E0F34}"/>
              </a:ext>
            </a:extLst>
          </p:cNvPr>
          <p:cNvCxnSpPr/>
          <p:nvPr/>
        </p:nvCxnSpPr>
        <p:spPr>
          <a:xfrm>
            <a:off x="0" y="364210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192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9100" y="2082800"/>
            <a:ext cx="27076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  15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13 + 2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      15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≠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13 + 2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24700" y="2082800"/>
            <a:ext cx="27076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  21 + 3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=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25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      21 + 3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≠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25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9100" y="431800"/>
            <a:ext cx="9725025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Circle the correct addition sentence in each pair.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9100" y="4241800"/>
            <a:ext cx="132499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71900" y="2082800"/>
            <a:ext cx="27076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  11 + 2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15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      11 + 2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≠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15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9100" y="5080000"/>
            <a:ext cx="30251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d)  21 + 34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55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      21 + 34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≠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55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1900" y="5080000"/>
            <a:ext cx="37617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e)  513 + 201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724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      513 + 201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≠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724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54EABDA0-8988-46E7-B9E0-077EEE0E0F34}"/>
              </a:ext>
            </a:extLst>
          </p:cNvPr>
          <p:cNvCxnSpPr/>
          <p:nvPr/>
        </p:nvCxnSpPr>
        <p:spPr>
          <a:xfrm>
            <a:off x="0" y="411809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811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19100"/>
            <a:ext cx="9837166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number sentence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with an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equal sign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is called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05300" y="2184400"/>
            <a:ext cx="163436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4 + 5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3568700"/>
            <a:ext cx="8033639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Have a volunteer read the number sentence and confirm that it's an equation.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4483100"/>
            <a:ext cx="84353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Are the two sides of this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equal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2600" y="6832600"/>
            <a:ext cx="8798282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Have students look for common letters in "equation" and "equal."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N-28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81EEC703-8DCE-439B-A138-B07B26F16D2E}"/>
              </a:ext>
            </a:extLst>
          </p:cNvPr>
          <p:cNvCxnSpPr/>
          <p:nvPr/>
        </p:nvCxnSpPr>
        <p:spPr>
          <a:xfrm>
            <a:off x="0" y="413804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8168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9480" y="2628900"/>
            <a:ext cx="1831467" cy="5659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700">
                <a:solidFill>
                  <a:srgbClr val="000000"/>
                </a:solidFill>
                <a:latin typeface="Century Gothic"/>
              </a:rPr>
              <a:t>5 + 3 &lt; 11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96480" y="2628900"/>
            <a:ext cx="1831467" cy="5659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700">
                <a:solidFill>
                  <a:srgbClr val="000000"/>
                </a:solidFill>
                <a:latin typeface="Century Gothic"/>
              </a:rPr>
              <a:t>3 × 4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 =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12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80180" y="2628900"/>
            <a:ext cx="21996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16 – 2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≠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19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44500"/>
            <a:ext cx="89179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Look at these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number sentences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Are they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6794500"/>
            <a:ext cx="2870708" cy="37305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N-28-29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36661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57200"/>
            <a:ext cx="10061321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Circle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number sentences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that are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6900" y="2120900"/>
            <a:ext cx="415341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 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06500" y="2336800"/>
            <a:ext cx="27330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b="1">
                <a:solidFill>
                  <a:srgbClr val="000000"/>
                </a:solidFill>
                <a:latin typeface="Century Gothic"/>
              </a:rPr>
              <a:t>A.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 8 × 6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≠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50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06500" y="5537200"/>
            <a:ext cx="2279015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b="1">
                <a:solidFill>
                  <a:srgbClr val="000000"/>
                </a:solidFill>
                <a:latin typeface="Century Gothic"/>
              </a:rPr>
              <a:t>E.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 100 &gt; 42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06500" y="3937000"/>
            <a:ext cx="26822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b="1">
                <a:solidFill>
                  <a:srgbClr val="000000"/>
                </a:solidFill>
                <a:latin typeface="Century Gothic"/>
              </a:rPr>
              <a:t>C. 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23 − 4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19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13400" y="2336800"/>
            <a:ext cx="28981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b="1">
                <a:solidFill>
                  <a:srgbClr val="000000"/>
                </a:solidFill>
                <a:latin typeface="Century Gothic"/>
              </a:rPr>
              <a:t>B. 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35 + 2 &lt; 40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13400" y="3937000"/>
            <a:ext cx="2669540" cy="5659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 b="1">
                <a:solidFill>
                  <a:srgbClr val="000000"/>
                </a:solidFill>
                <a:latin typeface="Century Gothic"/>
              </a:rPr>
              <a:t>D. 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9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72 ÷ 8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13400" y="5537200"/>
            <a:ext cx="26060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b="1">
                <a:solidFill>
                  <a:srgbClr val="000000"/>
                </a:solidFill>
                <a:latin typeface="Century Gothic"/>
              </a:rPr>
              <a:t>F.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 25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≠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30 − 4</a:t>
            </a:r>
          </a:p>
        </p:txBody>
      </p:sp>
    </p:spTree>
    <p:extLst>
      <p:ext uri="{BB962C8B-B14F-4D97-AF65-F5344CB8AC3E}">
        <p14:creationId xmlns:p14="http://schemas.microsoft.com/office/powerpoint/2010/main" val="231023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03700" y="2159000"/>
            <a:ext cx="18314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3 + 4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10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850900"/>
            <a:ext cx="57964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Is this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number sentence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correct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3467100"/>
            <a:ext cx="66921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Is it an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853886" y="5109804"/>
            <a:ext cx="6452229" cy="836855"/>
            <a:chOff x="1853886" y="5109804"/>
            <a:chExt cx="6452229" cy="836855"/>
          </a:xfrm>
        </p:grpSpPr>
        <p:sp>
          <p:nvSpPr>
            <p:cNvPr id="5" name="TextBox 4"/>
            <p:cNvSpPr txBox="1"/>
            <p:nvPr/>
          </p:nvSpPr>
          <p:spPr>
            <a:xfrm>
              <a:off x="2113280" y="5270500"/>
              <a:ext cx="593458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An </a:t>
              </a:r>
              <a:r>
                <a:rPr lang="en-CA" sz="2800">
                  <a:solidFill>
                    <a:srgbClr val="0000FF"/>
                  </a:solidFill>
                  <a:latin typeface="Century Gothic"/>
                </a:rPr>
                <a:t>equation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can be true or </a:t>
              </a:r>
              <a:r>
                <a:rPr lang="en-CA" sz="2800">
                  <a:solidFill>
                    <a:srgbClr val="0000FF"/>
                  </a:solidFill>
                  <a:latin typeface="Century Gothic"/>
                </a:rPr>
                <a:t>false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.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1853886" y="5109804"/>
              <a:ext cx="6452229" cy="836855"/>
            </a:xfrm>
            <a:custGeom>
              <a:avLst/>
              <a:gdLst/>
              <a:ahLst/>
              <a:cxnLst/>
              <a:rect l="0" t="0" r="0" b="0"/>
              <a:pathLst>
                <a:path w="6452229" h="836855">
                  <a:moveTo>
                    <a:pt x="0" y="0"/>
                  </a:moveTo>
                  <a:lnTo>
                    <a:pt x="6452228" y="0"/>
                  </a:lnTo>
                  <a:lnTo>
                    <a:pt x="6452228" y="836854"/>
                  </a:lnTo>
                  <a:lnTo>
                    <a:pt x="0" y="83685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82600" y="292100"/>
            <a:ext cx="492210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Review what it means for something to be false.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400EC5AA-FD0F-4086-AED8-D90CAFF9B77F}"/>
              </a:ext>
            </a:extLst>
          </p:cNvPr>
          <p:cNvCxnSpPr/>
          <p:nvPr/>
        </p:nvCxnSpPr>
        <p:spPr>
          <a:xfrm>
            <a:off x="-36360" y="441701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2713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5934583" cy="5286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700">
                <a:solidFill>
                  <a:srgbClr val="000000"/>
                </a:solidFill>
                <a:latin typeface="Century Gothic"/>
              </a:rPr>
              <a:t>Is the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true or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false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83000" y="1638300"/>
            <a:ext cx="29977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2 + 3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6 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83000" y="5359400"/>
            <a:ext cx="36756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5 + 6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12 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83000" y="3492500"/>
            <a:ext cx="31501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8 + 3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11  ____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6832600"/>
            <a:ext cx="240006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N-29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263369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57200"/>
            <a:ext cx="9879203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Write "T" if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is true, or "F" if it is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false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3575416"/>
            <a:ext cx="408038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7 + 2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9 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2019300"/>
            <a:ext cx="301485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5 + 3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6  ____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0700" y="2019300"/>
            <a:ext cx="3212211" cy="5659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>
                <a:solidFill>
                  <a:srgbClr val="000000"/>
                </a:solidFill>
                <a:latin typeface="Century Gothic"/>
              </a:rPr>
              <a:t>a) 6 + 4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12  ____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0700" y="5194300"/>
            <a:ext cx="340995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latin typeface="Century Gothic"/>
              </a:rPr>
              <a:t>d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4 + 3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185  ____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32400" y="5867400"/>
            <a:ext cx="387400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e) 20 + 20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40  ____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400EC5AA-FD0F-4086-AED8-D90CAFF9B77F}"/>
              </a:ext>
            </a:extLst>
          </p:cNvPr>
          <p:cNvCxnSpPr/>
          <p:nvPr/>
        </p:nvCxnSpPr>
        <p:spPr>
          <a:xfrm>
            <a:off x="0" y="510594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509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000" y="1638300"/>
            <a:ext cx="29977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5 × 7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36  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83000" y="5359400"/>
            <a:ext cx="36756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15 ÷ 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12 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83000" y="3505200"/>
            <a:ext cx="31501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18 ÷ 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6 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19100"/>
            <a:ext cx="5934583" cy="5286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700">
                <a:solidFill>
                  <a:srgbClr val="000000"/>
                </a:solidFill>
                <a:latin typeface="Century Gothic"/>
              </a:rPr>
              <a:t>Is the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true or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false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6832600"/>
            <a:ext cx="240006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N-29 for details.</a:t>
            </a:r>
          </a:p>
        </p:txBody>
      </p:sp>
    </p:spTree>
    <p:extLst>
      <p:ext uri="{BB962C8B-B14F-4D97-AF65-F5344CB8AC3E}">
        <p14:creationId xmlns:p14="http://schemas.microsoft.com/office/powerpoint/2010/main" val="390822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32000"/>
            <a:ext cx="5588000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5056291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69900"/>
            <a:ext cx="97942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Write "T" if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is true, or "F" if it is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false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1943100"/>
            <a:ext cx="37490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26 − 14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12  ____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5854700"/>
            <a:ext cx="318274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f) 6 × 9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54 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5854700"/>
            <a:ext cx="331520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e) 24 ÷ 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8  ____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3898900"/>
            <a:ext cx="478840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d) 15 ÷ 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18  ____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3898900"/>
            <a:ext cx="435343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15 − 4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19  ____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9700" y="1943100"/>
            <a:ext cx="339140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9 + 3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6  ____</a:t>
            </a:r>
          </a:p>
        </p:txBody>
      </p:sp>
    </p:spTree>
    <p:extLst>
      <p:ext uri="{BB962C8B-B14F-4D97-AF65-F5344CB8AC3E}">
        <p14:creationId xmlns:p14="http://schemas.microsoft.com/office/powerpoint/2010/main" val="205635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100" y="3238500"/>
            <a:ext cx="423697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i) 18 − 12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48 ÷ 8  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6100" y="482600"/>
            <a:ext cx="4458208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latin typeface="Century Gothic"/>
              </a:rPr>
              <a:t>g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14 + 16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3 × 10 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86400" y="1155700"/>
            <a:ext cx="406450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h) 25 ÷ 5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5 + 1  ____</a:t>
            </a:r>
          </a:p>
        </p:txBody>
      </p:sp>
    </p:spTree>
    <p:extLst>
      <p:ext uri="{BB962C8B-B14F-4D97-AF65-F5344CB8AC3E}">
        <p14:creationId xmlns:p14="http://schemas.microsoft.com/office/powerpoint/2010/main" val="304818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4894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1. Which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number sentence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in the pair is an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81200"/>
            <a:ext cx="42316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  15 + 9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8 × 7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 dirty="0">
                <a:solidFill>
                  <a:srgbClr val="000000"/>
                </a:solidFill>
                <a:latin typeface="Century Gothic"/>
              </a:rPr>
              <a:t> 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     24 – 13 &gt; 81 ÷ 9</a:t>
            </a:r>
            <a:r>
              <a:rPr lang="en-CA" sz="27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81600" y="1981200"/>
            <a:ext cx="38379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  34 – 25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≠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3 + 7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      35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7 + 21 + 8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987800"/>
            <a:ext cx="44602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  25 – 19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≠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60 ÷ 10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      7 × 3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40 – 19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81600" y="3987800"/>
            <a:ext cx="41554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d)  600 – 1 &lt; 999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 dirty="0">
                <a:solidFill>
                  <a:srgbClr val="000000"/>
                </a:solidFill>
                <a:latin typeface="Century Gothic"/>
              </a:rPr>
              <a:t> 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    10 + 2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14 – 3</a:t>
            </a:r>
            <a:r>
              <a:rPr lang="en-CA" sz="27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057900"/>
            <a:ext cx="920496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For each part above, which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number sentence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is correct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1EC5361A-BB6F-4BAE-AD34-562309C72061}"/>
              </a:ext>
            </a:extLst>
          </p:cNvPr>
          <p:cNvCxnSpPr/>
          <p:nvPr/>
        </p:nvCxnSpPr>
        <p:spPr>
          <a:xfrm>
            <a:off x="0" y="593118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0124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95300"/>
            <a:ext cx="99632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3. Write "T" if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equation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is true, or "F" if it 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false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371600"/>
            <a:ext cx="427697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326 − 214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112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5499100"/>
            <a:ext cx="465721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e) 15 ÷ 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583 − 578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48200" y="1371600"/>
            <a:ext cx="528015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189 + 203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501 − 109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3429000"/>
            <a:ext cx="40852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25 × 2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10 × 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48200" y="3429000"/>
            <a:ext cx="55118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d) 321 + 200 + 289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990 – 108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48200" y="5499100"/>
            <a:ext cx="43609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f) 9 × 8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801 − 654</a:t>
            </a:r>
          </a:p>
        </p:txBody>
      </p:sp>
    </p:spTree>
    <p:extLst>
      <p:ext uri="{BB962C8B-B14F-4D97-AF65-F5344CB8AC3E}">
        <p14:creationId xmlns:p14="http://schemas.microsoft.com/office/powerpoint/2010/main" val="29371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57200" y="457200"/>
            <a:ext cx="9837166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4. Make all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number sentences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true, using each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sign only once.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47918" y="1951742"/>
            <a:ext cx="32537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8          3 × 2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890536" y="1935713"/>
            <a:ext cx="602595" cy="615617"/>
            <a:chOff x="2959429" y="2406341"/>
            <a:chExt cx="602595" cy="615617"/>
          </a:xfrm>
        </p:grpSpPr>
        <p:sp>
          <p:nvSpPr>
            <p:cNvPr id="5" name="Freeform 4"/>
            <p:cNvSpPr/>
            <p:nvPr/>
          </p:nvSpPr>
          <p:spPr>
            <a:xfrm>
              <a:off x="2959429" y="2406341"/>
              <a:ext cx="602595" cy="602596"/>
            </a:xfrm>
            <a:custGeom>
              <a:avLst/>
              <a:gdLst/>
              <a:ahLst/>
              <a:cxnLst/>
              <a:rect l="0" t="0" r="0" b="0"/>
              <a:pathLst>
                <a:path w="602595" h="602596">
                  <a:moveTo>
                    <a:pt x="0" y="0"/>
                  </a:moveTo>
                  <a:lnTo>
                    <a:pt x="602594" y="0"/>
                  </a:lnTo>
                  <a:lnTo>
                    <a:pt x="602594" y="602595"/>
                  </a:lnTo>
                  <a:lnTo>
                    <a:pt x="0" y="602595"/>
                  </a:lnTo>
                  <a:close/>
                </a:path>
              </a:pathLst>
            </a:custGeom>
            <a:solidFill>
              <a:srgbClr val="E6E6FA"/>
            </a:solidFill>
            <a:ln w="25400" cap="flat" cmpd="sng" algn="ctr">
              <a:solidFill>
                <a:srgbClr val="00008B"/>
              </a:solidFill>
              <a:prstDash val="dash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014980" y="2438400"/>
              <a:ext cx="49149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FF"/>
                  </a:solidFill>
                  <a:latin typeface="Century Gothic"/>
                </a:rPr>
                <a:t>=</a:t>
              </a:r>
            </a:p>
          </p:txBody>
        </p:sp>
      </p:grpSp>
      <p:sp>
        <p:nvSpPr>
          <p:cNvPr id="19" name="Freeform 18"/>
          <p:cNvSpPr/>
          <p:nvPr/>
        </p:nvSpPr>
        <p:spPr>
          <a:xfrm>
            <a:off x="5804548" y="1942223"/>
            <a:ext cx="602595" cy="602596"/>
          </a:xfrm>
          <a:custGeom>
            <a:avLst/>
            <a:gdLst/>
            <a:ahLst/>
            <a:cxnLst/>
            <a:rect l="0" t="0" r="0" b="0"/>
            <a:pathLst>
              <a:path w="602595" h="602596">
                <a:moveTo>
                  <a:pt x="0" y="0"/>
                </a:moveTo>
                <a:lnTo>
                  <a:pt x="602594" y="0"/>
                </a:lnTo>
                <a:lnTo>
                  <a:pt x="602594" y="602595"/>
                </a:lnTo>
                <a:lnTo>
                  <a:pt x="0" y="602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8B">
                <a:alpha val="60000"/>
              </a:srgb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16" name="TextBox 15"/>
          <p:cNvSpPr txBox="1"/>
          <p:nvPr/>
        </p:nvSpPr>
        <p:spPr>
          <a:xfrm>
            <a:off x="5347918" y="3081316"/>
            <a:ext cx="32537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7          5 + 2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890535" y="3068302"/>
            <a:ext cx="602596" cy="609589"/>
            <a:chOff x="2959428" y="3479169"/>
            <a:chExt cx="602596" cy="609589"/>
          </a:xfrm>
        </p:grpSpPr>
        <p:sp>
          <p:nvSpPr>
            <p:cNvPr id="2" name="Freeform 1"/>
            <p:cNvSpPr/>
            <p:nvPr/>
          </p:nvSpPr>
          <p:spPr>
            <a:xfrm>
              <a:off x="2959428" y="3479169"/>
              <a:ext cx="602596" cy="602596"/>
            </a:xfrm>
            <a:custGeom>
              <a:avLst/>
              <a:gdLst/>
              <a:ahLst/>
              <a:cxnLst/>
              <a:rect l="0" t="0" r="0" b="0"/>
              <a:pathLst>
                <a:path w="602596" h="602596">
                  <a:moveTo>
                    <a:pt x="0" y="0"/>
                  </a:moveTo>
                  <a:lnTo>
                    <a:pt x="602595" y="0"/>
                  </a:lnTo>
                  <a:lnTo>
                    <a:pt x="602595" y="602595"/>
                  </a:lnTo>
                  <a:lnTo>
                    <a:pt x="0" y="602595"/>
                  </a:lnTo>
                  <a:close/>
                </a:path>
              </a:pathLst>
            </a:custGeom>
            <a:solidFill>
              <a:srgbClr val="E6E6FA"/>
            </a:solidFill>
            <a:ln w="25400" cap="flat" cmpd="sng" algn="ctr">
              <a:solidFill>
                <a:srgbClr val="00008B"/>
              </a:solidFill>
              <a:prstDash val="dash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014980" y="3505200"/>
              <a:ext cx="49149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≠</a:t>
              </a:r>
            </a:p>
          </p:txBody>
        </p:sp>
      </p:grpSp>
      <p:sp>
        <p:nvSpPr>
          <p:cNvPr id="20" name="Freeform 19"/>
          <p:cNvSpPr/>
          <p:nvPr/>
        </p:nvSpPr>
        <p:spPr>
          <a:xfrm>
            <a:off x="5804548" y="3071798"/>
            <a:ext cx="602595" cy="602596"/>
          </a:xfrm>
          <a:custGeom>
            <a:avLst/>
            <a:gdLst/>
            <a:ahLst/>
            <a:cxnLst/>
            <a:rect l="0" t="0" r="0" b="0"/>
            <a:pathLst>
              <a:path w="602595" h="602596">
                <a:moveTo>
                  <a:pt x="0" y="0"/>
                </a:moveTo>
                <a:lnTo>
                  <a:pt x="602594" y="0"/>
                </a:lnTo>
                <a:lnTo>
                  <a:pt x="602594" y="602595"/>
                </a:lnTo>
                <a:lnTo>
                  <a:pt x="0" y="602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8B">
                <a:alpha val="60000"/>
              </a:srgb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8" name="Freeform 7"/>
          <p:cNvSpPr/>
          <p:nvPr/>
        </p:nvSpPr>
        <p:spPr>
          <a:xfrm>
            <a:off x="2890533" y="4194863"/>
            <a:ext cx="602598" cy="602596"/>
          </a:xfrm>
          <a:custGeom>
            <a:avLst/>
            <a:gdLst/>
            <a:ahLst/>
            <a:cxnLst/>
            <a:rect l="0" t="0" r="0" b="0"/>
            <a:pathLst>
              <a:path w="602598" h="602596">
                <a:moveTo>
                  <a:pt x="0" y="0"/>
                </a:moveTo>
                <a:lnTo>
                  <a:pt x="602597" y="0"/>
                </a:lnTo>
                <a:lnTo>
                  <a:pt x="602597" y="602595"/>
                </a:lnTo>
                <a:lnTo>
                  <a:pt x="0" y="602595"/>
                </a:lnTo>
                <a:close/>
              </a:path>
            </a:pathLst>
          </a:custGeom>
          <a:solidFill>
            <a:srgbClr val="E6E6FA"/>
          </a:solidFill>
          <a:ln w="25400" cap="flat" cmpd="sng" algn="ctr">
            <a:solidFill>
              <a:srgbClr val="00008B"/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2946087" y="4223511"/>
            <a:ext cx="49149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&lt;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47918" y="4209187"/>
            <a:ext cx="32537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6          8 + 4</a:t>
            </a:r>
          </a:p>
        </p:txBody>
      </p:sp>
      <p:sp>
        <p:nvSpPr>
          <p:cNvPr id="21" name="Freeform 20"/>
          <p:cNvSpPr/>
          <p:nvPr/>
        </p:nvSpPr>
        <p:spPr>
          <a:xfrm>
            <a:off x="5804548" y="4199668"/>
            <a:ext cx="602595" cy="602596"/>
          </a:xfrm>
          <a:custGeom>
            <a:avLst/>
            <a:gdLst/>
            <a:ahLst/>
            <a:cxnLst/>
            <a:rect l="0" t="0" r="0" b="0"/>
            <a:pathLst>
              <a:path w="602595" h="602596">
                <a:moveTo>
                  <a:pt x="0" y="0"/>
                </a:moveTo>
                <a:lnTo>
                  <a:pt x="602594" y="0"/>
                </a:lnTo>
                <a:lnTo>
                  <a:pt x="602594" y="602595"/>
                </a:lnTo>
                <a:lnTo>
                  <a:pt x="0" y="602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8B">
                <a:alpha val="60000"/>
              </a:srgb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11" name="Freeform 10"/>
          <p:cNvSpPr/>
          <p:nvPr/>
        </p:nvSpPr>
        <p:spPr>
          <a:xfrm>
            <a:off x="2890536" y="5324040"/>
            <a:ext cx="602597" cy="602594"/>
          </a:xfrm>
          <a:custGeom>
            <a:avLst/>
            <a:gdLst/>
            <a:ahLst/>
            <a:cxnLst/>
            <a:rect l="0" t="0" r="0" b="0"/>
            <a:pathLst>
              <a:path w="602597" h="602594">
                <a:moveTo>
                  <a:pt x="0" y="0"/>
                </a:moveTo>
                <a:lnTo>
                  <a:pt x="602596" y="0"/>
                </a:lnTo>
                <a:lnTo>
                  <a:pt x="602596" y="602593"/>
                </a:lnTo>
                <a:lnTo>
                  <a:pt x="0" y="602593"/>
                </a:lnTo>
                <a:close/>
              </a:path>
            </a:pathLst>
          </a:custGeom>
          <a:solidFill>
            <a:srgbClr val="E6E6FA"/>
          </a:solidFill>
          <a:ln w="25400" cap="flat" cmpd="sng" algn="ctr">
            <a:solidFill>
              <a:srgbClr val="00008B"/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12" name="TextBox 11"/>
          <p:cNvSpPr txBox="1"/>
          <p:nvPr/>
        </p:nvSpPr>
        <p:spPr>
          <a:xfrm>
            <a:off x="2946087" y="5342604"/>
            <a:ext cx="49149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&gt;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47918" y="5333558"/>
            <a:ext cx="32537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9          56 ÷ 7</a:t>
            </a:r>
          </a:p>
        </p:txBody>
      </p:sp>
      <p:sp>
        <p:nvSpPr>
          <p:cNvPr id="22" name="Freeform 21"/>
          <p:cNvSpPr/>
          <p:nvPr/>
        </p:nvSpPr>
        <p:spPr>
          <a:xfrm>
            <a:off x="5804548" y="5324040"/>
            <a:ext cx="602595" cy="602594"/>
          </a:xfrm>
          <a:custGeom>
            <a:avLst/>
            <a:gdLst/>
            <a:ahLst/>
            <a:cxnLst/>
            <a:rect l="0" t="0" r="0" b="0"/>
            <a:pathLst>
              <a:path w="602595" h="602594">
                <a:moveTo>
                  <a:pt x="0" y="0"/>
                </a:moveTo>
                <a:lnTo>
                  <a:pt x="602594" y="0"/>
                </a:lnTo>
                <a:lnTo>
                  <a:pt x="602594" y="602593"/>
                </a:lnTo>
                <a:lnTo>
                  <a:pt x="0" y="602593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8B">
                <a:alpha val="60000"/>
              </a:srgb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/>
          </a:p>
        </p:txBody>
      </p:sp>
      <p:sp>
        <p:nvSpPr>
          <p:cNvPr id="23" name="TextBox 22"/>
          <p:cNvSpPr txBox="1"/>
          <p:nvPr/>
        </p:nvSpPr>
        <p:spPr>
          <a:xfrm>
            <a:off x="457200" y="6680200"/>
            <a:ext cx="9837166" cy="4431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There are two solutions. Can you find them both</a:t>
            </a:r>
            <a:r>
              <a:rPr lang="en-CA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0349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3.2 pp. 40–41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306736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01568" y="241300"/>
            <a:ext cx="656780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This lesson starts with a demonstration.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N-26-27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110231" y="2611882"/>
            <a:ext cx="7939539" cy="2421153"/>
            <a:chOff x="1110231" y="2611882"/>
            <a:chExt cx="7939539" cy="2421153"/>
          </a:xfrm>
        </p:grpSpPr>
        <p:grpSp>
          <p:nvGrpSpPr>
            <p:cNvPr id="23" name="Group 22"/>
            <p:cNvGrpSpPr/>
            <p:nvPr/>
          </p:nvGrpSpPr>
          <p:grpSpPr>
            <a:xfrm>
              <a:off x="1110231" y="2611882"/>
              <a:ext cx="7939539" cy="2413716"/>
              <a:chOff x="1110231" y="2611882"/>
              <a:chExt cx="7939539" cy="2413716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1110231" y="2611882"/>
                <a:ext cx="3227837" cy="2413716"/>
                <a:chOff x="1110231" y="2611882"/>
                <a:chExt cx="3227837" cy="2413716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1110231" y="2611882"/>
                  <a:ext cx="3227837" cy="1174475"/>
                  <a:chOff x="1110231" y="2611882"/>
                  <a:chExt cx="3227837" cy="1174475"/>
                </a:xfrm>
              </p:grpSpPr>
              <p:grpSp>
                <p:nvGrpSpPr>
                  <p:cNvPr id="6" name="Group 5"/>
                  <p:cNvGrpSpPr/>
                  <p:nvPr/>
                </p:nvGrpSpPr>
                <p:grpSpPr>
                  <a:xfrm>
                    <a:off x="1110231" y="3131650"/>
                    <a:ext cx="3227837" cy="654707"/>
                    <a:chOff x="1110231" y="3131650"/>
                    <a:chExt cx="3227837" cy="654707"/>
                  </a:xfrm>
                </p:grpSpPr>
                <p:sp>
                  <p:nvSpPr>
                    <p:cNvPr id="3" name="Freeform 2"/>
                    <p:cNvSpPr/>
                    <p:nvPr/>
                  </p:nvSpPr>
                  <p:spPr>
                    <a:xfrm>
                      <a:off x="1110231" y="3131650"/>
                      <a:ext cx="3227837" cy="19793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3227837" h="197935">
                          <a:moveTo>
                            <a:pt x="0" y="0"/>
                          </a:moveTo>
                          <a:lnTo>
                            <a:pt x="3227836" y="0"/>
                          </a:lnTo>
                          <a:lnTo>
                            <a:pt x="3227836" y="197934"/>
                          </a:lnTo>
                          <a:lnTo>
                            <a:pt x="0" y="19793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4" name="Freeform 3"/>
                    <p:cNvSpPr/>
                    <p:nvPr/>
                  </p:nvSpPr>
                  <p:spPr>
                    <a:xfrm>
                      <a:off x="1308165" y="3329586"/>
                      <a:ext cx="197933" cy="456771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97933" h="456771">
                          <a:moveTo>
                            <a:pt x="0" y="0"/>
                          </a:moveTo>
                          <a:lnTo>
                            <a:pt x="197932" y="0"/>
                          </a:lnTo>
                          <a:lnTo>
                            <a:pt x="197932" y="456770"/>
                          </a:lnTo>
                          <a:lnTo>
                            <a:pt x="0" y="45677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5" name="Freeform 4"/>
                    <p:cNvSpPr/>
                    <p:nvPr/>
                  </p:nvSpPr>
                  <p:spPr>
                    <a:xfrm>
                      <a:off x="3957424" y="3329586"/>
                      <a:ext cx="197937" cy="456771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97937" h="456771">
                          <a:moveTo>
                            <a:pt x="0" y="0"/>
                          </a:moveTo>
                          <a:lnTo>
                            <a:pt x="197936" y="0"/>
                          </a:lnTo>
                          <a:lnTo>
                            <a:pt x="197936" y="456770"/>
                          </a:lnTo>
                          <a:lnTo>
                            <a:pt x="0" y="45677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  <p:sp>
                <p:nvSpPr>
                  <p:cNvPr id="7" name="Oval 6"/>
                  <p:cNvSpPr/>
                  <p:nvPr/>
                </p:nvSpPr>
                <p:spPr>
                  <a:xfrm>
                    <a:off x="1698879" y="2611882"/>
                    <a:ext cx="501396" cy="50139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8" name="Oval 7"/>
                  <p:cNvSpPr/>
                  <p:nvPr/>
                </p:nvSpPr>
                <p:spPr>
                  <a:xfrm>
                    <a:off x="2473452" y="2611882"/>
                    <a:ext cx="501396" cy="50139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9" name="Oval 8"/>
                  <p:cNvSpPr/>
                  <p:nvPr/>
                </p:nvSpPr>
                <p:spPr>
                  <a:xfrm>
                    <a:off x="3236468" y="2613025"/>
                    <a:ext cx="501396" cy="50139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sp>
              <p:nvSpPr>
                <p:cNvPr id="11" name="TextBox 10"/>
                <p:cNvSpPr txBox="1"/>
                <p:nvPr/>
              </p:nvSpPr>
              <p:spPr>
                <a:xfrm>
                  <a:off x="2324100" y="4610100"/>
                  <a:ext cx="929640" cy="523220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r>
                    <a:rPr lang="en-CA" sz="2800">
                      <a:solidFill>
                        <a:srgbClr val="000000"/>
                      </a:solidFill>
                      <a:latin typeface="Century Gothic"/>
                    </a:rPr>
                    <a:t>____</a:t>
                  </a: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5821931" y="2612771"/>
                <a:ext cx="3227839" cy="2412827"/>
                <a:chOff x="5821931" y="2612771"/>
                <a:chExt cx="3227839" cy="2412827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5821931" y="2612771"/>
                  <a:ext cx="3227839" cy="1174602"/>
                  <a:chOff x="5821931" y="2612771"/>
                  <a:chExt cx="3227839" cy="1174602"/>
                </a:xfrm>
              </p:grpSpPr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5821931" y="3132666"/>
                    <a:ext cx="3227839" cy="654707"/>
                    <a:chOff x="5821931" y="3132666"/>
                    <a:chExt cx="3227839" cy="654707"/>
                  </a:xfrm>
                </p:grpSpPr>
                <p:sp>
                  <p:nvSpPr>
                    <p:cNvPr id="13" name="Freeform 12"/>
                    <p:cNvSpPr/>
                    <p:nvPr/>
                  </p:nvSpPr>
                  <p:spPr>
                    <a:xfrm>
                      <a:off x="5821931" y="3132666"/>
                      <a:ext cx="3227839" cy="19793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3227839" h="197936">
                          <a:moveTo>
                            <a:pt x="0" y="0"/>
                          </a:moveTo>
                          <a:lnTo>
                            <a:pt x="3227838" y="0"/>
                          </a:lnTo>
                          <a:lnTo>
                            <a:pt x="3227838" y="197935"/>
                          </a:lnTo>
                          <a:lnTo>
                            <a:pt x="0" y="19793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14" name="Freeform 13"/>
                    <p:cNvSpPr/>
                    <p:nvPr/>
                  </p:nvSpPr>
                  <p:spPr>
                    <a:xfrm>
                      <a:off x="6019864" y="3330602"/>
                      <a:ext cx="197934" cy="456771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97934" h="456771">
                          <a:moveTo>
                            <a:pt x="0" y="0"/>
                          </a:moveTo>
                          <a:lnTo>
                            <a:pt x="197933" y="0"/>
                          </a:lnTo>
                          <a:lnTo>
                            <a:pt x="197933" y="456770"/>
                          </a:lnTo>
                          <a:lnTo>
                            <a:pt x="0" y="45677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15" name="Freeform 14"/>
                    <p:cNvSpPr/>
                    <p:nvPr/>
                  </p:nvSpPr>
                  <p:spPr>
                    <a:xfrm>
                      <a:off x="8669127" y="3330602"/>
                      <a:ext cx="197935" cy="456771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97935" h="456771">
                          <a:moveTo>
                            <a:pt x="0" y="0"/>
                          </a:moveTo>
                          <a:lnTo>
                            <a:pt x="197934" y="0"/>
                          </a:lnTo>
                          <a:lnTo>
                            <a:pt x="197934" y="456770"/>
                          </a:lnTo>
                          <a:lnTo>
                            <a:pt x="0" y="45677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  <p:sp>
                <p:nvSpPr>
                  <p:cNvPr id="17" name="Oval 16"/>
                  <p:cNvSpPr/>
                  <p:nvPr/>
                </p:nvSpPr>
                <p:spPr>
                  <a:xfrm>
                    <a:off x="6410579" y="2612771"/>
                    <a:ext cx="501396" cy="50139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8" name="Oval 17"/>
                  <p:cNvSpPr/>
                  <p:nvPr/>
                </p:nvSpPr>
                <p:spPr>
                  <a:xfrm>
                    <a:off x="7185152" y="2612771"/>
                    <a:ext cx="501396" cy="50139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9" name="Oval 18"/>
                  <p:cNvSpPr/>
                  <p:nvPr/>
                </p:nvSpPr>
                <p:spPr>
                  <a:xfrm>
                    <a:off x="7948168" y="2614041"/>
                    <a:ext cx="501396" cy="50139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sp>
              <p:nvSpPr>
                <p:cNvPr id="21" name="TextBox 20"/>
                <p:cNvSpPr txBox="1"/>
                <p:nvPr/>
              </p:nvSpPr>
              <p:spPr>
                <a:xfrm>
                  <a:off x="7035800" y="4610100"/>
                  <a:ext cx="929640" cy="523220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r>
                    <a:rPr lang="en-CA" sz="2800">
                      <a:solidFill>
                        <a:srgbClr val="000000"/>
                      </a:solidFill>
                      <a:latin typeface="Century Gothic"/>
                    </a:rPr>
                    <a:t>____</a:t>
                  </a:r>
                </a:p>
              </p:txBody>
            </p:sp>
          </p:grpSp>
        </p:grpSp>
        <p:sp>
          <p:nvSpPr>
            <p:cNvPr id="24" name="Freeform 23"/>
            <p:cNvSpPr/>
            <p:nvPr/>
          </p:nvSpPr>
          <p:spPr>
            <a:xfrm>
              <a:off x="4783012" y="4416428"/>
              <a:ext cx="616607" cy="616607"/>
            </a:xfrm>
            <a:custGeom>
              <a:avLst/>
              <a:gdLst/>
              <a:ahLst/>
              <a:cxnLst/>
              <a:rect l="0" t="0" r="0" b="0"/>
              <a:pathLst>
                <a:path w="616607" h="616607">
                  <a:moveTo>
                    <a:pt x="0" y="0"/>
                  </a:moveTo>
                  <a:lnTo>
                    <a:pt x="616606" y="0"/>
                  </a:lnTo>
                  <a:lnTo>
                    <a:pt x="616606" y="616606"/>
                  </a:lnTo>
                  <a:lnTo>
                    <a:pt x="0" y="61660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57200" y="1016000"/>
            <a:ext cx="96800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Here is a picture of our demonstration.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7200" y="6832600"/>
            <a:ext cx="979246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a volunteer fill in the blanks, including the equal sign.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="" xmlns:a16="http://schemas.microsoft.com/office/drawing/2014/main" id="{B260063C-AF4B-4B20-9F82-19B7E2AFD735}"/>
              </a:ext>
            </a:extLst>
          </p:cNvPr>
          <p:cNvCxnSpPr/>
          <p:nvPr/>
        </p:nvCxnSpPr>
        <p:spPr>
          <a:xfrm>
            <a:off x="0" y="81452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76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2060" y="228600"/>
            <a:ext cx="618731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Do the next demonstration (3 vs 2).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N-27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110233" y="3078607"/>
            <a:ext cx="7939535" cy="2427503"/>
            <a:chOff x="1110233" y="3078607"/>
            <a:chExt cx="7939535" cy="2427503"/>
          </a:xfrm>
        </p:grpSpPr>
        <p:grpSp>
          <p:nvGrpSpPr>
            <p:cNvPr id="10" name="Group 9"/>
            <p:cNvGrpSpPr/>
            <p:nvPr/>
          </p:nvGrpSpPr>
          <p:grpSpPr>
            <a:xfrm>
              <a:off x="1110233" y="3084957"/>
              <a:ext cx="3227837" cy="1174475"/>
              <a:chOff x="1110233" y="3084957"/>
              <a:chExt cx="3227837" cy="1174475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110233" y="3604725"/>
                <a:ext cx="3227837" cy="654707"/>
                <a:chOff x="1110233" y="3604725"/>
                <a:chExt cx="3227837" cy="654707"/>
              </a:xfrm>
            </p:grpSpPr>
            <p:sp>
              <p:nvSpPr>
                <p:cNvPr id="3" name="Freeform 2"/>
                <p:cNvSpPr/>
                <p:nvPr/>
              </p:nvSpPr>
              <p:spPr>
                <a:xfrm>
                  <a:off x="1110233" y="3604725"/>
                  <a:ext cx="3227837" cy="19793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27837" h="197935">
                      <a:moveTo>
                        <a:pt x="0" y="0"/>
                      </a:moveTo>
                      <a:lnTo>
                        <a:pt x="3227836" y="0"/>
                      </a:lnTo>
                      <a:lnTo>
                        <a:pt x="3227836" y="197934"/>
                      </a:lnTo>
                      <a:lnTo>
                        <a:pt x="0" y="19793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" name="Freeform 3"/>
                <p:cNvSpPr/>
                <p:nvPr/>
              </p:nvSpPr>
              <p:spPr>
                <a:xfrm>
                  <a:off x="1308166" y="3802661"/>
                  <a:ext cx="197933" cy="45677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97933" h="456771">
                      <a:moveTo>
                        <a:pt x="0" y="0"/>
                      </a:moveTo>
                      <a:lnTo>
                        <a:pt x="197932" y="0"/>
                      </a:lnTo>
                      <a:lnTo>
                        <a:pt x="197932" y="456770"/>
                      </a:lnTo>
                      <a:lnTo>
                        <a:pt x="0" y="45677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" name="Freeform 4"/>
                <p:cNvSpPr/>
                <p:nvPr/>
              </p:nvSpPr>
              <p:spPr>
                <a:xfrm>
                  <a:off x="3957424" y="3802661"/>
                  <a:ext cx="197938" cy="45677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97938" h="456771">
                      <a:moveTo>
                        <a:pt x="0" y="0"/>
                      </a:moveTo>
                      <a:lnTo>
                        <a:pt x="197937" y="0"/>
                      </a:lnTo>
                      <a:lnTo>
                        <a:pt x="197937" y="456770"/>
                      </a:lnTo>
                      <a:lnTo>
                        <a:pt x="0" y="45677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7" name="Oval 6"/>
              <p:cNvSpPr/>
              <p:nvPr/>
            </p:nvSpPr>
            <p:spPr>
              <a:xfrm>
                <a:off x="1698879" y="3084957"/>
                <a:ext cx="501396" cy="5013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473452" y="3084957"/>
                <a:ext cx="501396" cy="5013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3236468" y="3086100"/>
                <a:ext cx="501396" cy="5013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2311400" y="50800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5821933" y="3078607"/>
              <a:ext cx="3227835" cy="1181841"/>
              <a:chOff x="5821933" y="3078607"/>
              <a:chExt cx="3227835" cy="1181841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5821933" y="3605741"/>
                <a:ext cx="3227835" cy="654707"/>
                <a:chOff x="5821933" y="3605741"/>
                <a:chExt cx="3227835" cy="654707"/>
              </a:xfrm>
            </p:grpSpPr>
            <p:sp>
              <p:nvSpPr>
                <p:cNvPr id="12" name="Freeform 11"/>
                <p:cNvSpPr/>
                <p:nvPr/>
              </p:nvSpPr>
              <p:spPr>
                <a:xfrm>
                  <a:off x="5821933" y="3605741"/>
                  <a:ext cx="3227835" cy="19793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27835" h="197936">
                      <a:moveTo>
                        <a:pt x="0" y="0"/>
                      </a:moveTo>
                      <a:lnTo>
                        <a:pt x="3227834" y="0"/>
                      </a:lnTo>
                      <a:lnTo>
                        <a:pt x="3227834" y="197935"/>
                      </a:lnTo>
                      <a:lnTo>
                        <a:pt x="0" y="19793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>
                  <a:off x="6019865" y="3803677"/>
                  <a:ext cx="197934" cy="45677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97934" h="456771">
                      <a:moveTo>
                        <a:pt x="0" y="0"/>
                      </a:moveTo>
                      <a:lnTo>
                        <a:pt x="197933" y="0"/>
                      </a:lnTo>
                      <a:lnTo>
                        <a:pt x="197933" y="456770"/>
                      </a:lnTo>
                      <a:lnTo>
                        <a:pt x="0" y="45677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4" name="Freeform 13"/>
                <p:cNvSpPr/>
                <p:nvPr/>
              </p:nvSpPr>
              <p:spPr>
                <a:xfrm>
                  <a:off x="8669125" y="3803677"/>
                  <a:ext cx="197937" cy="45677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97937" h="456771">
                      <a:moveTo>
                        <a:pt x="0" y="0"/>
                      </a:moveTo>
                      <a:lnTo>
                        <a:pt x="197936" y="0"/>
                      </a:lnTo>
                      <a:lnTo>
                        <a:pt x="197936" y="456770"/>
                      </a:lnTo>
                      <a:lnTo>
                        <a:pt x="0" y="45677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6804279" y="3078607"/>
                <a:ext cx="1275842" cy="501396"/>
                <a:chOff x="6804279" y="3078607"/>
                <a:chExt cx="1275842" cy="501396"/>
              </a:xfrm>
            </p:grpSpPr>
            <p:sp>
              <p:nvSpPr>
                <p:cNvPr id="16" name="Oval 15"/>
                <p:cNvSpPr/>
                <p:nvPr/>
              </p:nvSpPr>
              <p:spPr>
                <a:xfrm>
                  <a:off x="6804279" y="3078607"/>
                  <a:ext cx="501396" cy="5013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7578725" y="3078607"/>
                  <a:ext cx="501396" cy="5013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sp>
          <p:nvSpPr>
            <p:cNvPr id="20" name="TextBox 19"/>
            <p:cNvSpPr txBox="1"/>
            <p:nvPr/>
          </p:nvSpPr>
          <p:spPr>
            <a:xfrm>
              <a:off x="7023100" y="50800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21" name="Freeform 20"/>
            <p:cNvSpPr/>
            <p:nvPr/>
          </p:nvSpPr>
          <p:spPr>
            <a:xfrm>
              <a:off x="4783012" y="4889503"/>
              <a:ext cx="616606" cy="616607"/>
            </a:xfrm>
            <a:custGeom>
              <a:avLst/>
              <a:gdLst/>
              <a:ahLst/>
              <a:cxnLst/>
              <a:rect l="0" t="0" r="0" b="0"/>
              <a:pathLst>
                <a:path w="616606" h="616607">
                  <a:moveTo>
                    <a:pt x="0" y="0"/>
                  </a:moveTo>
                  <a:lnTo>
                    <a:pt x="616605" y="0"/>
                  </a:lnTo>
                  <a:lnTo>
                    <a:pt x="616605" y="616606"/>
                  </a:lnTo>
                  <a:lnTo>
                    <a:pt x="0" y="61660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20700" y="1028700"/>
            <a:ext cx="9792462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Mathematicians have a special sign for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not equal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It is like a crossed out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equal sign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0700" y="6832600"/>
            <a:ext cx="979246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a volunteer fill in the blanks, including the not equal sign.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="" xmlns:a16="http://schemas.microsoft.com/office/drawing/2014/main" id="{AD6225C0-FCC3-4A81-A73D-95830F4DE347}"/>
              </a:ext>
            </a:extLst>
          </p:cNvPr>
          <p:cNvCxnSpPr/>
          <p:nvPr/>
        </p:nvCxnSpPr>
        <p:spPr>
          <a:xfrm>
            <a:off x="-27034" y="76863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8863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42560" y="228600"/>
            <a:ext cx="473481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Draw similar pictures for additional practice.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838200"/>
            <a:ext cx="8778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Are the two sides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equal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not equal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113408" y="3126515"/>
            <a:ext cx="7933185" cy="1900371"/>
            <a:chOff x="1113408" y="3126515"/>
            <a:chExt cx="7933185" cy="1900371"/>
          </a:xfrm>
        </p:grpSpPr>
        <p:sp>
          <p:nvSpPr>
            <p:cNvPr id="4" name="TextBox 3"/>
            <p:cNvSpPr txBox="1"/>
            <p:nvPr/>
          </p:nvSpPr>
          <p:spPr>
            <a:xfrm>
              <a:off x="2298700" y="45974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5818759" y="3126515"/>
              <a:ext cx="3227834" cy="654708"/>
              <a:chOff x="5818759" y="3126515"/>
              <a:chExt cx="3227834" cy="654708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5818759" y="3126515"/>
                <a:ext cx="3227834" cy="197937"/>
              </a:xfrm>
              <a:custGeom>
                <a:avLst/>
                <a:gdLst/>
                <a:ahLst/>
                <a:cxnLst/>
                <a:rect l="0" t="0" r="0" b="0"/>
                <a:pathLst>
                  <a:path w="3227834" h="197937">
                    <a:moveTo>
                      <a:pt x="0" y="0"/>
                    </a:moveTo>
                    <a:lnTo>
                      <a:pt x="3227833" y="0"/>
                    </a:lnTo>
                    <a:lnTo>
                      <a:pt x="3227833" y="197936"/>
                    </a:lnTo>
                    <a:lnTo>
                      <a:pt x="0" y="19793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Freeform 5"/>
              <p:cNvSpPr/>
              <p:nvPr/>
            </p:nvSpPr>
            <p:spPr>
              <a:xfrm>
                <a:off x="6016690" y="3324451"/>
                <a:ext cx="197934" cy="456772"/>
              </a:xfrm>
              <a:custGeom>
                <a:avLst/>
                <a:gdLst/>
                <a:ahLst/>
                <a:cxnLst/>
                <a:rect l="0" t="0" r="0" b="0"/>
                <a:pathLst>
                  <a:path w="197934" h="456772">
                    <a:moveTo>
                      <a:pt x="0" y="0"/>
                    </a:moveTo>
                    <a:lnTo>
                      <a:pt x="197933" y="0"/>
                    </a:lnTo>
                    <a:lnTo>
                      <a:pt x="197933" y="456771"/>
                    </a:lnTo>
                    <a:lnTo>
                      <a:pt x="0" y="45677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8665950" y="3324451"/>
                <a:ext cx="197937" cy="456772"/>
              </a:xfrm>
              <a:custGeom>
                <a:avLst/>
                <a:gdLst/>
                <a:ahLst/>
                <a:cxnLst/>
                <a:rect l="0" t="0" r="0" b="0"/>
                <a:pathLst>
                  <a:path w="197937" h="456772">
                    <a:moveTo>
                      <a:pt x="0" y="0"/>
                    </a:moveTo>
                    <a:lnTo>
                      <a:pt x="197936" y="0"/>
                    </a:lnTo>
                    <a:lnTo>
                      <a:pt x="197936" y="456771"/>
                    </a:lnTo>
                    <a:lnTo>
                      <a:pt x="0" y="45677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7010400" y="45974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4779837" y="4410278"/>
              <a:ext cx="616606" cy="616608"/>
            </a:xfrm>
            <a:custGeom>
              <a:avLst/>
              <a:gdLst/>
              <a:ahLst/>
              <a:cxnLst/>
              <a:rect l="0" t="0" r="0" b="0"/>
              <a:pathLst>
                <a:path w="616606" h="616608">
                  <a:moveTo>
                    <a:pt x="0" y="0"/>
                  </a:moveTo>
                  <a:lnTo>
                    <a:pt x="616605" y="0"/>
                  </a:lnTo>
                  <a:lnTo>
                    <a:pt x="616605" y="616607"/>
                  </a:lnTo>
                  <a:lnTo>
                    <a:pt x="0" y="61660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1113408" y="3132849"/>
              <a:ext cx="3227835" cy="654707"/>
              <a:chOff x="1113408" y="3132849"/>
              <a:chExt cx="3227835" cy="654707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1113408" y="3132849"/>
                <a:ext cx="3227835" cy="197937"/>
              </a:xfrm>
              <a:custGeom>
                <a:avLst/>
                <a:gdLst/>
                <a:ahLst/>
                <a:cxnLst/>
                <a:rect l="0" t="0" r="0" b="0"/>
                <a:pathLst>
                  <a:path w="3227835" h="197937">
                    <a:moveTo>
                      <a:pt x="0" y="0"/>
                    </a:moveTo>
                    <a:lnTo>
                      <a:pt x="3227834" y="0"/>
                    </a:lnTo>
                    <a:lnTo>
                      <a:pt x="3227834" y="197936"/>
                    </a:lnTo>
                    <a:lnTo>
                      <a:pt x="0" y="19793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1311340" y="3330785"/>
                <a:ext cx="197934" cy="456771"/>
              </a:xfrm>
              <a:custGeom>
                <a:avLst/>
                <a:gdLst/>
                <a:ahLst/>
                <a:cxnLst/>
                <a:rect l="0" t="0" r="0" b="0"/>
                <a:pathLst>
                  <a:path w="197934" h="456771">
                    <a:moveTo>
                      <a:pt x="0" y="0"/>
                    </a:moveTo>
                    <a:lnTo>
                      <a:pt x="197933" y="0"/>
                    </a:lnTo>
                    <a:lnTo>
                      <a:pt x="197933" y="456770"/>
                    </a:lnTo>
                    <a:lnTo>
                      <a:pt x="0" y="45677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3960602" y="3330785"/>
                <a:ext cx="197937" cy="456771"/>
              </a:xfrm>
              <a:custGeom>
                <a:avLst/>
                <a:gdLst/>
                <a:ahLst/>
                <a:cxnLst/>
                <a:rect l="0" t="0" r="0" b="0"/>
                <a:pathLst>
                  <a:path w="197937" h="456771">
                    <a:moveTo>
                      <a:pt x="0" y="0"/>
                    </a:moveTo>
                    <a:lnTo>
                      <a:pt x="197936" y="0"/>
                    </a:lnTo>
                    <a:lnTo>
                      <a:pt x="197936" y="456770"/>
                    </a:lnTo>
                    <a:lnTo>
                      <a:pt x="0" y="45677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16" name="TextBox 15"/>
          <p:cNvSpPr txBox="1"/>
          <p:nvPr/>
        </p:nvSpPr>
        <p:spPr>
          <a:xfrm>
            <a:off x="482600" y="6845300"/>
            <a:ext cx="2453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N-27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2106697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060708" y="2695829"/>
            <a:ext cx="8038585" cy="2558529"/>
            <a:chOff x="1060708" y="2695829"/>
            <a:chExt cx="8038585" cy="2558529"/>
          </a:xfrm>
        </p:grpSpPr>
        <p:grpSp>
          <p:nvGrpSpPr>
            <p:cNvPr id="23" name="Group 22"/>
            <p:cNvGrpSpPr/>
            <p:nvPr/>
          </p:nvGrpSpPr>
          <p:grpSpPr>
            <a:xfrm>
              <a:off x="1060708" y="2695829"/>
              <a:ext cx="8038585" cy="2537603"/>
              <a:chOff x="1060708" y="2695829"/>
              <a:chExt cx="8038585" cy="2537603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5920490" y="2710180"/>
                <a:ext cx="3178803" cy="2523252"/>
                <a:chOff x="5920490" y="2710180"/>
                <a:chExt cx="3178803" cy="2523252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5920490" y="2710180"/>
                  <a:ext cx="3178803" cy="1075814"/>
                  <a:chOff x="5920490" y="2710180"/>
                  <a:chExt cx="3178803" cy="1075814"/>
                </a:xfrm>
              </p:grpSpPr>
              <p:grpSp>
                <p:nvGrpSpPr>
                  <p:cNvPr id="5" name="Group 4"/>
                  <p:cNvGrpSpPr/>
                  <p:nvPr/>
                </p:nvGrpSpPr>
                <p:grpSpPr>
                  <a:xfrm>
                    <a:off x="5920490" y="3141236"/>
                    <a:ext cx="3178803" cy="644758"/>
                    <a:chOff x="5920490" y="3141236"/>
                    <a:chExt cx="3178803" cy="644758"/>
                  </a:xfrm>
                </p:grpSpPr>
                <p:sp>
                  <p:nvSpPr>
                    <p:cNvPr id="2" name="Freeform 1"/>
                    <p:cNvSpPr/>
                    <p:nvPr/>
                  </p:nvSpPr>
                  <p:spPr>
                    <a:xfrm>
                      <a:off x="5920490" y="3141236"/>
                      <a:ext cx="3178803" cy="19492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3178803" h="194925">
                          <a:moveTo>
                            <a:pt x="0" y="0"/>
                          </a:moveTo>
                          <a:lnTo>
                            <a:pt x="3178802" y="0"/>
                          </a:lnTo>
                          <a:lnTo>
                            <a:pt x="3178802" y="194924"/>
                          </a:lnTo>
                          <a:lnTo>
                            <a:pt x="0" y="19492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3" name="Freeform 2"/>
                    <p:cNvSpPr/>
                    <p:nvPr/>
                  </p:nvSpPr>
                  <p:spPr>
                    <a:xfrm>
                      <a:off x="6115412" y="3336160"/>
                      <a:ext cx="194924" cy="44983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94924" h="449834">
                          <a:moveTo>
                            <a:pt x="0" y="0"/>
                          </a:moveTo>
                          <a:lnTo>
                            <a:pt x="194923" y="0"/>
                          </a:lnTo>
                          <a:lnTo>
                            <a:pt x="194923" y="449833"/>
                          </a:lnTo>
                          <a:lnTo>
                            <a:pt x="0" y="449833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4" name="Freeform 3"/>
                    <p:cNvSpPr/>
                    <p:nvPr/>
                  </p:nvSpPr>
                  <p:spPr>
                    <a:xfrm>
                      <a:off x="8724438" y="3336162"/>
                      <a:ext cx="194937" cy="449832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94937" h="449832">
                          <a:moveTo>
                            <a:pt x="0" y="0"/>
                          </a:moveTo>
                          <a:lnTo>
                            <a:pt x="194936" y="0"/>
                          </a:lnTo>
                          <a:lnTo>
                            <a:pt x="194936" y="449831"/>
                          </a:lnTo>
                          <a:lnTo>
                            <a:pt x="0" y="449831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  <p:sp>
                <p:nvSpPr>
                  <p:cNvPr id="6" name="Oval 5"/>
                  <p:cNvSpPr/>
                  <p:nvPr/>
                </p:nvSpPr>
                <p:spPr>
                  <a:xfrm>
                    <a:off x="6756273" y="2710180"/>
                    <a:ext cx="416560" cy="416560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7" name="Oval 6"/>
                  <p:cNvSpPr/>
                  <p:nvPr/>
                </p:nvSpPr>
                <p:spPr>
                  <a:xfrm>
                    <a:off x="7284338" y="2710180"/>
                    <a:ext cx="416561" cy="416560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8" name="Oval 7"/>
                  <p:cNvSpPr/>
                  <p:nvPr/>
                </p:nvSpPr>
                <p:spPr>
                  <a:xfrm>
                    <a:off x="7806436" y="2724658"/>
                    <a:ext cx="416561" cy="416560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9" name="Oval 8"/>
                  <p:cNvSpPr/>
                  <p:nvPr/>
                </p:nvSpPr>
                <p:spPr>
                  <a:xfrm>
                    <a:off x="8334501" y="2724658"/>
                    <a:ext cx="416561" cy="416560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sp>
              <p:nvSpPr>
                <p:cNvPr id="11" name="TextBox 10"/>
                <p:cNvSpPr txBox="1"/>
                <p:nvPr/>
              </p:nvSpPr>
              <p:spPr>
                <a:xfrm>
                  <a:off x="6367780" y="4864100"/>
                  <a:ext cx="2285746" cy="300103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500">
                      <a:solidFill>
                        <a:srgbClr val="000000"/>
                      </a:solidFill>
                      <a:latin typeface="Century Gothic"/>
                    </a:rPr>
                    <a:t>____</a:t>
                  </a: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1060708" y="2695829"/>
                <a:ext cx="3178804" cy="2537603"/>
                <a:chOff x="1060708" y="2695829"/>
                <a:chExt cx="3178804" cy="2537603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1060708" y="3141201"/>
                  <a:ext cx="3178804" cy="644758"/>
                  <a:chOff x="1060708" y="3141201"/>
                  <a:chExt cx="3178804" cy="644758"/>
                </a:xfrm>
              </p:grpSpPr>
              <p:sp>
                <p:nvSpPr>
                  <p:cNvPr id="13" name="Freeform 12"/>
                  <p:cNvSpPr/>
                  <p:nvPr/>
                </p:nvSpPr>
                <p:spPr>
                  <a:xfrm>
                    <a:off x="1060708" y="3141201"/>
                    <a:ext cx="3178804" cy="19492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178804" h="194927">
                        <a:moveTo>
                          <a:pt x="0" y="0"/>
                        </a:moveTo>
                        <a:lnTo>
                          <a:pt x="3178803" y="0"/>
                        </a:lnTo>
                        <a:lnTo>
                          <a:pt x="3178803" y="194926"/>
                        </a:lnTo>
                        <a:lnTo>
                          <a:pt x="0" y="19492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4" name="Freeform 13"/>
                  <p:cNvSpPr/>
                  <p:nvPr/>
                </p:nvSpPr>
                <p:spPr>
                  <a:xfrm>
                    <a:off x="1255632" y="3336127"/>
                    <a:ext cx="194929" cy="44983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94929" h="449832">
                        <a:moveTo>
                          <a:pt x="0" y="0"/>
                        </a:moveTo>
                        <a:lnTo>
                          <a:pt x="194928" y="0"/>
                        </a:lnTo>
                        <a:lnTo>
                          <a:pt x="194928" y="449831"/>
                        </a:lnTo>
                        <a:lnTo>
                          <a:pt x="0" y="449831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5" name="Freeform 14"/>
                  <p:cNvSpPr/>
                  <p:nvPr/>
                </p:nvSpPr>
                <p:spPr>
                  <a:xfrm>
                    <a:off x="3864653" y="3336127"/>
                    <a:ext cx="194926" cy="44983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94926" h="449832">
                        <a:moveTo>
                          <a:pt x="0" y="0"/>
                        </a:moveTo>
                        <a:lnTo>
                          <a:pt x="194925" y="0"/>
                        </a:lnTo>
                        <a:lnTo>
                          <a:pt x="194925" y="449831"/>
                        </a:lnTo>
                        <a:lnTo>
                          <a:pt x="0" y="449831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sp>
              <p:nvSpPr>
                <p:cNvPr id="17" name="Oval 16"/>
                <p:cNvSpPr/>
                <p:nvPr/>
              </p:nvSpPr>
              <p:spPr>
                <a:xfrm>
                  <a:off x="1201928" y="2695829"/>
                  <a:ext cx="416560" cy="416560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2424557" y="2710180"/>
                  <a:ext cx="416560" cy="416560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2946527" y="2724658"/>
                  <a:ext cx="416560" cy="416560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3474720" y="2724658"/>
                  <a:ext cx="416560" cy="416560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1503680" y="4864100"/>
                  <a:ext cx="2285746" cy="300103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500">
                      <a:solidFill>
                        <a:srgbClr val="000000"/>
                      </a:solidFill>
                      <a:latin typeface="Century Gothic"/>
                    </a:rPr>
                    <a:t>____  +  ____</a:t>
                  </a:r>
                </a:p>
              </p:txBody>
            </p:sp>
          </p:grpSp>
        </p:grpSp>
        <p:sp>
          <p:nvSpPr>
            <p:cNvPr id="24" name="Freeform 23"/>
            <p:cNvSpPr/>
            <p:nvPr/>
          </p:nvSpPr>
          <p:spPr>
            <a:xfrm>
              <a:off x="4772008" y="4637752"/>
              <a:ext cx="616606" cy="616606"/>
            </a:xfrm>
            <a:custGeom>
              <a:avLst/>
              <a:gdLst/>
              <a:ahLst/>
              <a:cxnLst/>
              <a:rect l="0" t="0" r="0" b="0"/>
              <a:pathLst>
                <a:path w="616606" h="616606">
                  <a:moveTo>
                    <a:pt x="0" y="0"/>
                  </a:moveTo>
                  <a:lnTo>
                    <a:pt x="616605" y="0"/>
                  </a:lnTo>
                  <a:lnTo>
                    <a:pt x="616605" y="616605"/>
                  </a:lnTo>
                  <a:lnTo>
                    <a:pt x="0" y="61660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540760" y="228600"/>
            <a:ext cx="6428613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 dirty="0">
                <a:solidFill>
                  <a:srgbClr val="666666"/>
                </a:solidFill>
                <a:latin typeface="Century Gothic"/>
              </a:rPr>
              <a:t>Do the next demonstration (1 + 3 vs 4). See p. </a:t>
            </a:r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N-27 </a:t>
            </a:r>
            <a:r>
              <a:rPr lang="en-CA" sz="15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7200" y="1028700"/>
            <a:ext cx="86175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Let's complete the picture for this demonstration.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="" xmlns:a16="http://schemas.microsoft.com/office/drawing/2014/main" id="{D15826ED-1E8B-4DFA-9229-33D40DFA9325}"/>
              </a:ext>
            </a:extLst>
          </p:cNvPr>
          <p:cNvCxnSpPr/>
          <p:nvPr/>
        </p:nvCxnSpPr>
        <p:spPr>
          <a:xfrm>
            <a:off x="0" y="86999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383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1057766" y="2707894"/>
            <a:ext cx="8044469" cy="2537207"/>
            <a:chOff x="1057766" y="2707894"/>
            <a:chExt cx="8044469" cy="2537207"/>
          </a:xfrm>
        </p:grpSpPr>
        <p:grpSp>
          <p:nvGrpSpPr>
            <p:cNvPr id="5" name="Group 4"/>
            <p:cNvGrpSpPr/>
            <p:nvPr/>
          </p:nvGrpSpPr>
          <p:grpSpPr>
            <a:xfrm>
              <a:off x="5931250" y="3129189"/>
              <a:ext cx="3170985" cy="643176"/>
              <a:chOff x="5931250" y="3129189"/>
              <a:chExt cx="3170985" cy="643176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5931250" y="3129189"/>
                <a:ext cx="3170985" cy="194449"/>
              </a:xfrm>
              <a:custGeom>
                <a:avLst/>
                <a:gdLst/>
                <a:ahLst/>
                <a:cxnLst/>
                <a:rect l="0" t="0" r="0" b="0"/>
                <a:pathLst>
                  <a:path w="3170985" h="194449">
                    <a:moveTo>
                      <a:pt x="0" y="0"/>
                    </a:moveTo>
                    <a:lnTo>
                      <a:pt x="3170984" y="0"/>
                    </a:lnTo>
                    <a:lnTo>
                      <a:pt x="3170984" y="194448"/>
                    </a:lnTo>
                    <a:lnTo>
                      <a:pt x="0" y="1944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" name="Freeform 2"/>
              <p:cNvSpPr/>
              <p:nvPr/>
            </p:nvSpPr>
            <p:spPr>
              <a:xfrm>
                <a:off x="6125690" y="3323638"/>
                <a:ext cx="194444" cy="448727"/>
              </a:xfrm>
              <a:custGeom>
                <a:avLst/>
                <a:gdLst/>
                <a:ahLst/>
                <a:cxnLst/>
                <a:rect l="0" t="0" r="0" b="0"/>
                <a:pathLst>
                  <a:path w="194444" h="448727">
                    <a:moveTo>
                      <a:pt x="0" y="0"/>
                    </a:moveTo>
                    <a:lnTo>
                      <a:pt x="194443" y="0"/>
                    </a:lnTo>
                    <a:lnTo>
                      <a:pt x="194443" y="448726"/>
                    </a:lnTo>
                    <a:lnTo>
                      <a:pt x="0" y="44872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" name="Freeform 3"/>
              <p:cNvSpPr/>
              <p:nvPr/>
            </p:nvSpPr>
            <p:spPr>
              <a:xfrm>
                <a:off x="8728296" y="3323639"/>
                <a:ext cx="194454" cy="448726"/>
              </a:xfrm>
              <a:custGeom>
                <a:avLst/>
                <a:gdLst/>
                <a:ahLst/>
                <a:cxnLst/>
                <a:rect l="0" t="0" r="0" b="0"/>
                <a:pathLst>
                  <a:path w="194454" h="448726">
                    <a:moveTo>
                      <a:pt x="0" y="0"/>
                    </a:moveTo>
                    <a:lnTo>
                      <a:pt x="194453" y="0"/>
                    </a:lnTo>
                    <a:lnTo>
                      <a:pt x="194453" y="448725"/>
                    </a:lnTo>
                    <a:lnTo>
                      <a:pt x="0" y="44872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6520435" y="2707894"/>
              <a:ext cx="1992629" cy="415544"/>
              <a:chOff x="6520435" y="2707894"/>
              <a:chExt cx="1992629" cy="415544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7050024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7576820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8097520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6520435" y="2707894"/>
                <a:ext cx="415543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057766" y="3143550"/>
              <a:ext cx="3170988" cy="643176"/>
              <a:chOff x="1057766" y="3143550"/>
              <a:chExt cx="3170988" cy="643176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1057766" y="3143550"/>
                <a:ext cx="3170988" cy="194450"/>
              </a:xfrm>
              <a:custGeom>
                <a:avLst/>
                <a:gdLst/>
                <a:ahLst/>
                <a:cxnLst/>
                <a:rect l="0" t="0" r="0" b="0"/>
                <a:pathLst>
                  <a:path w="3170988" h="194450">
                    <a:moveTo>
                      <a:pt x="0" y="0"/>
                    </a:moveTo>
                    <a:lnTo>
                      <a:pt x="3170987" y="0"/>
                    </a:lnTo>
                    <a:lnTo>
                      <a:pt x="3170987" y="194449"/>
                    </a:lnTo>
                    <a:lnTo>
                      <a:pt x="0" y="19444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1252211" y="3337999"/>
                <a:ext cx="194448" cy="448727"/>
              </a:xfrm>
              <a:custGeom>
                <a:avLst/>
                <a:gdLst/>
                <a:ahLst/>
                <a:cxnLst/>
                <a:rect l="0" t="0" r="0" b="0"/>
                <a:pathLst>
                  <a:path w="194448" h="448727">
                    <a:moveTo>
                      <a:pt x="0" y="0"/>
                    </a:moveTo>
                    <a:lnTo>
                      <a:pt x="194447" y="0"/>
                    </a:lnTo>
                    <a:lnTo>
                      <a:pt x="194447" y="448726"/>
                    </a:lnTo>
                    <a:lnTo>
                      <a:pt x="0" y="44872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3854817" y="3338001"/>
                <a:ext cx="194450" cy="448725"/>
              </a:xfrm>
              <a:custGeom>
                <a:avLst/>
                <a:gdLst/>
                <a:ahLst/>
                <a:cxnLst/>
                <a:rect l="0" t="0" r="0" b="0"/>
                <a:pathLst>
                  <a:path w="194450" h="448725">
                    <a:moveTo>
                      <a:pt x="0" y="0"/>
                    </a:moveTo>
                    <a:lnTo>
                      <a:pt x="194449" y="0"/>
                    </a:lnTo>
                    <a:lnTo>
                      <a:pt x="194449" y="448724"/>
                    </a:lnTo>
                    <a:lnTo>
                      <a:pt x="0" y="44872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223899" y="2714879"/>
              <a:ext cx="2818130" cy="415544"/>
              <a:chOff x="1223899" y="2714879"/>
              <a:chExt cx="2818130" cy="415544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1223899" y="2714879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741551" y="2714879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262251" y="2714879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626485" y="2714879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788666" y="2714879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6367780" y="4864100"/>
              <a:ext cx="2285746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503680" y="4864100"/>
              <a:ext cx="2285746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____  +  ____</a:t>
              </a:r>
            </a:p>
          </p:txBody>
        </p:sp>
        <p:sp>
          <p:nvSpPr>
            <p:cNvPr id="23" name="Freeform 22"/>
            <p:cNvSpPr/>
            <p:nvPr/>
          </p:nvSpPr>
          <p:spPr>
            <a:xfrm>
              <a:off x="4769067" y="4628495"/>
              <a:ext cx="616605" cy="616606"/>
            </a:xfrm>
            <a:custGeom>
              <a:avLst/>
              <a:gdLst/>
              <a:ahLst/>
              <a:cxnLst/>
              <a:rect l="0" t="0" r="0" b="0"/>
              <a:pathLst>
                <a:path w="616605" h="616606">
                  <a:moveTo>
                    <a:pt x="0" y="0"/>
                  </a:moveTo>
                  <a:lnTo>
                    <a:pt x="616604" y="0"/>
                  </a:lnTo>
                  <a:lnTo>
                    <a:pt x="616604" y="616605"/>
                  </a:lnTo>
                  <a:lnTo>
                    <a:pt x="0" y="61660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495300" y="838200"/>
            <a:ext cx="45528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Are the two sides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equal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902960" y="228600"/>
            <a:ext cx="406476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Students can signal to fill in the blanks.</a:t>
            </a:r>
          </a:p>
        </p:txBody>
      </p:sp>
    </p:spTree>
    <p:extLst>
      <p:ext uri="{BB962C8B-B14F-4D97-AF65-F5344CB8AC3E}">
        <p14:creationId xmlns:p14="http://schemas.microsoft.com/office/powerpoint/2010/main" val="2226784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1057768" y="2707894"/>
            <a:ext cx="8044465" cy="2545790"/>
            <a:chOff x="1057768" y="2707894"/>
            <a:chExt cx="8044465" cy="2545790"/>
          </a:xfrm>
        </p:grpSpPr>
        <p:grpSp>
          <p:nvGrpSpPr>
            <p:cNvPr id="22" name="Group 21"/>
            <p:cNvGrpSpPr/>
            <p:nvPr/>
          </p:nvGrpSpPr>
          <p:grpSpPr>
            <a:xfrm>
              <a:off x="1057768" y="2707894"/>
              <a:ext cx="8044465" cy="1087414"/>
              <a:chOff x="1057768" y="2707894"/>
              <a:chExt cx="8044465" cy="1087414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5931250" y="2707894"/>
                <a:ext cx="3170983" cy="1073053"/>
                <a:chOff x="5931250" y="2707894"/>
                <a:chExt cx="3170983" cy="1073053"/>
              </a:xfrm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5931250" y="3137771"/>
                  <a:ext cx="3170983" cy="643176"/>
                  <a:chOff x="5931250" y="3137771"/>
                  <a:chExt cx="3170983" cy="643176"/>
                </a:xfrm>
              </p:grpSpPr>
              <p:sp>
                <p:nvSpPr>
                  <p:cNvPr id="2" name="Freeform 1"/>
                  <p:cNvSpPr/>
                  <p:nvPr/>
                </p:nvSpPr>
                <p:spPr>
                  <a:xfrm>
                    <a:off x="5931250" y="3137771"/>
                    <a:ext cx="3170983" cy="19444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170983" h="194449">
                        <a:moveTo>
                          <a:pt x="0" y="0"/>
                        </a:moveTo>
                        <a:lnTo>
                          <a:pt x="3170982" y="0"/>
                        </a:lnTo>
                        <a:lnTo>
                          <a:pt x="3170982" y="194448"/>
                        </a:lnTo>
                        <a:lnTo>
                          <a:pt x="0" y="19444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3" name="Freeform 2"/>
                  <p:cNvSpPr/>
                  <p:nvPr/>
                </p:nvSpPr>
                <p:spPr>
                  <a:xfrm>
                    <a:off x="6125690" y="3332221"/>
                    <a:ext cx="194445" cy="44872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94445" h="448726">
                        <a:moveTo>
                          <a:pt x="0" y="0"/>
                        </a:moveTo>
                        <a:lnTo>
                          <a:pt x="194444" y="0"/>
                        </a:lnTo>
                        <a:lnTo>
                          <a:pt x="194444" y="448725"/>
                        </a:lnTo>
                        <a:lnTo>
                          <a:pt x="0" y="44872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4" name="Freeform 3"/>
                  <p:cNvSpPr/>
                  <p:nvPr/>
                </p:nvSpPr>
                <p:spPr>
                  <a:xfrm>
                    <a:off x="8728294" y="3332222"/>
                    <a:ext cx="194455" cy="44872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94455" h="448725">
                        <a:moveTo>
                          <a:pt x="0" y="0"/>
                        </a:moveTo>
                        <a:lnTo>
                          <a:pt x="194454" y="0"/>
                        </a:lnTo>
                        <a:lnTo>
                          <a:pt x="194454" y="448724"/>
                        </a:lnTo>
                        <a:lnTo>
                          <a:pt x="0" y="44872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sp>
              <p:nvSpPr>
                <p:cNvPr id="6" name="Oval 5"/>
                <p:cNvSpPr/>
                <p:nvPr/>
              </p:nvSpPr>
              <p:spPr>
                <a:xfrm>
                  <a:off x="6764910" y="2707894"/>
                  <a:ext cx="415543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>
                  <a:off x="7291705" y="2707894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7812405" y="2722245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9" name="Oval 8"/>
                <p:cNvSpPr/>
                <p:nvPr/>
              </p:nvSpPr>
              <p:spPr>
                <a:xfrm>
                  <a:off x="8339328" y="2722245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6235319" y="2725039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1057768" y="2707894"/>
                <a:ext cx="3170986" cy="1087414"/>
                <a:chOff x="1057768" y="2707894"/>
                <a:chExt cx="3170986" cy="1087414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1057768" y="3152132"/>
                  <a:ext cx="3170986" cy="643176"/>
                  <a:chOff x="1057768" y="3152132"/>
                  <a:chExt cx="3170986" cy="643176"/>
                </a:xfrm>
              </p:grpSpPr>
              <p:sp>
                <p:nvSpPr>
                  <p:cNvPr id="12" name="Freeform 11"/>
                  <p:cNvSpPr/>
                  <p:nvPr/>
                </p:nvSpPr>
                <p:spPr>
                  <a:xfrm>
                    <a:off x="1057768" y="3152132"/>
                    <a:ext cx="3170986" cy="194451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170986" h="194451">
                        <a:moveTo>
                          <a:pt x="0" y="0"/>
                        </a:moveTo>
                        <a:lnTo>
                          <a:pt x="3170985" y="0"/>
                        </a:lnTo>
                        <a:lnTo>
                          <a:pt x="3170985" y="194450"/>
                        </a:lnTo>
                        <a:lnTo>
                          <a:pt x="0" y="19445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3" name="Freeform 12"/>
                  <p:cNvSpPr/>
                  <p:nvPr/>
                </p:nvSpPr>
                <p:spPr>
                  <a:xfrm>
                    <a:off x="1252212" y="3346582"/>
                    <a:ext cx="194449" cy="44872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94449" h="448726">
                        <a:moveTo>
                          <a:pt x="0" y="0"/>
                        </a:moveTo>
                        <a:lnTo>
                          <a:pt x="194448" y="0"/>
                        </a:lnTo>
                        <a:lnTo>
                          <a:pt x="194448" y="448725"/>
                        </a:lnTo>
                        <a:lnTo>
                          <a:pt x="0" y="44872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4" name="Freeform 13"/>
                  <p:cNvSpPr/>
                  <p:nvPr/>
                </p:nvSpPr>
                <p:spPr>
                  <a:xfrm>
                    <a:off x="3854817" y="3346583"/>
                    <a:ext cx="194450" cy="44872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94450" h="448725">
                        <a:moveTo>
                          <a:pt x="0" y="0"/>
                        </a:moveTo>
                        <a:lnTo>
                          <a:pt x="194449" y="0"/>
                        </a:lnTo>
                        <a:lnTo>
                          <a:pt x="194449" y="448724"/>
                        </a:lnTo>
                        <a:lnTo>
                          <a:pt x="0" y="44872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sp>
              <p:nvSpPr>
                <p:cNvPr id="16" name="Oval 15"/>
                <p:cNvSpPr/>
                <p:nvPr/>
              </p:nvSpPr>
              <p:spPr>
                <a:xfrm>
                  <a:off x="1198499" y="2707894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1716151" y="2722245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2236851" y="2736596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3229356" y="2736596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3740785" y="2722245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sp>
          <p:nvSpPr>
            <p:cNvPr id="23" name="TextBox 22"/>
            <p:cNvSpPr txBox="1"/>
            <p:nvPr/>
          </p:nvSpPr>
          <p:spPr>
            <a:xfrm>
              <a:off x="6367780" y="4864100"/>
              <a:ext cx="2285746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503680" y="4864100"/>
              <a:ext cx="2285746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____  +  ____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4769069" y="4637077"/>
              <a:ext cx="616602" cy="616607"/>
            </a:xfrm>
            <a:custGeom>
              <a:avLst/>
              <a:gdLst/>
              <a:ahLst/>
              <a:cxnLst/>
              <a:rect l="0" t="0" r="0" b="0"/>
              <a:pathLst>
                <a:path w="616602" h="616607">
                  <a:moveTo>
                    <a:pt x="0" y="0"/>
                  </a:moveTo>
                  <a:lnTo>
                    <a:pt x="616601" y="0"/>
                  </a:lnTo>
                  <a:lnTo>
                    <a:pt x="616601" y="616606"/>
                  </a:lnTo>
                  <a:lnTo>
                    <a:pt x="0" y="61660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08000" y="431800"/>
            <a:ext cx="45528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Are the two sides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equal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52846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="" xmlns:a16="http://schemas.microsoft.com/office/drawing/2014/main" id="{C87CE6CB-89F3-466D-88B0-117777C1F7E4}"/>
              </a:ext>
            </a:extLst>
          </p:cNvPr>
          <p:cNvGrpSpPr/>
          <p:nvPr/>
        </p:nvGrpSpPr>
        <p:grpSpPr>
          <a:xfrm>
            <a:off x="708965" y="2707894"/>
            <a:ext cx="8771638" cy="3180366"/>
            <a:chOff x="708965" y="2707894"/>
            <a:chExt cx="8771638" cy="3180366"/>
          </a:xfrm>
        </p:grpSpPr>
        <p:sp>
          <p:nvSpPr>
            <p:cNvPr id="2" name="TextBox 1"/>
            <p:cNvSpPr txBox="1"/>
            <p:nvPr/>
          </p:nvSpPr>
          <p:spPr>
            <a:xfrm>
              <a:off x="6482080" y="4864100"/>
              <a:ext cx="2285746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____  +  ____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5769302" y="3133061"/>
              <a:ext cx="3711301" cy="647896"/>
              <a:chOff x="5769302" y="3133061"/>
              <a:chExt cx="3711301" cy="647896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5769302" y="3133061"/>
                <a:ext cx="3711301" cy="383775"/>
                <a:chOff x="5769302" y="3133061"/>
                <a:chExt cx="3711301" cy="383775"/>
              </a:xfrm>
            </p:grpSpPr>
            <p:sp>
              <p:nvSpPr>
                <p:cNvPr id="3" name="Freeform 2"/>
                <p:cNvSpPr/>
                <p:nvPr/>
              </p:nvSpPr>
              <p:spPr>
                <a:xfrm>
                  <a:off x="5769302" y="3133061"/>
                  <a:ext cx="3711301" cy="19445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711301" h="194452">
                      <a:moveTo>
                        <a:pt x="0" y="0"/>
                      </a:moveTo>
                      <a:lnTo>
                        <a:pt x="3711300" y="0"/>
                      </a:lnTo>
                      <a:lnTo>
                        <a:pt x="3711300" y="194451"/>
                      </a:lnTo>
                      <a:lnTo>
                        <a:pt x="0" y="19445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" name="TextBox 3"/>
                <p:cNvSpPr txBox="1"/>
                <p:nvPr/>
              </p:nvSpPr>
              <p:spPr>
                <a:xfrm>
                  <a:off x="5894189" y="3147504"/>
                  <a:ext cx="3430057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endParaRPr lang="en-CA"/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5966802" y="3332231"/>
                <a:ext cx="3321951" cy="448726"/>
                <a:chOff x="5966802" y="3332231"/>
                <a:chExt cx="3321951" cy="448726"/>
              </a:xfrm>
            </p:grpSpPr>
            <p:sp>
              <p:nvSpPr>
                <p:cNvPr id="6" name="Freeform 5"/>
                <p:cNvSpPr/>
                <p:nvPr/>
              </p:nvSpPr>
              <p:spPr>
                <a:xfrm>
                  <a:off x="5966802" y="3332231"/>
                  <a:ext cx="194448" cy="44872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94448" h="448726">
                      <a:moveTo>
                        <a:pt x="0" y="0"/>
                      </a:moveTo>
                      <a:lnTo>
                        <a:pt x="194447" y="0"/>
                      </a:lnTo>
                      <a:lnTo>
                        <a:pt x="194447" y="448725"/>
                      </a:lnTo>
                      <a:lnTo>
                        <a:pt x="0" y="44872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" name="Freeform 6"/>
                <p:cNvSpPr/>
                <p:nvPr/>
              </p:nvSpPr>
              <p:spPr>
                <a:xfrm>
                  <a:off x="9094301" y="3332232"/>
                  <a:ext cx="194452" cy="44872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94452" h="448725">
                      <a:moveTo>
                        <a:pt x="0" y="0"/>
                      </a:moveTo>
                      <a:lnTo>
                        <a:pt x="194451" y="0"/>
                      </a:lnTo>
                      <a:lnTo>
                        <a:pt x="194451" y="448724"/>
                      </a:lnTo>
                      <a:lnTo>
                        <a:pt x="0" y="44872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grpSp>
          <p:nvGrpSpPr>
            <p:cNvPr id="16" name="Group 15"/>
            <p:cNvGrpSpPr/>
            <p:nvPr/>
          </p:nvGrpSpPr>
          <p:grpSpPr>
            <a:xfrm>
              <a:off x="5971032" y="2707894"/>
              <a:ext cx="3313430" cy="415544"/>
              <a:chOff x="5971032" y="2707894"/>
              <a:chExt cx="3313430" cy="415544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5971032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6488685" y="2707894"/>
                <a:ext cx="415543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7009385" y="2707894"/>
                <a:ext cx="415543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8357489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8868918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7517511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708965" y="3133061"/>
              <a:ext cx="3900481" cy="2755199"/>
              <a:chOff x="328217" y="761637"/>
              <a:chExt cx="3900481" cy="2755199"/>
            </a:xfrm>
          </p:grpSpPr>
          <p:sp>
            <p:nvSpPr>
              <p:cNvPr id="18" name="Freeform 17"/>
              <p:cNvSpPr/>
              <p:nvPr/>
            </p:nvSpPr>
            <p:spPr>
              <a:xfrm>
                <a:off x="328217" y="761637"/>
                <a:ext cx="3711301" cy="194452"/>
              </a:xfrm>
              <a:custGeom>
                <a:avLst/>
                <a:gdLst/>
                <a:ahLst/>
                <a:cxnLst/>
                <a:rect l="0" t="0" r="0" b="0"/>
                <a:pathLst>
                  <a:path w="3711301" h="194452">
                    <a:moveTo>
                      <a:pt x="0" y="0"/>
                    </a:moveTo>
                    <a:lnTo>
                      <a:pt x="3711300" y="0"/>
                    </a:lnTo>
                    <a:lnTo>
                      <a:pt x="3711300" y="194451"/>
                    </a:lnTo>
                    <a:lnTo>
                      <a:pt x="0" y="19445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798641" y="3147504"/>
                <a:ext cx="3430057" cy="36933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endParaRPr lang="en-CA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1040638" y="2707894"/>
              <a:ext cx="2983230" cy="415544"/>
              <a:chOff x="1040638" y="2707894"/>
              <a:chExt cx="2983230" cy="415544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1040638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558290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2078990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3096895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3608324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587117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29" name="Freeform 28"/>
            <p:cNvSpPr/>
            <p:nvPr/>
          </p:nvSpPr>
          <p:spPr>
            <a:xfrm>
              <a:off x="871251" y="3332231"/>
              <a:ext cx="194449" cy="448726"/>
            </a:xfrm>
            <a:custGeom>
              <a:avLst/>
              <a:gdLst/>
              <a:ahLst/>
              <a:cxnLst/>
              <a:rect l="0" t="0" r="0" b="0"/>
              <a:pathLst>
                <a:path w="194449" h="448726">
                  <a:moveTo>
                    <a:pt x="0" y="0"/>
                  </a:moveTo>
                  <a:lnTo>
                    <a:pt x="194448" y="0"/>
                  </a:lnTo>
                  <a:lnTo>
                    <a:pt x="194448" y="448725"/>
                  </a:lnTo>
                  <a:lnTo>
                    <a:pt x="0" y="44872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3998752" y="3332232"/>
              <a:ext cx="194451" cy="448725"/>
            </a:xfrm>
            <a:custGeom>
              <a:avLst/>
              <a:gdLst/>
              <a:ahLst/>
              <a:cxnLst/>
              <a:rect l="0" t="0" r="0" b="0"/>
              <a:pathLst>
                <a:path w="194451" h="448725">
                  <a:moveTo>
                    <a:pt x="0" y="0"/>
                  </a:moveTo>
                  <a:lnTo>
                    <a:pt x="194450" y="0"/>
                  </a:lnTo>
                  <a:lnTo>
                    <a:pt x="194450" y="448724"/>
                  </a:lnTo>
                  <a:lnTo>
                    <a:pt x="0" y="44872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338580" y="4864100"/>
              <a:ext cx="2285746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34" name="Freeform 33"/>
            <p:cNvSpPr/>
            <p:nvPr/>
          </p:nvSpPr>
          <p:spPr>
            <a:xfrm>
              <a:off x="4765803" y="4637077"/>
              <a:ext cx="616604" cy="616607"/>
            </a:xfrm>
            <a:custGeom>
              <a:avLst/>
              <a:gdLst/>
              <a:ahLst/>
              <a:cxnLst/>
              <a:rect l="0" t="0" r="0" b="0"/>
              <a:pathLst>
                <a:path w="616604" h="616607">
                  <a:moveTo>
                    <a:pt x="0" y="0"/>
                  </a:moveTo>
                  <a:lnTo>
                    <a:pt x="616603" y="0"/>
                  </a:lnTo>
                  <a:lnTo>
                    <a:pt x="616603" y="616606"/>
                  </a:lnTo>
                  <a:lnTo>
                    <a:pt x="0" y="61660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472510" y="494510"/>
            <a:ext cx="45528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Are the two sides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equal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92649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C392185-1B0C-4C56-A363-9F9DC5B96A36}"/>
</file>

<file path=customXml/itemProps2.xml><?xml version="1.0" encoding="utf-8"?>
<ds:datastoreItem xmlns:ds="http://schemas.openxmlformats.org/officeDocument/2006/customXml" ds:itemID="{65744B85-EE31-4EEE-B8E1-188850250CDB}"/>
</file>

<file path=customXml/itemProps3.xml><?xml version="1.0" encoding="utf-8"?>
<ds:datastoreItem xmlns:ds="http://schemas.openxmlformats.org/officeDocument/2006/customXml" ds:itemID="{1AB9E936-046D-4130-BF3E-787649A61FCF}"/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873</Words>
  <Application>Microsoft Office PowerPoint</Application>
  <PresentationFormat>Custom</PresentationFormat>
  <Paragraphs>150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Seona Bain</cp:lastModifiedBy>
  <cp:revision>9</cp:revision>
  <dcterms:created xsi:type="dcterms:W3CDTF">2018-04-09T21:20:08Z</dcterms:created>
  <dcterms:modified xsi:type="dcterms:W3CDTF">2019-08-21T14:52:00Z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