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0160000" cy="7620000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entury Gothic" panose="020B0502020202020204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68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2B222-E30E-40A2-95F4-3F8E5372D151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07A08-BA71-4BCA-B952-2799F0CF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16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07A08-BA71-4BCA-B952-2799F0CF0F4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628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707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3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841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686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64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959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2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55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361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01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961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AEAE-5379-4161-9254-4A6413F8CF66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929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N-19–25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Patterns in Charts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222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and describe number patterns in hundreds charts and in calendars;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the patterns seen on hundreds charts to skip forwards and backwards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by 5s starting at any number within 1000.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37–39</a:t>
            </a:r>
          </a:p>
        </p:txBody>
      </p:sp>
    </p:spTree>
    <p:extLst>
      <p:ext uri="{BB962C8B-B14F-4D97-AF65-F5344CB8AC3E}">
        <p14:creationId xmlns:p14="http://schemas.microsoft.com/office/powerpoint/2010/main" val="29578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82270" y="1890913"/>
            <a:ext cx="2085574" cy="2085575"/>
            <a:chOff x="1782270" y="1890913"/>
            <a:chExt cx="2085574" cy="2085575"/>
          </a:xfrm>
        </p:grpSpPr>
        <p:grpSp>
          <p:nvGrpSpPr>
            <p:cNvPr id="4" name="Group 3"/>
            <p:cNvGrpSpPr/>
            <p:nvPr/>
          </p:nvGrpSpPr>
          <p:grpSpPr>
            <a:xfrm>
              <a:off x="1782270" y="1890913"/>
              <a:ext cx="2085574" cy="2085575"/>
              <a:chOff x="1782270" y="1890913"/>
              <a:chExt cx="2085574" cy="2085575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782270" y="1890913"/>
                <a:ext cx="1042788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8" h="1042788">
                    <a:moveTo>
                      <a:pt x="0" y="0"/>
                    </a:moveTo>
                    <a:lnTo>
                      <a:pt x="1042787" y="0"/>
                    </a:lnTo>
                    <a:lnTo>
                      <a:pt x="1042787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825057" y="2933700"/>
                <a:ext cx="1042787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7" h="1042788">
                    <a:moveTo>
                      <a:pt x="0" y="0"/>
                    </a:moveTo>
                    <a:lnTo>
                      <a:pt x="1042786" y="0"/>
                    </a:lnTo>
                    <a:lnTo>
                      <a:pt x="1042786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321814" y="2433701"/>
              <a:ext cx="1009523" cy="878459"/>
              <a:chOff x="2321814" y="2433701"/>
              <a:chExt cx="1009523" cy="878459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321814" y="2433701"/>
                <a:ext cx="1006475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331337" y="2542667"/>
                <a:ext cx="0" cy="769493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/>
            <p:cNvSpPr/>
            <p:nvPr/>
          </p:nvSpPr>
          <p:spPr>
            <a:xfrm>
              <a:off x="2745613" y="2854198"/>
              <a:ext cx="159004" cy="15900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92157" y="1890913"/>
            <a:ext cx="2085574" cy="2085575"/>
            <a:chOff x="6292157" y="1890913"/>
            <a:chExt cx="2085574" cy="2085575"/>
          </a:xfrm>
        </p:grpSpPr>
        <p:grpSp>
          <p:nvGrpSpPr>
            <p:cNvPr id="12" name="Group 11"/>
            <p:cNvGrpSpPr/>
            <p:nvPr/>
          </p:nvGrpSpPr>
          <p:grpSpPr>
            <a:xfrm>
              <a:off x="6292157" y="1890913"/>
              <a:ext cx="2085574" cy="2085575"/>
              <a:chOff x="6292157" y="1890913"/>
              <a:chExt cx="2085574" cy="2085575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292157" y="2933700"/>
                <a:ext cx="1042788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8" h="1042788">
                    <a:moveTo>
                      <a:pt x="0" y="0"/>
                    </a:moveTo>
                    <a:lnTo>
                      <a:pt x="1042787" y="0"/>
                    </a:lnTo>
                    <a:lnTo>
                      <a:pt x="1042787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7334944" y="1890913"/>
                <a:ext cx="1042787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7" h="1042788">
                    <a:moveTo>
                      <a:pt x="0" y="0"/>
                    </a:moveTo>
                    <a:lnTo>
                      <a:pt x="1042786" y="0"/>
                    </a:lnTo>
                    <a:lnTo>
                      <a:pt x="1042786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7255383" y="2854198"/>
              <a:ext cx="159004" cy="15900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6" name="Group 15"/>
            <p:cNvGrpSpPr/>
            <p:nvPr/>
          </p:nvGrpSpPr>
          <p:grpSpPr>
            <a:xfrm flipV="1">
              <a:off x="6855587" y="2580259"/>
              <a:ext cx="1009523" cy="878459"/>
              <a:chOff x="6855587" y="2580259"/>
              <a:chExt cx="1009523" cy="878459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855587" y="2580259"/>
                <a:ext cx="1006475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7865110" y="2689225"/>
                <a:ext cx="0" cy="769493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457200" y="444500"/>
            <a:ext cx="938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Diagonal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cells have one corner in common.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" y="5664200"/>
            <a:ext cx="87327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Go 1 row over and 1 column down (or up) to find diagonal cells.</a:t>
            </a:r>
          </a:p>
        </p:txBody>
      </p:sp>
    </p:spTree>
    <p:extLst>
      <p:ext uri="{BB962C8B-B14F-4D97-AF65-F5344CB8AC3E}">
        <p14:creationId xmlns:p14="http://schemas.microsoft.com/office/powerpoint/2010/main" val="47642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35600" y="355600"/>
            <a:ext cx="4350765" cy="4350766"/>
            <a:chOff x="5435600" y="355600"/>
            <a:chExt cx="4350765" cy="4350766"/>
          </a:xfrm>
        </p:grpSpPr>
        <p:sp>
          <p:nvSpPr>
            <p:cNvPr id="2" name="Freeform 1"/>
            <p:cNvSpPr/>
            <p:nvPr/>
          </p:nvSpPr>
          <p:spPr>
            <a:xfrm rot="5400000">
              <a:off x="6366144" y="1259003"/>
              <a:ext cx="387327" cy="432164"/>
            </a:xfrm>
            <a:custGeom>
              <a:avLst/>
              <a:gdLst/>
              <a:ahLst/>
              <a:cxnLst/>
              <a:rect l="0" t="0" r="0" b="0"/>
              <a:pathLst>
                <a:path w="387327" h="432164">
                  <a:moveTo>
                    <a:pt x="0" y="0"/>
                  </a:moveTo>
                  <a:lnTo>
                    <a:pt x="387326" y="0"/>
                  </a:lnTo>
                  <a:lnTo>
                    <a:pt x="387326" y="432163"/>
                  </a:lnTo>
                  <a:lnTo>
                    <a:pt x="0" y="432163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5600" y="355600"/>
              <a:ext cx="4350765" cy="43507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508000" y="419100"/>
            <a:ext cx="4599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cells are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diagonal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23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49059" y="5907786"/>
            <a:ext cx="8861881" cy="1292230"/>
            <a:chOff x="649059" y="5907786"/>
            <a:chExt cx="8861881" cy="1292230"/>
          </a:xfrm>
        </p:grpSpPr>
        <p:grpSp>
          <p:nvGrpSpPr>
            <p:cNvPr id="14" name="Group 13"/>
            <p:cNvGrpSpPr/>
            <p:nvPr/>
          </p:nvGrpSpPr>
          <p:grpSpPr>
            <a:xfrm>
              <a:off x="1070102" y="5907786"/>
              <a:ext cx="7702550" cy="670052"/>
              <a:chOff x="1070102" y="5907786"/>
              <a:chExt cx="7702550" cy="67005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070102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0828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0988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0767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0927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0833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0866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1026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49059" y="6616458"/>
              <a:ext cx="886188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23  , ____ , ____ , ____ , ____ , ____ , ____ , ____ , ____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08000" y="5041900"/>
            <a:ext cx="4726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Did we 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8000" y="2692400"/>
            <a:ext cx="46634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Let's continue right and down from 23, shading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diagonal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cells as we go.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10F07CDC-9D1B-417D-BA90-670ECC69AF8F}"/>
              </a:ext>
            </a:extLst>
          </p:cNvPr>
          <p:cNvCxnSpPr/>
          <p:nvPr/>
        </p:nvCxnSpPr>
        <p:spPr>
          <a:xfrm>
            <a:off x="0" y="489234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82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31800"/>
            <a:ext cx="785672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Why was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gap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+11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1740770"/>
            <a:ext cx="4358640" cy="23959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find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decreases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11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each time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Start at the bottom of the hundreds chart.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17" y="1797558"/>
            <a:ext cx="4350766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/>
          <p:cNvSpPr txBox="1"/>
          <p:nvPr/>
        </p:nvSpPr>
        <p:spPr>
          <a:xfrm>
            <a:off x="520700" y="6832600"/>
            <a:ext cx="240006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53C0AFDE-0BE6-4CBC-B834-214F247647BD}"/>
              </a:ext>
            </a:extLst>
          </p:cNvPr>
          <p:cNvCxnSpPr/>
          <p:nvPr/>
        </p:nvCxnSpPr>
        <p:spPr>
          <a:xfrm>
            <a:off x="0" y="13680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45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9100"/>
            <a:ext cx="4511040" cy="306808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gap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 you get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if you go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diagonally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down and left from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any number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Why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419100"/>
            <a:ext cx="4350765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95300" y="6870700"/>
            <a:ext cx="240006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N-21 for details.</a:t>
            </a:r>
          </a:p>
        </p:txBody>
      </p:sp>
    </p:spTree>
    <p:extLst>
      <p:ext uri="{BB962C8B-B14F-4D97-AF65-F5344CB8AC3E}">
        <p14:creationId xmlns:p14="http://schemas.microsoft.com/office/powerpoint/2010/main" val="31344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" y="850900"/>
            <a:ext cx="9249156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find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multiples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4, we count up by 4s from 0.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0, 4 , 8, 12 , ...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92100"/>
            <a:ext cx="9604756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Review multiples.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3594100"/>
            <a:ext cx="9540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Fill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9.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380" y="4572000"/>
            <a:ext cx="94015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0 ,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____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, 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6273800"/>
            <a:ext cx="9418828" cy="7940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The word "multiple" reminds us of the word "multiply."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Do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you think there's a connection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815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402603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Fill in the answers and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continue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7100" y="1828800"/>
            <a:ext cx="1338893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 × 9 =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 × 9 =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 × 9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83400"/>
            <a:ext cx="240006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5600" y="5049033"/>
            <a:ext cx="442782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Shade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9.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5600" y="5785633"/>
            <a:ext cx="387931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00" y="427101"/>
            <a:ext cx="4350765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76923586-037C-4FF0-811D-5CB85DE0840B}"/>
              </a:ext>
            </a:extLst>
          </p:cNvPr>
          <p:cNvCxnSpPr>
            <a:cxnSpLocks/>
          </p:cNvCxnSpPr>
          <p:nvPr/>
        </p:nvCxnSpPr>
        <p:spPr>
          <a:xfrm>
            <a:off x="4845025" y="0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36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44500"/>
            <a:ext cx="4561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3, 8, 13, 18, 23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819900"/>
            <a:ext cx="9806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Shade and continue the pattern.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" y="2534412"/>
            <a:ext cx="4120515" cy="412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57200" y="1892300"/>
            <a:ext cx="420730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Are they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5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25527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 digits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1260" y="228600"/>
            <a:ext cx="3710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N-22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44704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 digits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6553200"/>
            <a:ext cx="4588891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Say different numbers. Have students say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if they're in the pattern or not.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F5012D93-E7A8-4633-AE96-C753948D7E8F}"/>
              </a:ext>
            </a:extLst>
          </p:cNvPr>
          <p:cNvCxnSpPr/>
          <p:nvPr/>
        </p:nvCxnSpPr>
        <p:spPr>
          <a:xfrm>
            <a:off x="5004317" y="0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4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402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Skip count forwards by 5s starting at 1. Write the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first 10 numbers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590800"/>
            <a:ext cx="716648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 digit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94100"/>
            <a:ext cx="717969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 digits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4622800"/>
            <a:ext cx="9451340" cy="26239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Circle the numbers you say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if you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long enough: 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71        86        90        91        99        101        105</a:t>
            </a:r>
          </a:p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106        276       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394        </a:t>
            </a: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 996        1000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92247" y="6532323"/>
            <a:ext cx="4867753" cy="1087677"/>
            <a:chOff x="5292247" y="6532323"/>
            <a:chExt cx="4867753" cy="1087677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292247" y="6532323"/>
              <a:ext cx="48677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292247" y="6532323"/>
              <a:ext cx="0" cy="1087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5392455" y="6638795"/>
            <a:ext cx="3845490" cy="607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905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44500"/>
            <a:ext cx="4561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99, 94, 89, 84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819900"/>
            <a:ext cx="9806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Shade and continue the pattern.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153412"/>
            <a:ext cx="4120515" cy="412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5486400" y="21590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 digits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99960" y="228600"/>
            <a:ext cx="26822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0" y="42164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 digits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6553200"/>
            <a:ext cx="4588891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Say different numbers. Have students say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if they're in the pattern or not.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8B219E2D-C36F-454C-91D1-88EEB882B22E}"/>
              </a:ext>
            </a:extLst>
          </p:cNvPr>
          <p:cNvCxnSpPr/>
          <p:nvPr/>
        </p:nvCxnSpPr>
        <p:spPr>
          <a:xfrm>
            <a:off x="5114440" y="-61736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18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40240" cy="1849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Skip count backwards by 5s starting at 97. Write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first 10 numbers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540000"/>
            <a:ext cx="716648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 digit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30600"/>
            <a:ext cx="717969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 digits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4521200"/>
            <a:ext cx="94513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Circle the numbers you say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if you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count long enough: 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54            37            21            12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629400"/>
            <a:ext cx="9171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smallest number in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5010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03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6845300"/>
            <a:ext cx="69469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Give each student a card from BLM Multiplication Chain (pp. V-2–7).</a:t>
            </a:r>
          </a:p>
        </p:txBody>
      </p:sp>
    </p:spTree>
    <p:extLst>
      <p:ext uri="{BB962C8B-B14F-4D97-AF65-F5344CB8AC3E}">
        <p14:creationId xmlns:p14="http://schemas.microsoft.com/office/powerpoint/2010/main" val="267576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22" y="1092200"/>
            <a:ext cx="5616829" cy="54918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8000" y="444500"/>
            <a:ext cx="18766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832600"/>
            <a:ext cx="48231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instructions and material needs.</a:t>
            </a:r>
          </a:p>
        </p:txBody>
      </p:sp>
    </p:spTree>
    <p:extLst>
      <p:ext uri="{BB962C8B-B14F-4D97-AF65-F5344CB8AC3E}">
        <p14:creationId xmlns:p14="http://schemas.microsoft.com/office/powerpoint/2010/main" val="113119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910" y="2415921"/>
            <a:ext cx="6520053" cy="36833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825500"/>
            <a:ext cx="94386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calendars similar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hundreds charts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ow are they different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4560" y="228600"/>
            <a:ext cx="396925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Hand out BLM Calendars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N-55).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83400"/>
            <a:ext cx="240006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56241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85900" y="1469771"/>
            <a:ext cx="6850253" cy="3902823"/>
            <a:chOff x="1485900" y="1469771"/>
            <a:chExt cx="6850253" cy="390282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3847" y="1469771"/>
              <a:ext cx="6512306" cy="36826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Freeform 2"/>
            <p:cNvSpPr/>
            <p:nvPr/>
          </p:nvSpPr>
          <p:spPr>
            <a:xfrm>
              <a:off x="5663226" y="2092941"/>
              <a:ext cx="788609" cy="2787643"/>
            </a:xfrm>
            <a:custGeom>
              <a:avLst/>
              <a:gdLst/>
              <a:ahLst/>
              <a:cxnLst/>
              <a:rect l="0" t="0" r="0" b="0"/>
              <a:pathLst>
                <a:path w="788609" h="2787643">
                  <a:moveTo>
                    <a:pt x="0" y="0"/>
                  </a:moveTo>
                  <a:lnTo>
                    <a:pt x="788608" y="0"/>
                  </a:lnTo>
                  <a:lnTo>
                    <a:pt x="788608" y="2787642"/>
                  </a:lnTo>
                  <a:lnTo>
                    <a:pt x="0" y="2787642"/>
                  </a:lnTo>
                  <a:close/>
                </a:path>
              </a:pathLst>
            </a:custGeom>
            <a:solidFill>
              <a:srgbClr val="7FFFD4">
                <a:alpha val="20000"/>
              </a:srgbClr>
            </a:solidFill>
            <a:ln w="38100" cap="flat" cmpd="sng" algn="ctr">
              <a:solidFill>
                <a:srgbClr val="7FFFD4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2179757" y="3055697"/>
              <a:ext cx="6015427" cy="431066"/>
            </a:xfrm>
            <a:custGeom>
              <a:avLst/>
              <a:gdLst/>
              <a:ahLst/>
              <a:cxnLst/>
              <a:rect l="0" t="0" r="0" b="0"/>
              <a:pathLst>
                <a:path w="6015427" h="431066">
                  <a:moveTo>
                    <a:pt x="0" y="0"/>
                  </a:moveTo>
                  <a:lnTo>
                    <a:pt x="6015426" y="0"/>
                  </a:lnTo>
                  <a:lnTo>
                    <a:pt x="6015426" y="431065"/>
                  </a:lnTo>
                  <a:lnTo>
                    <a:pt x="0" y="431065"/>
                  </a:lnTo>
                  <a:close/>
                </a:path>
              </a:pathLst>
            </a:custGeom>
            <a:solidFill>
              <a:srgbClr val="FFD700">
                <a:alpha val="20000"/>
              </a:srgbClr>
            </a:solidFill>
            <a:ln w="38100" cap="flat" cmpd="sng" algn="ctr">
              <a:solidFill>
                <a:srgbClr val="FFD70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85900" y="3124200"/>
              <a:ext cx="67224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>
                  <a:solidFill>
                    <a:srgbClr val="0000FF"/>
                  </a:solidFill>
                  <a:latin typeface="Century Gothic"/>
                </a:rPr>
                <a:t>row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49900" y="4972485"/>
              <a:ext cx="1147500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dirty="0">
                  <a:solidFill>
                    <a:srgbClr val="0000FF"/>
                  </a:solidFill>
                  <a:latin typeface="Century Gothic"/>
                </a:rPr>
                <a:t>column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457200"/>
            <a:ext cx="78675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shaded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6845300"/>
            <a:ext cx="61234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check these patterns on their own calendars.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600" y="5638626"/>
            <a:ext cx="78675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shaded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column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23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9672" y="5182743"/>
            <a:ext cx="9787128" cy="2072259"/>
            <a:chOff x="169672" y="5182743"/>
            <a:chExt cx="9787128" cy="207225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672" y="5182743"/>
              <a:ext cx="3241294" cy="20722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5797" y="5226050"/>
              <a:ext cx="3221990" cy="18017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5158" y="5194427"/>
              <a:ext cx="3231642" cy="18114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829" y="1768221"/>
            <a:ext cx="5776087" cy="32528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82600" y="444500"/>
            <a:ext cx="89278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Where are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7 on a calendar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02000" y="1168400"/>
            <a:ext cx="36539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____, ____, ____, ____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5D2A5CC4-75AD-4DDC-991D-DDA8E51B4512}"/>
              </a:ext>
            </a:extLst>
          </p:cNvPr>
          <p:cNvCxnSpPr/>
          <p:nvPr/>
        </p:nvCxnSpPr>
        <p:spPr>
          <a:xfrm>
            <a:off x="0" y="5021072"/>
            <a:ext cx="101432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69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9672" y="5182743"/>
            <a:ext cx="9787128" cy="2072259"/>
            <a:chOff x="169672" y="5182743"/>
            <a:chExt cx="9787128" cy="207225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672" y="5182743"/>
              <a:ext cx="3241294" cy="20722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5797" y="5226050"/>
              <a:ext cx="3221990" cy="18017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5158" y="5194427"/>
              <a:ext cx="3231642" cy="18114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6" name="Picture 5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549" y="2111121"/>
            <a:ext cx="5171567" cy="29013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82600" y="711200"/>
            <a:ext cx="9373108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Where are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6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 ____, ____, ____, ____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8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  ____, ____, ____, 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66660" y="228600"/>
            <a:ext cx="240006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061A2B57-67B0-4B8C-B7F1-D9B21EB2489A}"/>
              </a:ext>
            </a:extLst>
          </p:cNvPr>
          <p:cNvCxnSpPr/>
          <p:nvPr/>
        </p:nvCxnSpPr>
        <p:spPr>
          <a:xfrm>
            <a:off x="-16764" y="5012436"/>
            <a:ext cx="101767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08000"/>
            <a:ext cx="2053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49" y="1187958"/>
            <a:ext cx="6734175" cy="54529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08000" y="6972300"/>
            <a:ext cx="2400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N-24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82260" y="241300"/>
            <a:ext cx="4587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666666"/>
                </a:solidFill>
                <a:latin typeface="Century Gothic"/>
              </a:rPr>
              <a:t>Hand out BLM Empty Calendar (p.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N-56).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30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82600"/>
            <a:ext cx="9337040" cy="27635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Rob cleans his hamster's cage on November 4th,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every 4th day after that.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times does he clean the cage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November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8860" y="241300"/>
            <a:ext cx="51079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666666"/>
                </a:solidFill>
                <a:latin typeface="Century Gothic"/>
              </a:rPr>
              <a:t>All images taken from BLM Calendars (p.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N-55). 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3860800"/>
            <a:ext cx="5080000" cy="28721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97424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6418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Liz gets her allowance of 2 dollars every Monday.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much money does she get in November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2921000"/>
            <a:ext cx="5080000" cy="28721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8874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34339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Ivan brings in firewood every 4th day, starting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on December 4th. He goes ice fishing every 6th day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starting on December 6th.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days in December does he do both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50" y="3340100"/>
            <a:ext cx="5041900" cy="32081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237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850900"/>
            <a:ext cx="9591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4. On any calendar, draw a box around 4 days: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810000"/>
            <a:ext cx="97561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the numbers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diagonal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cells in the box.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you notice about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</a:rPr>
              <a:t>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ry this 3 more times. Try a different month.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Explain what happens and why.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72860" y="241300"/>
            <a:ext cx="360807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BLM Calendars (p.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N-55).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17282" y="1873471"/>
            <a:ext cx="2325437" cy="1308709"/>
            <a:chOff x="3917282" y="1873471"/>
            <a:chExt cx="2325437" cy="1308709"/>
          </a:xfrm>
        </p:grpSpPr>
        <p:grpSp>
          <p:nvGrpSpPr>
            <p:cNvPr id="9" name="Group 8"/>
            <p:cNvGrpSpPr/>
            <p:nvPr/>
          </p:nvGrpSpPr>
          <p:grpSpPr>
            <a:xfrm>
              <a:off x="4011863" y="1967117"/>
              <a:ext cx="2136275" cy="1121419"/>
              <a:chOff x="4011863" y="1967117"/>
              <a:chExt cx="2136275" cy="112141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4011863" y="1967117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5080000" y="1967117"/>
                <a:ext cx="1068137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7" h="560710">
                    <a:moveTo>
                      <a:pt x="0" y="0"/>
                    </a:moveTo>
                    <a:lnTo>
                      <a:pt x="1068136" y="0"/>
                    </a:lnTo>
                    <a:lnTo>
                      <a:pt x="1068136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4011863" y="2527826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080000" y="2527826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3917282" y="1873471"/>
              <a:ext cx="2325437" cy="1308709"/>
            </a:xfrm>
            <a:custGeom>
              <a:avLst/>
              <a:gdLst/>
              <a:ahLst/>
              <a:cxnLst/>
              <a:rect l="0" t="0" r="0" b="0"/>
              <a:pathLst>
                <a:path w="2325437" h="1308709">
                  <a:moveTo>
                    <a:pt x="0" y="0"/>
                  </a:moveTo>
                  <a:lnTo>
                    <a:pt x="2325436" y="0"/>
                  </a:lnTo>
                  <a:lnTo>
                    <a:pt x="2325436" y="1308708"/>
                  </a:lnTo>
                  <a:lnTo>
                    <a:pt x="0" y="130870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762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809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92256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 you see in the top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94300"/>
            <a:ext cx="1051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8580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N-20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52258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3497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5. Different calendars are used in many parts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world.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Pick a calendar from another part of the world and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more information about it.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a poster and report your findings.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657600"/>
            <a:ext cx="9660890" cy="361124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CA" sz="1800" b="1" dirty="0">
                <a:solidFill>
                  <a:srgbClr val="000000"/>
                </a:solidFill>
                <a:latin typeface="Century Gothic"/>
              </a:rPr>
              <a:t>Questions to consider: </a:t>
            </a:r>
          </a:p>
          <a:p>
            <a:pPr>
              <a:spcAft>
                <a:spcPts val="1000"/>
              </a:spcAft>
            </a:pPr>
            <a:r>
              <a:rPr lang="en-CA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dirty="0">
                <a:solidFill>
                  <a:srgbClr val="000000"/>
                </a:solidFill>
              </a:rPr>
              <a:t>  How 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many months are in the year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Is the number of months the same every year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How long is the year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 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How long are the months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What defines the months and year (movement of the sun, moon, anything else)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Is there a leap year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 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What is a leap year – an additional day or an additional month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Arial"/>
              </a:rPr>
              <a:t>•</a:t>
            </a:r>
            <a:r>
              <a:rPr lang="en-CA" sz="1800" dirty="0">
                <a:solidFill>
                  <a:srgbClr val="000000"/>
                </a:solidFill>
                <a:latin typeface="Century Gothic"/>
              </a:rPr>
              <a:t>  How often does a leap year happen</a:t>
            </a:r>
            <a:r>
              <a:rPr lang="en-CA" sz="1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480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37–39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6290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446171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 you see in the third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68900"/>
            <a:ext cx="1051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502400"/>
            <a:ext cx="798364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Do you think every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made by adding 2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47934193-58D9-4943-8EA4-2FCE23A2A96D}"/>
              </a:ext>
            </a:extLst>
          </p:cNvPr>
          <p:cNvCxnSpPr/>
          <p:nvPr/>
        </p:nvCxnSpPr>
        <p:spPr>
          <a:xfrm>
            <a:off x="0" y="62148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3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105302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do you see in the second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column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68900"/>
            <a:ext cx="1051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502400"/>
            <a:ext cx="88460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Do you think every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column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made by adding 10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E6405B14-1D4E-455F-B3EE-A402270829F0}"/>
              </a:ext>
            </a:extLst>
          </p:cNvPr>
          <p:cNvCxnSpPr/>
          <p:nvPr/>
        </p:nvCxnSpPr>
        <p:spPr>
          <a:xfrm>
            <a:off x="0" y="615282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94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93199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I've shaded the third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hundreds chart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Do the numbers show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88946" y="1879600"/>
            <a:ext cx="5258435" cy="5141087"/>
            <a:chOff x="2488946" y="1879600"/>
            <a:chExt cx="5258435" cy="5141087"/>
          </a:xfrm>
        </p:grpSpPr>
        <p:sp>
          <p:nvSpPr>
            <p:cNvPr id="3" name="Freeform 2"/>
            <p:cNvSpPr/>
            <p:nvPr/>
          </p:nvSpPr>
          <p:spPr>
            <a:xfrm>
              <a:off x="2597088" y="2941270"/>
              <a:ext cx="4951760" cy="508829"/>
            </a:xfrm>
            <a:custGeom>
              <a:avLst/>
              <a:gdLst/>
              <a:ahLst/>
              <a:cxnLst/>
              <a:rect l="0" t="0" r="0" b="0"/>
              <a:pathLst>
                <a:path w="4951760" h="508829">
                  <a:moveTo>
                    <a:pt x="0" y="0"/>
                  </a:moveTo>
                  <a:lnTo>
                    <a:pt x="4951759" y="0"/>
                  </a:lnTo>
                  <a:lnTo>
                    <a:pt x="4951759" y="508828"/>
                  </a:lnTo>
                  <a:lnTo>
                    <a:pt x="0" y="508828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endParaRPr lang="en-CA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8946" y="1879600"/>
              <a:ext cx="5258435" cy="51410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08168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931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Do the numbers in the sixth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column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show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87549" y="1562100"/>
            <a:ext cx="5258435" cy="5141087"/>
            <a:chOff x="2487549" y="1562100"/>
            <a:chExt cx="5258435" cy="5141087"/>
          </a:xfrm>
        </p:grpSpPr>
        <p:sp>
          <p:nvSpPr>
            <p:cNvPr id="3" name="Freeform 2"/>
            <p:cNvSpPr/>
            <p:nvPr/>
          </p:nvSpPr>
          <p:spPr>
            <a:xfrm rot="5400000">
              <a:off x="2845835" y="3890930"/>
              <a:ext cx="4951761" cy="508828"/>
            </a:xfrm>
            <a:custGeom>
              <a:avLst/>
              <a:gdLst/>
              <a:ahLst/>
              <a:cxnLst/>
              <a:rect l="0" t="0" r="0" b="0"/>
              <a:pathLst>
                <a:path w="4951761" h="508828">
                  <a:moveTo>
                    <a:pt x="0" y="0"/>
                  </a:moveTo>
                  <a:lnTo>
                    <a:pt x="4951760" y="0"/>
                  </a:lnTo>
                  <a:lnTo>
                    <a:pt x="4951760" y="508827"/>
                  </a:lnTo>
                  <a:lnTo>
                    <a:pt x="0" y="508827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7549" y="1562100"/>
              <a:ext cx="5258435" cy="51410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57514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1581759"/>
            <a:ext cx="95656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Shade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column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first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hundreds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chart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(different ones from your partner and my example).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719658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Working in pairs, each student will: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36260" y="228600"/>
            <a:ext cx="4329456" cy="3554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 dirty="0">
                <a:solidFill>
                  <a:srgbClr val="666666"/>
                </a:solidFill>
                <a:latin typeface="Century Gothic"/>
              </a:rPr>
              <a:t>Distribute BLM Hundreds Charts (p.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N-54).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3252298"/>
            <a:ext cx="9565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from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left to right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top to bottom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388459"/>
            <a:ext cx="95656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Trade charts with your partner. 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their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columns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rows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this time going from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right </a:t>
            </a:r>
            <a:br>
              <a:rPr lang="en-CA" sz="2800" i="1" dirty="0">
                <a:solidFill>
                  <a:srgbClr val="000000"/>
                </a:solidFill>
                <a:latin typeface="Century Gothic"/>
              </a:rPr>
            </a:b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to left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and </a:t>
            </a:r>
            <a:r>
              <a:rPr lang="en-CA" sz="2800" i="1" dirty="0">
                <a:solidFill>
                  <a:srgbClr val="000000"/>
                </a:solidFill>
                <a:latin typeface="Century Gothic"/>
              </a:rPr>
              <a:t>bottom to top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6845300"/>
            <a:ext cx="894939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N-20–21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follow-up questions. There is a blank hundreds chart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351929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442" y="996442"/>
            <a:ext cx="5627115" cy="56271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9719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9D0025-25C2-432E-8FFA-202293ED19B3}"/>
</file>

<file path=customXml/itemProps2.xml><?xml version="1.0" encoding="utf-8"?>
<ds:datastoreItem xmlns:ds="http://schemas.openxmlformats.org/officeDocument/2006/customXml" ds:itemID="{E91FB70E-027A-4107-98C6-9491DC9B7CC1}"/>
</file>

<file path=customXml/itemProps3.xml><?xml version="1.0" encoding="utf-8"?>
<ds:datastoreItem xmlns:ds="http://schemas.openxmlformats.org/officeDocument/2006/customXml" ds:itemID="{063BF0E3-4EA6-4E2C-BCFA-8FD3C3FCCAE3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966</Words>
  <Application>Microsoft Office PowerPoint</Application>
  <PresentationFormat>Custom</PresentationFormat>
  <Paragraphs>208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24</cp:revision>
  <dcterms:created xsi:type="dcterms:W3CDTF">2018-04-09T20:56:52Z</dcterms:created>
  <dcterms:modified xsi:type="dcterms:W3CDTF">2019-08-21T14:48:50Z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