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3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23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0160000" cy="7620000"/>
  <p:notesSz cx="6858000" cy="9144000"/>
  <p:embeddedFontLs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entury Gothic" panose="020B050202020202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2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86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tableStyles" Target="tableStyles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522FE-285F-45D2-A998-A1891F82AD0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5FCA9-6135-4283-AF63-69948B91F2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896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5FCA9-6135-4283-AF63-69948B91F23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20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42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940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638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44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59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384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723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426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30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82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461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4E63-F93B-42CC-92AE-399095E0E89D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803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49126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N-31–39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Addition Equations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3624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pictures, guessing and checking, and subtraction to write and solve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simple addition equations that include an unknown.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42–44</a:t>
            </a:r>
          </a:p>
        </p:txBody>
      </p:sp>
    </p:spTree>
    <p:extLst>
      <p:ext uri="{BB962C8B-B14F-4D97-AF65-F5344CB8AC3E}">
        <p14:creationId xmlns:p14="http://schemas.microsoft.com/office/powerpoint/2010/main" val="219322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966355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We draw pictures for different purposes.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672098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math, we need to pay attention to: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39800"/>
            <a:ext cx="966355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would be important if you were drawing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 apple in art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6200" y="3340100"/>
            <a:ext cx="8320405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the number of objects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making the objects neat and easy to count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making the same objects the same size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19900"/>
            <a:ext cx="980338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Have students practice by copying the pictures from the previous exercise.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68E289C1-3F95-4B81-AC2B-2A797441D08B}"/>
              </a:ext>
            </a:extLst>
          </p:cNvPr>
          <p:cNvCxnSpPr>
            <a:cxnSpLocks/>
          </p:cNvCxnSpPr>
          <p:nvPr/>
        </p:nvCxnSpPr>
        <p:spPr>
          <a:xfrm>
            <a:off x="0" y="229374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9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 want to represent a box and 79 apples on one side, and 125 apples on the other side.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790700"/>
            <a:ext cx="724049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Would it be convenient to use a picture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32600"/>
            <a:ext cx="25298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3517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41300"/>
            <a:ext cx="96961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Remember: A number sentence is called an equation because it has an equal sign.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990346" y="1493012"/>
            <a:ext cx="8179308" cy="1143117"/>
            <a:chOff x="990346" y="1493012"/>
            <a:chExt cx="8179308" cy="1143117"/>
          </a:xfrm>
        </p:grpSpPr>
        <p:grpSp>
          <p:nvGrpSpPr>
            <p:cNvPr id="16" name="Group 15"/>
            <p:cNvGrpSpPr/>
            <p:nvPr/>
          </p:nvGrpSpPr>
          <p:grpSpPr>
            <a:xfrm>
              <a:off x="990346" y="1531112"/>
              <a:ext cx="1313180" cy="1024128"/>
              <a:chOff x="990346" y="1531112"/>
              <a:chExt cx="1313180" cy="102412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361694" y="1531112"/>
                <a:ext cx="941832" cy="512064"/>
                <a:chOff x="1361694" y="1531112"/>
                <a:chExt cx="941832" cy="512064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361694" y="1531112"/>
                  <a:ext cx="371348" cy="512064"/>
                  <a:chOff x="1361694" y="1531112"/>
                  <a:chExt cx="371348" cy="512064"/>
                </a:xfrm>
              </p:grpSpPr>
              <p:sp>
                <p:nvSpPr>
                  <p:cNvPr id="3" name="Oval 2"/>
                  <p:cNvSpPr/>
                  <p:nvPr/>
                </p:nvSpPr>
                <p:spPr>
                  <a:xfrm>
                    <a:off x="1361694" y="1671828"/>
                    <a:ext cx="371348" cy="3713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4" name="Straight Connector 3"/>
                  <p:cNvCxnSpPr/>
                  <p:nvPr/>
                </p:nvCxnSpPr>
                <p:spPr>
                  <a:xfrm>
                    <a:off x="1547368" y="1531112"/>
                    <a:ext cx="0" cy="19824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1932178" y="1531112"/>
                  <a:ext cx="371348" cy="512064"/>
                  <a:chOff x="1932178" y="1531112"/>
                  <a:chExt cx="371348" cy="512064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1932178" y="1671828"/>
                    <a:ext cx="371348" cy="3713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2117852" y="1531112"/>
                    <a:ext cx="0" cy="19824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Group 11"/>
              <p:cNvGrpSpPr/>
              <p:nvPr/>
            </p:nvGrpSpPr>
            <p:grpSpPr>
              <a:xfrm>
                <a:off x="1646936" y="2043176"/>
                <a:ext cx="371348" cy="512064"/>
                <a:chOff x="1646936" y="2043176"/>
                <a:chExt cx="371348" cy="512064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1646936" y="218389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32610" y="204317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990346" y="2041779"/>
                <a:ext cx="371348" cy="512064"/>
                <a:chOff x="990346" y="2041779"/>
                <a:chExt cx="371348" cy="512064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990346" y="2182495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176020" y="2041779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" name="Group 39"/>
            <p:cNvGrpSpPr/>
            <p:nvPr/>
          </p:nvGrpSpPr>
          <p:grpSpPr>
            <a:xfrm>
              <a:off x="6653911" y="1493012"/>
              <a:ext cx="2515743" cy="1068578"/>
              <a:chOff x="6653911" y="1493012"/>
              <a:chExt cx="2515743" cy="106857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910324" y="1493012"/>
                <a:ext cx="2006727" cy="512064"/>
                <a:chOff x="6910324" y="1493012"/>
                <a:chExt cx="2006727" cy="512064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7975219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8160893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 18"/>
                <p:cNvSpPr/>
                <p:nvPr/>
              </p:nvSpPr>
              <p:spPr>
                <a:xfrm>
                  <a:off x="8545703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8731377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Oval 20"/>
                <p:cNvSpPr/>
                <p:nvPr/>
              </p:nvSpPr>
              <p:spPr>
                <a:xfrm>
                  <a:off x="6910324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095998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7480808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66482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8253222" y="2049526"/>
                <a:ext cx="371348" cy="512064"/>
                <a:chOff x="8253222" y="2049526"/>
                <a:chExt cx="371348" cy="512064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8253222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8438896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Oval 28"/>
              <p:cNvSpPr/>
              <p:nvPr/>
            </p:nvSpPr>
            <p:spPr>
              <a:xfrm>
                <a:off x="8798306" y="2190242"/>
                <a:ext cx="371348" cy="3713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8983980" y="2049526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>
              <a:xfrm>
                <a:off x="7188327" y="2049526"/>
                <a:ext cx="371348" cy="512064"/>
                <a:chOff x="7188327" y="2049526"/>
                <a:chExt cx="371348" cy="512064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7188327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374001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7720711" y="2049526"/>
                <a:ext cx="371348" cy="512064"/>
                <a:chOff x="7720711" y="2049526"/>
                <a:chExt cx="371348" cy="512064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7720711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906385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/>
              <p:cNvGrpSpPr/>
              <p:nvPr/>
            </p:nvGrpSpPr>
            <p:grpSpPr>
              <a:xfrm>
                <a:off x="6653911" y="2049526"/>
                <a:ext cx="371348" cy="512064"/>
                <a:chOff x="6653911" y="2049526"/>
                <a:chExt cx="371348" cy="512064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6653911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6839585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" name="TextBox 40"/>
            <p:cNvSpPr txBox="1"/>
            <p:nvPr/>
          </p:nvSpPr>
          <p:spPr>
            <a:xfrm>
              <a:off x="2667000" y="18288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08700" y="18288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453209" y="1525377"/>
              <a:ext cx="2300253" cy="1110752"/>
            </a:xfrm>
            <a:custGeom>
              <a:avLst/>
              <a:gdLst/>
              <a:ahLst/>
              <a:cxnLst/>
              <a:rect l="0" t="0" r="0" b="0"/>
              <a:pathLst>
                <a:path w="2300253" h="1110752">
                  <a:moveTo>
                    <a:pt x="0" y="0"/>
                  </a:moveTo>
                  <a:lnTo>
                    <a:pt x="2300252" y="0"/>
                  </a:lnTo>
                  <a:lnTo>
                    <a:pt x="2300252" y="1110751"/>
                  </a:lnTo>
                  <a:lnTo>
                    <a:pt x="0" y="11107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95300" y="4165600"/>
            <a:ext cx="1037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Can we show this as 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with numbers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5300" y="6832600"/>
            <a:ext cx="674723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Solve the equation and check your answer.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71508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419100"/>
            <a:ext cx="9716643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the missing apples in the box and then write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missing number in the box.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419100" y="2431161"/>
            <a:ext cx="7878572" cy="1984584"/>
            <a:chOff x="419100" y="2431161"/>
            <a:chExt cx="7878572" cy="1984584"/>
          </a:xfrm>
        </p:grpSpPr>
        <p:grpSp>
          <p:nvGrpSpPr>
            <p:cNvPr id="6" name="Group 5"/>
            <p:cNvGrpSpPr/>
            <p:nvPr/>
          </p:nvGrpSpPr>
          <p:grpSpPr>
            <a:xfrm>
              <a:off x="988060" y="3746616"/>
              <a:ext cx="6443345" cy="669129"/>
              <a:chOff x="988060" y="3746616"/>
              <a:chExt cx="6443345" cy="669129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3792725" y="3746616"/>
                <a:ext cx="669127" cy="669129"/>
              </a:xfrm>
              <a:custGeom>
                <a:avLst/>
                <a:gdLst/>
                <a:ahLst/>
                <a:cxnLst/>
                <a:rect l="0" t="0" r="0" b="0"/>
                <a:pathLst>
                  <a:path w="669127" h="669129">
                    <a:moveTo>
                      <a:pt x="0" y="0"/>
                    </a:moveTo>
                    <a:lnTo>
                      <a:pt x="669126" y="0"/>
                    </a:lnTo>
                    <a:lnTo>
                      <a:pt x="669126" y="669128"/>
                    </a:lnTo>
                    <a:lnTo>
                      <a:pt x="0" y="66912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988060" y="3810000"/>
                <a:ext cx="1768094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4        +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410200" y="3810000"/>
                <a:ext cx="2021205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=            8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19100" y="2431161"/>
              <a:ext cx="7878572" cy="983778"/>
              <a:chOff x="419100" y="2431161"/>
              <a:chExt cx="7878572" cy="98377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19100" y="2654300"/>
                <a:ext cx="592582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a)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6032627" y="2431161"/>
                <a:ext cx="2265045" cy="874395"/>
                <a:chOff x="6032627" y="2431161"/>
                <a:chExt cx="2265045" cy="874395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032627" y="2431796"/>
                  <a:ext cx="1046480" cy="873252"/>
                  <a:chOff x="6032627" y="2431796"/>
                  <a:chExt cx="1046480" cy="873252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6032627" y="2431796"/>
                    <a:ext cx="803148" cy="436626"/>
                    <a:chOff x="6032627" y="2431796"/>
                    <a:chExt cx="803148" cy="436626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6032627" y="2431796"/>
                      <a:ext cx="316738" cy="436626"/>
                      <a:chOff x="6032627" y="2431796"/>
                      <a:chExt cx="316738" cy="436626"/>
                    </a:xfrm>
                  </p:grpSpPr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6032627" y="2551684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>
                        <a:off x="6190997" y="2431796"/>
                        <a:ext cx="0" cy="169037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6519038" y="2431796"/>
                      <a:ext cx="316737" cy="436626"/>
                      <a:chOff x="6519038" y="2431796"/>
                      <a:chExt cx="316737" cy="436626"/>
                    </a:xfrm>
                  </p:grpSpPr>
                  <p:sp>
                    <p:nvSpPr>
                      <p:cNvPr id="11" name="Oval 10"/>
                      <p:cNvSpPr/>
                      <p:nvPr/>
                    </p:nvSpPr>
                    <p:spPr>
                      <a:xfrm>
                        <a:off x="6519038" y="2551684"/>
                        <a:ext cx="316737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cxnSp>
                    <p:nvCxnSpPr>
                      <p:cNvPr id="12" name="Straight Connector 11"/>
                      <p:cNvCxnSpPr/>
                      <p:nvPr/>
                    </p:nvCxnSpPr>
                    <p:spPr>
                      <a:xfrm>
                        <a:off x="6677406" y="2431796"/>
                        <a:ext cx="0" cy="169037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6275832" y="2868422"/>
                    <a:ext cx="803275" cy="436626"/>
                    <a:chOff x="6275832" y="2868422"/>
                    <a:chExt cx="803275" cy="436626"/>
                  </a:xfrm>
                </p:grpSpPr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6275832" y="2868422"/>
                      <a:ext cx="316738" cy="436626"/>
                      <a:chOff x="6275832" y="2868422"/>
                      <a:chExt cx="316738" cy="436626"/>
                    </a:xfrm>
                  </p:grpSpPr>
                  <p:sp>
                    <p:nvSpPr>
                      <p:cNvPr id="15" name="Oval 14"/>
                      <p:cNvSpPr/>
                      <p:nvPr/>
                    </p:nvSpPr>
                    <p:spPr>
                      <a:xfrm>
                        <a:off x="6275832" y="2988310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6434201" y="2868422"/>
                        <a:ext cx="0" cy="168910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6762369" y="2868422"/>
                      <a:ext cx="316738" cy="436626"/>
                      <a:chOff x="6762369" y="2868422"/>
                      <a:chExt cx="316738" cy="436626"/>
                    </a:xfrm>
                  </p:grpSpPr>
                  <p:sp>
                    <p:nvSpPr>
                      <p:cNvPr id="18" name="Oval 17"/>
                      <p:cNvSpPr/>
                      <p:nvPr/>
                    </p:nvSpPr>
                    <p:spPr>
                      <a:xfrm>
                        <a:off x="6762369" y="2988310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>
                        <a:off x="6920738" y="2868422"/>
                        <a:ext cx="0" cy="168910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23" name="Oval 22"/>
                <p:cNvSpPr/>
                <p:nvPr/>
              </p:nvSpPr>
              <p:spPr>
                <a:xfrm>
                  <a:off x="7007988" y="2552192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166356" y="2432304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/>
                <p:cNvSpPr/>
                <p:nvPr/>
              </p:nvSpPr>
              <p:spPr>
                <a:xfrm>
                  <a:off x="7494525" y="2552192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7652893" y="2432304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7251319" y="2988818"/>
                  <a:ext cx="316738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409688" y="286893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/>
                <p:cNvSpPr/>
                <p:nvPr/>
              </p:nvSpPr>
              <p:spPr>
                <a:xfrm>
                  <a:off x="7980935" y="2551049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8139303" y="2431161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Freeform 31"/>
              <p:cNvSpPr/>
              <p:nvPr/>
            </p:nvSpPr>
            <p:spPr>
              <a:xfrm>
                <a:off x="3146404" y="2434535"/>
                <a:ext cx="1961769" cy="980404"/>
              </a:xfrm>
              <a:custGeom>
                <a:avLst/>
                <a:gdLst/>
                <a:ahLst/>
                <a:cxnLst/>
                <a:rect l="0" t="0" r="0" b="0"/>
                <a:pathLst>
                  <a:path w="1961769" h="980404">
                    <a:moveTo>
                      <a:pt x="0" y="0"/>
                    </a:moveTo>
                    <a:lnTo>
                      <a:pt x="1961768" y="0"/>
                    </a:lnTo>
                    <a:lnTo>
                      <a:pt x="1961768" y="980403"/>
                    </a:lnTo>
                    <a:lnTo>
                      <a:pt x="0" y="9804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13000" y="26543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410200" y="26543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 flipH="1">
                <a:off x="1079627" y="2431796"/>
                <a:ext cx="1046480" cy="873252"/>
                <a:chOff x="1079627" y="2431796"/>
                <a:chExt cx="1046480" cy="87325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079627" y="2431796"/>
                  <a:ext cx="803148" cy="436753"/>
                  <a:chOff x="1079627" y="2431796"/>
                  <a:chExt cx="803148" cy="436753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1079627" y="2431796"/>
                    <a:ext cx="316738" cy="436753"/>
                    <a:chOff x="1079627" y="2431796"/>
                    <a:chExt cx="316738" cy="436753"/>
                  </a:xfrm>
                </p:grpSpPr>
                <p:sp>
                  <p:nvSpPr>
                    <p:cNvPr id="35" name="Oval 34"/>
                    <p:cNvSpPr/>
                    <p:nvPr/>
                  </p:nvSpPr>
                  <p:spPr>
                    <a:xfrm>
                      <a:off x="1079627" y="2551811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1237996" y="2431796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1566037" y="2431796"/>
                    <a:ext cx="316738" cy="436753"/>
                    <a:chOff x="1566037" y="2431796"/>
                    <a:chExt cx="316738" cy="436753"/>
                  </a:xfrm>
                </p:grpSpPr>
                <p:sp>
                  <p:nvSpPr>
                    <p:cNvPr id="38" name="Oval 37"/>
                    <p:cNvSpPr/>
                    <p:nvPr/>
                  </p:nvSpPr>
                  <p:spPr>
                    <a:xfrm>
                      <a:off x="1566037" y="2551811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>
                      <a:off x="1724406" y="2431796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1322832" y="2868422"/>
                  <a:ext cx="803275" cy="436626"/>
                  <a:chOff x="1322832" y="2868422"/>
                  <a:chExt cx="803275" cy="43662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1322832" y="2868422"/>
                    <a:ext cx="316738" cy="436626"/>
                    <a:chOff x="1322832" y="2868422"/>
                    <a:chExt cx="316738" cy="436626"/>
                  </a:xfrm>
                </p:grpSpPr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1322832" y="2988310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1481201" y="2868422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809369" y="2868422"/>
                    <a:ext cx="316738" cy="436626"/>
                    <a:chOff x="1809369" y="2868422"/>
                    <a:chExt cx="316738" cy="436626"/>
                  </a:xfrm>
                </p:grpSpPr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1809369" y="2988310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1967738" y="2868422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grpSp>
        <p:nvGrpSpPr>
          <p:cNvPr id="111" name="Group 110"/>
          <p:cNvGrpSpPr/>
          <p:nvPr/>
        </p:nvGrpSpPr>
        <p:grpSpPr>
          <a:xfrm>
            <a:off x="419100" y="5211254"/>
            <a:ext cx="8924925" cy="1976494"/>
            <a:chOff x="419100" y="5211254"/>
            <a:chExt cx="8924925" cy="1976494"/>
          </a:xfrm>
        </p:grpSpPr>
        <p:sp>
          <p:nvSpPr>
            <p:cNvPr id="52" name="Freeform 51"/>
            <p:cNvSpPr/>
            <p:nvPr/>
          </p:nvSpPr>
          <p:spPr>
            <a:xfrm>
              <a:off x="4592956" y="6518619"/>
              <a:ext cx="669127" cy="669129"/>
            </a:xfrm>
            <a:custGeom>
              <a:avLst/>
              <a:gdLst/>
              <a:ahLst/>
              <a:cxnLst/>
              <a:rect l="0" t="0" r="0" b="0"/>
              <a:pathLst>
                <a:path w="669127" h="669129">
                  <a:moveTo>
                    <a:pt x="0" y="0"/>
                  </a:moveTo>
                  <a:lnTo>
                    <a:pt x="669126" y="0"/>
                  </a:lnTo>
                  <a:lnTo>
                    <a:pt x="669126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407160" y="6591300"/>
              <a:ext cx="21611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7            +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223000" y="6591300"/>
              <a:ext cx="28346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             10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9100" y="54356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 flipH="1">
              <a:off x="6834378" y="5214747"/>
              <a:ext cx="2509647" cy="868045"/>
              <a:chOff x="6834378" y="5214747"/>
              <a:chExt cx="2509647" cy="86804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6834378" y="5214747"/>
                <a:ext cx="2265045" cy="437769"/>
                <a:chOff x="6834378" y="5214747"/>
                <a:chExt cx="2265045" cy="437769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6834378" y="5215382"/>
                  <a:ext cx="316737" cy="436626"/>
                  <a:chOff x="6834378" y="5215382"/>
                  <a:chExt cx="316737" cy="436626"/>
                </a:xfrm>
              </p:grpSpPr>
              <p:sp>
                <p:nvSpPr>
                  <p:cNvPr id="56" name="Oval 55"/>
                  <p:cNvSpPr/>
                  <p:nvPr/>
                </p:nvSpPr>
                <p:spPr>
                  <a:xfrm>
                    <a:off x="6834378" y="5335270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6992747" y="5215382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320788" y="5215382"/>
                  <a:ext cx="316737" cy="436626"/>
                  <a:chOff x="7320788" y="5215382"/>
                  <a:chExt cx="316737" cy="436626"/>
                </a:xfrm>
              </p:grpSpPr>
              <p:sp>
                <p:nvSpPr>
                  <p:cNvPr id="59" name="Oval 58"/>
                  <p:cNvSpPr/>
                  <p:nvPr/>
                </p:nvSpPr>
                <p:spPr>
                  <a:xfrm>
                    <a:off x="7320788" y="5335270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7479157" y="5215382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Oval 61"/>
                <p:cNvSpPr/>
                <p:nvPr/>
              </p:nvSpPr>
              <p:spPr>
                <a:xfrm>
                  <a:off x="7809738" y="5335778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7968107" y="521589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Oval 63"/>
                <p:cNvSpPr/>
                <p:nvPr/>
              </p:nvSpPr>
              <p:spPr>
                <a:xfrm>
                  <a:off x="8296275" y="5335778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8454644" y="521589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Oval 65"/>
                <p:cNvSpPr/>
                <p:nvPr/>
              </p:nvSpPr>
              <p:spPr>
                <a:xfrm>
                  <a:off x="8782686" y="5334635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8941054" y="5214747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" name="Straight Connector 68"/>
              <p:cNvCxnSpPr/>
              <p:nvPr/>
            </p:nvCxnSpPr>
            <p:spPr>
              <a:xfrm>
                <a:off x="8211439" y="5652516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81"/>
              <p:cNvGrpSpPr/>
              <p:nvPr/>
            </p:nvGrpSpPr>
            <p:grpSpPr>
              <a:xfrm>
                <a:off x="7078980" y="5645023"/>
                <a:ext cx="2265045" cy="437769"/>
                <a:chOff x="7078980" y="5645023"/>
                <a:chExt cx="2265045" cy="437769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078980" y="5645658"/>
                  <a:ext cx="316738" cy="436626"/>
                  <a:chOff x="7078980" y="5645658"/>
                  <a:chExt cx="316738" cy="436626"/>
                </a:xfrm>
              </p:grpSpPr>
              <p:sp>
                <p:nvSpPr>
                  <p:cNvPr id="70" name="Oval 69"/>
                  <p:cNvSpPr/>
                  <p:nvPr/>
                </p:nvSpPr>
                <p:spPr>
                  <a:xfrm>
                    <a:off x="7078980" y="5765546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7237349" y="5645658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7565390" y="5645658"/>
                  <a:ext cx="316737" cy="436626"/>
                  <a:chOff x="7565390" y="5645658"/>
                  <a:chExt cx="316737" cy="436626"/>
                </a:xfrm>
              </p:grpSpPr>
              <p:sp>
                <p:nvSpPr>
                  <p:cNvPr id="73" name="Oval 72"/>
                  <p:cNvSpPr/>
                  <p:nvPr/>
                </p:nvSpPr>
                <p:spPr>
                  <a:xfrm>
                    <a:off x="7565390" y="5765546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7723759" y="5645658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6" name="Oval 75"/>
                <p:cNvSpPr/>
                <p:nvPr/>
              </p:nvSpPr>
              <p:spPr>
                <a:xfrm>
                  <a:off x="8054340" y="5766054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8212709" y="5646166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Oval 77"/>
                <p:cNvSpPr/>
                <p:nvPr/>
              </p:nvSpPr>
              <p:spPr>
                <a:xfrm>
                  <a:off x="8540877" y="5766054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8699246" y="5646166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Oval 79"/>
                <p:cNvSpPr/>
                <p:nvPr/>
              </p:nvSpPr>
              <p:spPr>
                <a:xfrm>
                  <a:off x="9027288" y="5764911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9185656" y="5645023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4" name="Freeform 83"/>
            <p:cNvSpPr/>
            <p:nvPr/>
          </p:nvSpPr>
          <p:spPr>
            <a:xfrm>
              <a:off x="3946635" y="5211254"/>
              <a:ext cx="1961768" cy="980405"/>
            </a:xfrm>
            <a:custGeom>
              <a:avLst/>
              <a:gdLst/>
              <a:ahLst/>
              <a:cxnLst/>
              <a:rect l="0" t="0" r="0" b="0"/>
              <a:pathLst>
                <a:path w="1961768" h="980405">
                  <a:moveTo>
                    <a:pt x="0" y="0"/>
                  </a:moveTo>
                  <a:lnTo>
                    <a:pt x="1961767" y="0"/>
                  </a:lnTo>
                  <a:lnTo>
                    <a:pt x="1961767" y="980404"/>
                  </a:lnTo>
                  <a:lnTo>
                    <a:pt x="0" y="9804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225800" y="54356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223000" y="54356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1816227" y="5214747"/>
              <a:ext cx="1046480" cy="873252"/>
              <a:chOff x="1816227" y="5214747"/>
              <a:chExt cx="1046480" cy="873252"/>
            </a:xfrm>
          </p:grpSpPr>
          <p:grpSp>
            <p:nvGrpSpPr>
              <p:cNvPr id="93" name="Group 92"/>
              <p:cNvGrpSpPr/>
              <p:nvPr/>
            </p:nvGrpSpPr>
            <p:grpSpPr>
              <a:xfrm flipH="1">
                <a:off x="2059559" y="5214747"/>
                <a:ext cx="803148" cy="436753"/>
                <a:chOff x="2059559" y="5214747"/>
                <a:chExt cx="803148" cy="436753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059559" y="5214747"/>
                  <a:ext cx="316738" cy="436753"/>
                  <a:chOff x="2059559" y="5214747"/>
                  <a:chExt cx="316738" cy="436753"/>
                </a:xfrm>
              </p:grpSpPr>
              <p:sp>
                <p:nvSpPr>
                  <p:cNvPr id="87" name="Oval 86"/>
                  <p:cNvSpPr/>
                  <p:nvPr/>
                </p:nvSpPr>
                <p:spPr>
                  <a:xfrm>
                    <a:off x="2059559" y="5334762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2217928" y="5214747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2545969" y="5214747"/>
                  <a:ext cx="316738" cy="436753"/>
                  <a:chOff x="2545969" y="5214747"/>
                  <a:chExt cx="316738" cy="436753"/>
                </a:xfrm>
              </p:grpSpPr>
              <p:sp>
                <p:nvSpPr>
                  <p:cNvPr id="90" name="Oval 89"/>
                  <p:cNvSpPr/>
                  <p:nvPr/>
                </p:nvSpPr>
                <p:spPr>
                  <a:xfrm>
                    <a:off x="2545969" y="5334762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2704338" y="5214747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0" name="Group 99"/>
              <p:cNvGrpSpPr/>
              <p:nvPr/>
            </p:nvGrpSpPr>
            <p:grpSpPr>
              <a:xfrm flipH="1">
                <a:off x="1816227" y="5651373"/>
                <a:ext cx="803275" cy="436626"/>
                <a:chOff x="1816227" y="5651373"/>
                <a:chExt cx="803275" cy="436626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1816227" y="5651373"/>
                  <a:ext cx="316738" cy="436626"/>
                  <a:chOff x="1816227" y="5651373"/>
                  <a:chExt cx="316738" cy="436626"/>
                </a:xfrm>
              </p:grpSpPr>
              <p:sp>
                <p:nvSpPr>
                  <p:cNvPr id="94" name="Oval 93"/>
                  <p:cNvSpPr/>
                  <p:nvPr/>
                </p:nvSpPr>
                <p:spPr>
                  <a:xfrm>
                    <a:off x="1816227" y="5771261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1974596" y="5651373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" name="Group 98"/>
                <p:cNvGrpSpPr/>
                <p:nvPr/>
              </p:nvGrpSpPr>
              <p:grpSpPr>
                <a:xfrm>
                  <a:off x="2302764" y="5651373"/>
                  <a:ext cx="316738" cy="436626"/>
                  <a:chOff x="2302764" y="5651373"/>
                  <a:chExt cx="316738" cy="436626"/>
                </a:xfrm>
              </p:grpSpPr>
              <p:sp>
                <p:nvSpPr>
                  <p:cNvPr id="97" name="Oval 96"/>
                  <p:cNvSpPr/>
                  <p:nvPr/>
                </p:nvSpPr>
                <p:spPr>
                  <a:xfrm>
                    <a:off x="2302764" y="5771261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2461133" y="5651373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04" name="Group 103"/>
            <p:cNvGrpSpPr/>
            <p:nvPr/>
          </p:nvGrpSpPr>
          <p:grpSpPr>
            <a:xfrm flipH="1">
              <a:off x="1562989" y="5214747"/>
              <a:ext cx="316738" cy="436753"/>
              <a:chOff x="1562989" y="5214747"/>
              <a:chExt cx="316738" cy="436753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1562989" y="5334762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>
                <a:off x="1721358" y="5214747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/>
            <p:cNvGrpSpPr/>
            <p:nvPr/>
          </p:nvGrpSpPr>
          <p:grpSpPr>
            <a:xfrm flipH="1">
              <a:off x="1076579" y="5214747"/>
              <a:ext cx="316738" cy="436753"/>
              <a:chOff x="1076579" y="5214747"/>
              <a:chExt cx="316738" cy="436753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1076579" y="5334762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1234948" y="5214747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/>
            <p:cNvGrpSpPr/>
            <p:nvPr/>
          </p:nvGrpSpPr>
          <p:grpSpPr>
            <a:xfrm flipH="1">
              <a:off x="1319784" y="5651373"/>
              <a:ext cx="316738" cy="436626"/>
              <a:chOff x="1319784" y="5651373"/>
              <a:chExt cx="316738" cy="436626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1319784" y="5771261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>
                <a:off x="1478153" y="5651373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2" name="Straight Connector 111"/>
          <p:cNvCxnSpPr/>
          <p:nvPr/>
        </p:nvCxnSpPr>
        <p:spPr>
          <a:xfrm>
            <a:off x="0" y="47849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79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92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Draw a picture to help us 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unknown number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64360" y="1702264"/>
            <a:ext cx="6443345" cy="669129"/>
            <a:chOff x="1864360" y="1702264"/>
            <a:chExt cx="6443345" cy="669129"/>
          </a:xfrm>
        </p:grpSpPr>
        <p:sp>
          <p:nvSpPr>
            <p:cNvPr id="3" name="Freeform 2"/>
            <p:cNvSpPr/>
            <p:nvPr/>
          </p:nvSpPr>
          <p:spPr>
            <a:xfrm>
              <a:off x="4619151" y="1702264"/>
              <a:ext cx="669126" cy="669129"/>
            </a:xfrm>
            <a:custGeom>
              <a:avLst/>
              <a:gdLst/>
              <a:ahLst/>
              <a:cxnLst/>
              <a:rect l="0" t="0" r="0" b="0"/>
              <a:pathLst>
                <a:path w="669126" h="669129">
                  <a:moveTo>
                    <a:pt x="0" y="0"/>
                  </a:moveTo>
                  <a:lnTo>
                    <a:pt x="669125" y="0"/>
                  </a:lnTo>
                  <a:lnTo>
                    <a:pt x="669125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4360" y="1790700"/>
              <a:ext cx="1768094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6        +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86500" y="1790700"/>
              <a:ext cx="2021205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            8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6832600"/>
            <a:ext cx="48344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N-35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 Solve the equation.</a:t>
            </a:r>
          </a:p>
        </p:txBody>
      </p:sp>
    </p:spTree>
    <p:extLst>
      <p:ext uri="{BB962C8B-B14F-4D97-AF65-F5344CB8AC3E}">
        <p14:creationId xmlns:p14="http://schemas.microsoft.com/office/powerpoint/2010/main" val="412261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671431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picture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Use your picture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44500" y="2509851"/>
            <a:ext cx="3878967" cy="669128"/>
            <a:chOff x="444500" y="2509851"/>
            <a:chExt cx="3878967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565400"/>
              <a:ext cx="387896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7    +               =    9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2232214" y="2509851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68900" y="2509851"/>
            <a:ext cx="3741637" cy="669128"/>
            <a:chOff x="5168900" y="2509851"/>
            <a:chExt cx="3741637" cy="669128"/>
          </a:xfrm>
        </p:grpSpPr>
        <p:sp>
          <p:nvSpPr>
            <p:cNvPr id="5" name="TextBox 4"/>
            <p:cNvSpPr txBox="1"/>
            <p:nvPr/>
          </p:nvSpPr>
          <p:spPr>
            <a:xfrm>
              <a:off x="5168900" y="2565400"/>
              <a:ext cx="279567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8    =    1    + 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241409" y="2509851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4500" y="4762500"/>
            <a:ext cx="3866118" cy="1296353"/>
            <a:chOff x="444500" y="4762500"/>
            <a:chExt cx="3866118" cy="1296353"/>
          </a:xfrm>
        </p:grpSpPr>
        <p:sp>
          <p:nvSpPr>
            <p:cNvPr id="7" name="TextBox 6"/>
            <p:cNvSpPr txBox="1"/>
            <p:nvPr/>
          </p:nvSpPr>
          <p:spPr>
            <a:xfrm>
              <a:off x="444500" y="4762500"/>
              <a:ext cx="386611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c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) 5    +               =    5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232214" y="5389724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68900" y="5389724"/>
            <a:ext cx="4114300" cy="669129"/>
            <a:chOff x="5168900" y="5389724"/>
            <a:chExt cx="4114300" cy="669129"/>
          </a:xfrm>
        </p:grpSpPr>
        <p:sp>
          <p:nvSpPr>
            <p:cNvPr id="9" name="TextBox 8"/>
            <p:cNvSpPr txBox="1"/>
            <p:nvPr/>
          </p:nvSpPr>
          <p:spPr>
            <a:xfrm>
              <a:off x="5168900" y="5435600"/>
              <a:ext cx="319086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10    =    10   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8614073" y="5389724"/>
              <a:ext cx="669127" cy="669129"/>
            </a:xfrm>
            <a:custGeom>
              <a:avLst/>
              <a:gdLst/>
              <a:ahLst/>
              <a:cxnLst/>
              <a:rect l="0" t="0" r="0" b="0"/>
              <a:pathLst>
                <a:path w="669127" h="669129">
                  <a:moveTo>
                    <a:pt x="0" y="0"/>
                  </a:moveTo>
                  <a:lnTo>
                    <a:pt x="669126" y="0"/>
                  </a:lnTo>
                  <a:lnTo>
                    <a:pt x="669126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0" y="45782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0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try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without drawing.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141980" y="1648288"/>
            <a:ext cx="3878961" cy="669128"/>
            <a:chOff x="3141980" y="1648288"/>
            <a:chExt cx="3878961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3141980" y="1727200"/>
              <a:ext cx="38789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   +               =    17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657914" y="1648288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200" y="33782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N-35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41980" y="4645488"/>
            <a:ext cx="3878961" cy="669128"/>
            <a:chOff x="3141980" y="4645488"/>
            <a:chExt cx="3878961" cy="669128"/>
          </a:xfrm>
        </p:grpSpPr>
        <p:sp>
          <p:nvSpPr>
            <p:cNvPr id="6" name="TextBox 5"/>
            <p:cNvSpPr txBox="1"/>
            <p:nvPr/>
          </p:nvSpPr>
          <p:spPr>
            <a:xfrm>
              <a:off x="3141980" y="4724400"/>
              <a:ext cx="38789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8    +               =    15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656453" y="4645488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6680200"/>
            <a:ext cx="5858654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Do you know what this method is called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BCD450E4-F543-4B96-BF0F-A0DB98FA8BF1}"/>
              </a:ext>
            </a:extLst>
          </p:cNvPr>
          <p:cNvCxnSpPr/>
          <p:nvPr/>
        </p:nvCxnSpPr>
        <p:spPr>
          <a:xfrm>
            <a:off x="-4318" y="3936570"/>
            <a:ext cx="101643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98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5860465" cy="1220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3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guessing and checking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57200" y="5877435"/>
            <a:ext cx="2940881" cy="669128"/>
            <a:chOff x="457200" y="5877435"/>
            <a:chExt cx="2940881" cy="669128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5943600"/>
              <a:ext cx="220202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g) 19 = 10 +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728953" y="5877435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7200" y="2092636"/>
            <a:ext cx="2993092" cy="669128"/>
            <a:chOff x="457200" y="2092636"/>
            <a:chExt cx="2993092" cy="669128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159000"/>
              <a:ext cx="29930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 + 4 = 10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098366" y="20926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7200" y="3985036"/>
            <a:ext cx="2567595" cy="669128"/>
            <a:chOff x="457200" y="3985036"/>
            <a:chExt cx="2567595" cy="669128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4051300"/>
              <a:ext cx="18122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6 + 8 =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355666" y="39850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835400" y="2092636"/>
            <a:ext cx="2894295" cy="669128"/>
            <a:chOff x="3835400" y="2092636"/>
            <a:chExt cx="2894295" cy="669128"/>
          </a:xfrm>
        </p:grpSpPr>
        <p:sp>
          <p:nvSpPr>
            <p:cNvPr id="13" name="TextBox 12"/>
            <p:cNvSpPr txBox="1"/>
            <p:nvPr/>
          </p:nvSpPr>
          <p:spPr>
            <a:xfrm>
              <a:off x="3835400" y="2159000"/>
              <a:ext cx="28942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5 +          = 11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5079046" y="20926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061200" y="2092636"/>
            <a:ext cx="2712874" cy="669128"/>
            <a:chOff x="7061200" y="2092636"/>
            <a:chExt cx="2712874" cy="669128"/>
          </a:xfrm>
        </p:grpSpPr>
        <p:sp>
          <p:nvSpPr>
            <p:cNvPr id="12" name="TextBox 11"/>
            <p:cNvSpPr txBox="1"/>
            <p:nvPr/>
          </p:nvSpPr>
          <p:spPr>
            <a:xfrm>
              <a:off x="7061200" y="2159000"/>
              <a:ext cx="199574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15 = 7 +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9104946" y="20926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35400" y="3985036"/>
            <a:ext cx="2685762" cy="669128"/>
            <a:chOff x="3835400" y="3985036"/>
            <a:chExt cx="2685762" cy="669128"/>
          </a:xfrm>
        </p:grpSpPr>
        <p:sp>
          <p:nvSpPr>
            <p:cNvPr id="9" name="TextBox 8"/>
            <p:cNvSpPr txBox="1"/>
            <p:nvPr/>
          </p:nvSpPr>
          <p:spPr>
            <a:xfrm>
              <a:off x="3835400" y="4051300"/>
              <a:ext cx="268576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          = 7 + 9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448018" y="39850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061200" y="3985036"/>
            <a:ext cx="2861826" cy="669128"/>
            <a:chOff x="7061200" y="3985036"/>
            <a:chExt cx="2861826" cy="669128"/>
          </a:xfrm>
        </p:grpSpPr>
        <p:sp>
          <p:nvSpPr>
            <p:cNvPr id="8" name="TextBox 7"/>
            <p:cNvSpPr txBox="1"/>
            <p:nvPr/>
          </p:nvSpPr>
          <p:spPr>
            <a:xfrm>
              <a:off x="7061200" y="4051300"/>
              <a:ext cx="28618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 18 =          + 9 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8390845" y="39850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35400" y="5877435"/>
            <a:ext cx="3819980" cy="669128"/>
            <a:chOff x="3835400" y="5877435"/>
            <a:chExt cx="3819980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3835400" y="5943600"/>
              <a:ext cx="313512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100 = 20 +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6986252" y="5877435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726493" y="5580345"/>
            <a:ext cx="6433507" cy="2039655"/>
            <a:chOff x="3726493" y="5580345"/>
            <a:chExt cx="6433507" cy="2039655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726493" y="5580346"/>
              <a:ext cx="64335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726493" y="5580345"/>
              <a:ext cx="0" cy="20396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278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902079" y="1918843"/>
            <a:ext cx="6355842" cy="606552"/>
            <a:chOff x="1902079" y="1918843"/>
            <a:chExt cx="6355842" cy="606552"/>
          </a:xfrm>
        </p:grpSpPr>
        <p:sp>
          <p:nvSpPr>
            <p:cNvPr id="2" name="Oval 1"/>
            <p:cNvSpPr/>
            <p:nvPr/>
          </p:nvSpPr>
          <p:spPr>
            <a:xfrm>
              <a:off x="1902079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3541903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2721991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36333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5184775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682459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6004687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65136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" y="4445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This is another picture we can draw for addition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subtraction sentences: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6045200"/>
            <a:ext cx="967714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Together, this is called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3175000"/>
            <a:ext cx="9641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number sentences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does it represent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6845300"/>
            <a:ext cx="252488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405293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03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this picture.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82548" y="1871218"/>
            <a:ext cx="7994904" cy="606552"/>
            <a:chOff x="1082548" y="1871218"/>
            <a:chExt cx="7994904" cy="606552"/>
          </a:xfrm>
        </p:grpSpPr>
        <p:sp>
          <p:nvSpPr>
            <p:cNvPr id="3" name="Oval 2"/>
            <p:cNvSpPr/>
            <p:nvPr/>
          </p:nvSpPr>
          <p:spPr>
            <a:xfrm>
              <a:off x="1896110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3535934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2716022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357370" y="1871218"/>
              <a:ext cx="606553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5178806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681863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64540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5998718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1082548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847090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8565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34930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641036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picture.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36217" y="2365375"/>
            <a:ext cx="6687566" cy="580644"/>
            <a:chOff x="1736217" y="2365375"/>
            <a:chExt cx="6687566" cy="580644"/>
          </a:xfrm>
        </p:grpSpPr>
        <p:grpSp>
          <p:nvGrpSpPr>
            <p:cNvPr id="5" name="Group 4"/>
            <p:cNvGrpSpPr/>
            <p:nvPr/>
          </p:nvGrpSpPr>
          <p:grpSpPr>
            <a:xfrm>
              <a:off x="2498217" y="2365375"/>
              <a:ext cx="1342644" cy="580644"/>
              <a:chOff x="2498217" y="2365375"/>
              <a:chExt cx="1342644" cy="58064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498217" y="2365375"/>
                <a:ext cx="580644" cy="580644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260217" y="2365375"/>
                <a:ext cx="580644" cy="580644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6" name="Oval 5"/>
            <p:cNvSpPr/>
            <p:nvPr/>
          </p:nvSpPr>
          <p:spPr>
            <a:xfrm>
              <a:off x="40205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47952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55699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3192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0939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843139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1736217" y="2365375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1524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40240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Now let's reverse the task.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Draw a circle model for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118100"/>
            <a:ext cx="76804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other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go in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9080" y="2476500"/>
            <a:ext cx="2028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2  +  1  =  3</a:t>
            </a:r>
          </a:p>
        </p:txBody>
      </p:sp>
    </p:spTree>
    <p:extLst>
      <p:ext uri="{BB962C8B-B14F-4D97-AF65-F5344CB8AC3E}">
        <p14:creationId xmlns:p14="http://schemas.microsoft.com/office/powerpoint/2010/main" val="373514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64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model for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Then write the rest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1780" y="2146300"/>
            <a:ext cx="19905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  –  3  = 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819900"/>
            <a:ext cx="24536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2215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386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the model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Write the rest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fact family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00300"/>
            <a:ext cx="210704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2 + 3 =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927600"/>
            <a:ext cx="20690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7 – 2 = 5</a:t>
            </a:r>
          </a:p>
        </p:txBody>
      </p:sp>
    </p:spTree>
    <p:extLst>
      <p:ext uri="{BB962C8B-B14F-4D97-AF65-F5344CB8AC3E}">
        <p14:creationId xmlns:p14="http://schemas.microsoft.com/office/powerpoint/2010/main" val="137741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123186" y="1238250"/>
            <a:ext cx="5913628" cy="580644"/>
            <a:chOff x="2123186" y="1238250"/>
            <a:chExt cx="5913628" cy="580644"/>
          </a:xfrm>
        </p:grpSpPr>
        <p:sp>
          <p:nvSpPr>
            <p:cNvPr id="2" name="Oval 1"/>
            <p:cNvSpPr/>
            <p:nvPr/>
          </p:nvSpPr>
          <p:spPr>
            <a:xfrm>
              <a:off x="2123186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3645535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2884424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408297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5171821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6694170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5932932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456170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9580" y="2654300"/>
            <a:ext cx="63495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There are 8 circles in total so I write: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228600"/>
            <a:ext cx="932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Explain that some circles are hidden in the box.</a:t>
            </a:r>
          </a:p>
        </p:txBody>
      </p:sp>
      <p:sp>
        <p:nvSpPr>
          <p:cNvPr id="13" name="Freeform 12"/>
          <p:cNvSpPr/>
          <p:nvPr/>
        </p:nvSpPr>
        <p:spPr>
          <a:xfrm>
            <a:off x="4346358" y="974322"/>
            <a:ext cx="3934043" cy="1108501"/>
          </a:xfrm>
          <a:custGeom>
            <a:avLst/>
            <a:gdLst/>
            <a:ahLst/>
            <a:cxnLst/>
            <a:rect l="0" t="0" r="0" b="0"/>
            <a:pathLst>
              <a:path w="3934043" h="1108501">
                <a:moveTo>
                  <a:pt x="0" y="0"/>
                </a:moveTo>
                <a:lnTo>
                  <a:pt x="3934042" y="0"/>
                </a:lnTo>
                <a:lnTo>
                  <a:pt x="3934042" y="1108500"/>
                </a:lnTo>
                <a:lnTo>
                  <a:pt x="0" y="110850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28282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7658100" y="2286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11880" y="3581400"/>
            <a:ext cx="29555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3 +         = 8</a:t>
            </a:r>
          </a:p>
        </p:txBody>
      </p:sp>
      <p:sp>
        <p:nvSpPr>
          <p:cNvPr id="16" name="Freeform 15"/>
          <p:cNvSpPr/>
          <p:nvPr/>
        </p:nvSpPr>
        <p:spPr>
          <a:xfrm>
            <a:off x="4804427" y="3557232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495300" y="6819900"/>
            <a:ext cx="78713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write the rest of the fact family and compare the equations.</a:t>
            </a:r>
          </a:p>
        </p:txBody>
      </p:sp>
    </p:spTree>
    <p:extLst>
      <p:ext uri="{BB962C8B-B14F-4D97-AF65-F5344CB8AC3E}">
        <p14:creationId xmlns:p14="http://schemas.microsoft.com/office/powerpoint/2010/main" val="56813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48157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addend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missing here: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916680" y="1653616"/>
            <a:ext cx="2955544" cy="593642"/>
            <a:chOff x="3916680" y="1653616"/>
            <a:chExt cx="2955544" cy="593642"/>
          </a:xfrm>
        </p:grpSpPr>
        <p:sp>
          <p:nvSpPr>
            <p:cNvPr id="3" name="TextBox 2"/>
            <p:cNvSpPr txBox="1"/>
            <p:nvPr/>
          </p:nvSpPr>
          <p:spPr>
            <a:xfrm>
              <a:off x="3916680" y="16637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+ 2 = 5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114459" y="1653616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95300" y="2908300"/>
            <a:ext cx="9554464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subtraction sentence can I write to 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unknown number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6769100"/>
            <a:ext cx="6568440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Subtract the other addend from the total.</a:t>
            </a:r>
          </a:p>
        </p:txBody>
      </p:sp>
    </p:spTree>
    <p:extLst>
      <p:ext uri="{BB962C8B-B14F-4D97-AF65-F5344CB8AC3E}">
        <p14:creationId xmlns:p14="http://schemas.microsoft.com/office/powerpoint/2010/main" val="65755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the subtraction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find the missing number.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9900" y="2449557"/>
            <a:ext cx="2993092" cy="669129"/>
            <a:chOff x="469900" y="2449557"/>
            <a:chExt cx="2993092" cy="669129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501900"/>
              <a:ext cx="299309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 + 4 = 12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101827" y="2449557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56200" y="2449557"/>
            <a:ext cx="2992745" cy="669129"/>
            <a:chOff x="5156200" y="2449557"/>
            <a:chExt cx="2992745" cy="669129"/>
          </a:xfrm>
        </p:grpSpPr>
        <p:sp>
          <p:nvSpPr>
            <p:cNvPr id="7" name="TextBox 6"/>
            <p:cNvSpPr txBox="1"/>
            <p:nvPr/>
          </p:nvSpPr>
          <p:spPr>
            <a:xfrm>
              <a:off x="5156200" y="2501900"/>
              <a:ext cx="299274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2 +          = 11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423127" y="2449557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5300" y="4258240"/>
            <a:ext cx="2721988" cy="669129"/>
            <a:chOff x="495300" y="4258240"/>
            <a:chExt cx="2721988" cy="669129"/>
          </a:xfrm>
        </p:grpSpPr>
        <p:sp>
          <p:nvSpPr>
            <p:cNvPr id="6" name="TextBox 5"/>
            <p:cNvSpPr txBox="1"/>
            <p:nvPr/>
          </p:nvSpPr>
          <p:spPr>
            <a:xfrm>
              <a:off x="495300" y="4318000"/>
              <a:ext cx="209419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15 = 9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548160" y="4258240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56200" y="4258240"/>
            <a:ext cx="2895337" cy="669129"/>
            <a:chOff x="5156200" y="4258240"/>
            <a:chExt cx="2895337" cy="669129"/>
          </a:xfrm>
        </p:grpSpPr>
        <p:sp>
          <p:nvSpPr>
            <p:cNvPr id="5" name="TextBox 4"/>
            <p:cNvSpPr txBox="1"/>
            <p:nvPr/>
          </p:nvSpPr>
          <p:spPr>
            <a:xfrm>
              <a:off x="5156200" y="4318000"/>
              <a:ext cx="289533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18 =          + 9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608252" y="4258240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9900" y="6066923"/>
            <a:ext cx="3829616" cy="669129"/>
            <a:chOff x="469900" y="6066923"/>
            <a:chExt cx="3829616" cy="66912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6121400"/>
              <a:ext cx="323357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FF0000"/>
                  </a:solidFill>
                  <a:latin typeface="Century Gothic"/>
                </a:rPr>
                <a:t>Bonus: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100 = 50 +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630388" y="6066923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0" y="57932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09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100" y="749300"/>
            <a:ext cx="28159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u="sng">
                <a:solidFill>
                  <a:srgbClr val="000000"/>
                </a:solidFill>
                <a:latin typeface="Century Gothic"/>
              </a:rPr>
              <a:t>     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+  36  =  52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3035300"/>
            <a:ext cx="51395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solve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it with subtraction.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159000"/>
            <a:ext cx="855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This would take a long time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using circles.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845300"/>
            <a:ext cx="55449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Review mental math strategies.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N-38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7904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subtraction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find the missing number.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9900" y="2431406"/>
            <a:ext cx="3190166" cy="669129"/>
            <a:chOff x="469900" y="2431406"/>
            <a:chExt cx="3190166" cy="669129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501900"/>
              <a:ext cx="31901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         + 43 = 72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101827" y="2431406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56200" y="2429273"/>
            <a:ext cx="3189818" cy="669128"/>
            <a:chOff x="5156200" y="2429273"/>
            <a:chExt cx="3189818" cy="669128"/>
          </a:xfrm>
        </p:grpSpPr>
        <p:sp>
          <p:nvSpPr>
            <p:cNvPr id="7" name="TextBox 6"/>
            <p:cNvSpPr txBox="1"/>
            <p:nvPr/>
          </p:nvSpPr>
          <p:spPr>
            <a:xfrm>
              <a:off x="5156200" y="2501900"/>
              <a:ext cx="31898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52 +          = 99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620952" y="2429273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5300" y="4240089"/>
            <a:ext cx="2721988" cy="669129"/>
            <a:chOff x="495300" y="4240089"/>
            <a:chExt cx="2721988" cy="669129"/>
          </a:xfrm>
        </p:grpSpPr>
        <p:sp>
          <p:nvSpPr>
            <p:cNvPr id="6" name="TextBox 5"/>
            <p:cNvSpPr txBox="1"/>
            <p:nvPr/>
          </p:nvSpPr>
          <p:spPr>
            <a:xfrm>
              <a:off x="495300" y="4318000"/>
              <a:ext cx="2094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75 = 9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548160" y="4240089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56200" y="4240089"/>
            <a:ext cx="3092410" cy="669129"/>
            <a:chOff x="5156200" y="4240089"/>
            <a:chExt cx="3092410" cy="669129"/>
          </a:xfrm>
        </p:grpSpPr>
        <p:sp>
          <p:nvSpPr>
            <p:cNvPr id="5" name="TextBox 4"/>
            <p:cNvSpPr txBox="1"/>
            <p:nvPr/>
          </p:nvSpPr>
          <p:spPr>
            <a:xfrm>
              <a:off x="5156200" y="4318000"/>
              <a:ext cx="30924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88 =          + 79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608252" y="4240089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9900" y="6048772"/>
            <a:ext cx="4033040" cy="669129"/>
            <a:chOff x="469900" y="6048772"/>
            <a:chExt cx="4033040" cy="66912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6121400"/>
              <a:ext cx="343064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999 = 520 +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833811" y="6048772"/>
              <a:ext cx="669129" cy="669129"/>
            </a:xfrm>
            <a:custGeom>
              <a:avLst/>
              <a:gdLst/>
              <a:ahLst/>
              <a:cxnLst/>
              <a:rect l="0" t="0" r="0" b="0"/>
              <a:pathLst>
                <a:path w="669129" h="669129">
                  <a:moveTo>
                    <a:pt x="0" y="0"/>
                  </a:moveTo>
                  <a:lnTo>
                    <a:pt x="669128" y="0"/>
                  </a:lnTo>
                  <a:lnTo>
                    <a:pt x="669128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0" y="57243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18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591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Write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each blank to make a true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527300"/>
            <a:ext cx="27428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5 ___ 4 ___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900" y="2527300"/>
            <a:ext cx="31366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12 ___ 2 ___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4114800"/>
            <a:ext cx="322263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16  ___ 20 ___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68900" y="4114800"/>
            <a:ext cx="333480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35 ___ 22 ___ 57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5537200"/>
            <a:ext cx="3716447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416 ___ 515 ___ 99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8900" y="6210300"/>
            <a:ext cx="43272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f) 82 ___ 12 ___ 90 ___ 20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41959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13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2128" y="228600"/>
            <a:ext cx="59100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>
                <a:solidFill>
                  <a:srgbClr val="808080"/>
                </a:solidFill>
                <a:latin typeface="Century Gothic"/>
              </a:rPr>
              <a:t>Begin with live demonstrations. See p. </a:t>
            </a: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N-31-32 </a:t>
            </a:r>
            <a:r>
              <a:rPr lang="en-CA" sz="1600" dirty="0">
                <a:solidFill>
                  <a:srgbClr val="808080"/>
                </a:solidFill>
                <a:latin typeface="Century Gothic"/>
              </a:rPr>
              <a:t>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927100"/>
            <a:ext cx="7669545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Look at the apples on each side of the line.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 sides equal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6832600"/>
            <a:ext cx="98281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various situations, including placing the apples in separate piles.</a:t>
            </a:r>
          </a:p>
        </p:txBody>
      </p:sp>
    </p:spTree>
    <p:extLst>
      <p:ext uri="{BB962C8B-B14F-4D97-AF65-F5344CB8AC3E}">
        <p14:creationId xmlns:p14="http://schemas.microsoft.com/office/powerpoint/2010/main" val="383085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73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Which part in Extension 1 has two possible answers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rite the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5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451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Draw a picture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Use your picture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solve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Freeform 2"/>
          <p:cNvSpPr/>
          <p:nvPr/>
        </p:nvSpPr>
        <p:spPr>
          <a:xfrm>
            <a:off x="2340425" y="1721227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95300" y="1803400"/>
            <a:ext cx="350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7 + 2 +          =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6500" y="4660900"/>
            <a:ext cx="3228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13 = 1 + 5 + 3 +</a:t>
            </a:r>
          </a:p>
        </p:txBody>
      </p:sp>
      <p:sp>
        <p:nvSpPr>
          <p:cNvPr id="6" name="Freeform 5"/>
          <p:cNvSpPr/>
          <p:nvPr/>
        </p:nvSpPr>
        <p:spPr>
          <a:xfrm>
            <a:off x="8245925" y="4575746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495300" y="4660900"/>
            <a:ext cx="35896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c) 3 + 2 +          = 14 </a:t>
            </a:r>
          </a:p>
        </p:txBody>
      </p:sp>
      <p:sp>
        <p:nvSpPr>
          <p:cNvPr id="8" name="Freeform 7"/>
          <p:cNvSpPr/>
          <p:nvPr/>
        </p:nvSpPr>
        <p:spPr>
          <a:xfrm>
            <a:off x="2315578" y="4575746"/>
            <a:ext cx="669129" cy="669129"/>
          </a:xfrm>
          <a:custGeom>
            <a:avLst/>
            <a:gdLst/>
            <a:ahLst/>
            <a:cxnLst/>
            <a:rect l="0" t="0" r="0" b="0"/>
            <a:pathLst>
              <a:path w="669129" h="669129">
                <a:moveTo>
                  <a:pt x="0" y="0"/>
                </a:moveTo>
                <a:lnTo>
                  <a:pt x="669128" y="0"/>
                </a:lnTo>
                <a:lnTo>
                  <a:pt x="669128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5016500" y="1803400"/>
            <a:ext cx="27161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11 = 1 + 5 + </a:t>
            </a:r>
          </a:p>
        </p:txBody>
      </p:sp>
      <p:sp>
        <p:nvSpPr>
          <p:cNvPr id="10" name="Freeform 9"/>
          <p:cNvSpPr/>
          <p:nvPr/>
        </p:nvSpPr>
        <p:spPr>
          <a:xfrm>
            <a:off x="7653560" y="1721227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69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476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4. Beth shows 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with apples and 2 boxes: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822700"/>
            <a:ext cx="90957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There are fewer than 10 apples on each side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sign.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List the number of apples that could go into Box A and Box B that would make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true. 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470027" y="1529468"/>
            <a:ext cx="9251325" cy="1534136"/>
            <a:chOff x="470027" y="1529468"/>
            <a:chExt cx="9251325" cy="1534136"/>
          </a:xfrm>
        </p:grpSpPr>
        <p:grpSp>
          <p:nvGrpSpPr>
            <p:cNvPr id="37" name="Group 36"/>
            <p:cNvGrpSpPr/>
            <p:nvPr/>
          </p:nvGrpSpPr>
          <p:grpSpPr>
            <a:xfrm>
              <a:off x="470027" y="1956308"/>
              <a:ext cx="9251325" cy="1107296"/>
              <a:chOff x="470027" y="1956308"/>
              <a:chExt cx="9251325" cy="110729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2479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844281" y="2076380"/>
                <a:ext cx="1568471" cy="987224"/>
              </a:xfrm>
              <a:custGeom>
                <a:avLst/>
                <a:gdLst/>
                <a:ahLst/>
                <a:cxnLst/>
                <a:rect l="0" t="0" r="0" b="0"/>
                <a:pathLst>
                  <a:path w="1568471" h="987224">
                    <a:moveTo>
                      <a:pt x="0" y="0"/>
                    </a:moveTo>
                    <a:lnTo>
                      <a:pt x="1568470" y="0"/>
                    </a:lnTo>
                    <a:lnTo>
                      <a:pt x="1568470" y="987223"/>
                    </a:lnTo>
                    <a:lnTo>
                      <a:pt x="0" y="98722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70027" y="1959483"/>
                <a:ext cx="1615948" cy="1095756"/>
                <a:chOff x="470027" y="1959483"/>
                <a:chExt cx="1615948" cy="109575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70027" y="1961007"/>
                  <a:ext cx="1006348" cy="547116"/>
                  <a:chOff x="470027" y="1961007"/>
                  <a:chExt cx="1006348" cy="547116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470027" y="211137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668401" y="196100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" name="Oval 7"/>
                  <p:cNvSpPr/>
                  <p:nvPr/>
                </p:nvSpPr>
                <p:spPr>
                  <a:xfrm>
                    <a:off x="1079627" y="211137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9" name="Straight Connector 8"/>
                  <p:cNvCxnSpPr/>
                  <p:nvPr/>
                </p:nvCxnSpPr>
                <p:spPr>
                  <a:xfrm>
                    <a:off x="1278001" y="196100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Oval 10"/>
                <p:cNvSpPr/>
                <p:nvPr/>
              </p:nvSpPr>
              <p:spPr>
                <a:xfrm>
                  <a:off x="774827" y="265849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973201" y="250812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Oval 12"/>
                <p:cNvSpPr/>
                <p:nvPr/>
              </p:nvSpPr>
              <p:spPr>
                <a:xfrm>
                  <a:off x="1384427" y="265849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582801" y="250812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/>
                <p:cNvSpPr/>
                <p:nvPr/>
              </p:nvSpPr>
              <p:spPr>
                <a:xfrm>
                  <a:off x="1689227" y="210985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887601" y="195948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/>
              <p:cNvSpPr txBox="1"/>
              <p:nvPr/>
            </p:nvSpPr>
            <p:spPr>
              <a:xfrm>
                <a:off x="46101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565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8152881" y="2076379"/>
                <a:ext cx="1568471" cy="987225"/>
              </a:xfrm>
              <a:custGeom>
                <a:avLst/>
                <a:gdLst/>
                <a:ahLst/>
                <a:cxnLst/>
                <a:rect l="0" t="0" r="0" b="0"/>
                <a:pathLst>
                  <a:path w="1568471" h="987225">
                    <a:moveTo>
                      <a:pt x="0" y="0"/>
                    </a:moveTo>
                    <a:lnTo>
                      <a:pt x="1568470" y="0"/>
                    </a:lnTo>
                    <a:lnTo>
                      <a:pt x="1568470" y="987224"/>
                    </a:lnTo>
                    <a:lnTo>
                      <a:pt x="0" y="9872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5168900" y="1956308"/>
                <a:ext cx="2223135" cy="1102106"/>
                <a:chOff x="5168900" y="1956308"/>
                <a:chExt cx="2223135" cy="1102106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5168900" y="21145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367274" y="19641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" name="Group 28"/>
                <p:cNvGrpSpPr/>
                <p:nvPr/>
              </p:nvGrpSpPr>
              <p:grpSpPr>
                <a:xfrm>
                  <a:off x="5778500" y="1962658"/>
                  <a:ext cx="1006348" cy="1095756"/>
                  <a:chOff x="5778500" y="1962658"/>
                  <a:chExt cx="1006348" cy="1095756"/>
                </a:xfrm>
              </p:grpSpPr>
              <p:sp>
                <p:nvSpPr>
                  <p:cNvPr id="23" name="Oval 22"/>
                  <p:cNvSpPr/>
                  <p:nvPr/>
                </p:nvSpPr>
                <p:spPr>
                  <a:xfrm>
                    <a:off x="5778500" y="2114550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5976874" y="1964182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Oval 24"/>
                  <p:cNvSpPr/>
                  <p:nvPr/>
                </p:nvSpPr>
                <p:spPr>
                  <a:xfrm>
                    <a:off x="6083300" y="2661666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6281674" y="2511298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Oval 26"/>
                  <p:cNvSpPr/>
                  <p:nvPr/>
                </p:nvSpPr>
                <p:spPr>
                  <a:xfrm>
                    <a:off x="6388100" y="2113026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6586474" y="1962658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Oval 29"/>
                <p:cNvSpPr/>
                <p:nvPr/>
              </p:nvSpPr>
              <p:spPr>
                <a:xfrm>
                  <a:off x="5473700" y="266166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5672074" y="251129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Oval 31"/>
                <p:cNvSpPr/>
                <p:nvPr/>
              </p:nvSpPr>
              <p:spPr>
                <a:xfrm>
                  <a:off x="6690487" y="265531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888861" y="250494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Oval 33"/>
                <p:cNvSpPr/>
                <p:nvPr/>
              </p:nvSpPr>
              <p:spPr>
                <a:xfrm>
                  <a:off x="6995287" y="210667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193661" y="195630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TextBox 37"/>
            <p:cNvSpPr txBox="1"/>
            <p:nvPr/>
          </p:nvSpPr>
          <p:spPr>
            <a:xfrm>
              <a:off x="3022752" y="1529468"/>
              <a:ext cx="118765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Box 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74178" y="1529468"/>
              <a:ext cx="112879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Box 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27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42–44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8650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1585976" y="1691894"/>
            <a:ext cx="6988048" cy="1094232"/>
            <a:chOff x="1585976" y="1691894"/>
            <a:chExt cx="6988048" cy="1094232"/>
          </a:xfrm>
        </p:grpSpPr>
        <p:grpSp>
          <p:nvGrpSpPr>
            <p:cNvPr id="12" name="Group 11"/>
            <p:cNvGrpSpPr/>
            <p:nvPr/>
          </p:nvGrpSpPr>
          <p:grpSpPr>
            <a:xfrm>
              <a:off x="1585976" y="1691894"/>
              <a:ext cx="1006348" cy="1094232"/>
              <a:chOff x="1585976" y="1691894"/>
              <a:chExt cx="1006348" cy="10942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585976" y="1691894"/>
                <a:ext cx="1006348" cy="547116"/>
                <a:chOff x="1585976" y="1691894"/>
                <a:chExt cx="1006348" cy="547116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585976" y="1691894"/>
                  <a:ext cx="396748" cy="547116"/>
                  <a:chOff x="1585976" y="1691894"/>
                  <a:chExt cx="396748" cy="547116"/>
                </a:xfrm>
              </p:grpSpPr>
              <p:sp>
                <p:nvSpPr>
                  <p:cNvPr id="2" name="Oval 1"/>
                  <p:cNvSpPr/>
                  <p:nvPr/>
                </p:nvSpPr>
                <p:spPr>
                  <a:xfrm>
                    <a:off x="15859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17843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195576" y="1691894"/>
                  <a:ext cx="396748" cy="547116"/>
                  <a:chOff x="2195576" y="1691894"/>
                  <a:chExt cx="396748" cy="547116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21955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23939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890776" y="2239010"/>
                <a:ext cx="396748" cy="547116"/>
                <a:chOff x="1890776" y="2239010"/>
                <a:chExt cx="396748" cy="54711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1890776" y="2389378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089150" y="2239010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3162300" y="20320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51500" y="20320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10076" y="1691894"/>
              <a:ext cx="1311148" cy="1094232"/>
              <a:chOff x="3910076" y="1691894"/>
              <a:chExt cx="1311148" cy="109423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910076" y="1691894"/>
                <a:ext cx="1006348" cy="547116"/>
                <a:chOff x="3910076" y="1691894"/>
                <a:chExt cx="1006348" cy="547116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3910076" y="1691894"/>
                  <a:ext cx="396748" cy="547116"/>
                  <a:chOff x="3910076" y="1691894"/>
                  <a:chExt cx="396748" cy="547116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39100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084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4519676" y="1691894"/>
                  <a:ext cx="396748" cy="547116"/>
                  <a:chOff x="4519676" y="1691894"/>
                  <a:chExt cx="396748" cy="547116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45196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47180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4214876" y="2239010"/>
                <a:ext cx="1006348" cy="547116"/>
                <a:chOff x="4214876" y="2239010"/>
                <a:chExt cx="1006348" cy="547116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214876" y="2239010"/>
                  <a:ext cx="396748" cy="547116"/>
                  <a:chOff x="4214876" y="2239010"/>
                  <a:chExt cx="396748" cy="547116"/>
                </a:xfrm>
              </p:grpSpPr>
              <p:sp>
                <p:nvSpPr>
                  <p:cNvPr id="22" name="Oval 21"/>
                  <p:cNvSpPr/>
                  <p:nvPr/>
                </p:nvSpPr>
                <p:spPr>
                  <a:xfrm>
                    <a:off x="42148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44132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4824476" y="2239010"/>
                  <a:ext cx="396748" cy="547116"/>
                  <a:chOff x="4824476" y="2239010"/>
                  <a:chExt cx="396748" cy="547116"/>
                </a:xfrm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48244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50228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6" name="Group 55"/>
            <p:cNvGrpSpPr/>
            <p:nvPr/>
          </p:nvGrpSpPr>
          <p:grpSpPr>
            <a:xfrm>
              <a:off x="6386576" y="1691894"/>
              <a:ext cx="2187448" cy="1094232"/>
              <a:chOff x="6386576" y="1691894"/>
              <a:chExt cx="2187448" cy="109423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386576" y="1691894"/>
                <a:ext cx="1311148" cy="1094232"/>
                <a:chOff x="6386576" y="1691894"/>
                <a:chExt cx="1311148" cy="1094232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386576" y="1691894"/>
                  <a:ext cx="1006348" cy="547116"/>
                  <a:chOff x="6386576" y="1691894"/>
                  <a:chExt cx="1006348" cy="547116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6386576" y="1691894"/>
                    <a:ext cx="396748" cy="547116"/>
                    <a:chOff x="6386576" y="1691894"/>
                    <a:chExt cx="396748" cy="547116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63865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65849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6996176" y="1691894"/>
                    <a:ext cx="396748" cy="547116"/>
                    <a:chOff x="6996176" y="1691894"/>
                    <a:chExt cx="396748" cy="547116"/>
                  </a:xfrm>
                </p:grpSpPr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69961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34" name="Straight Connector 33"/>
                    <p:cNvCxnSpPr/>
                    <p:nvPr/>
                  </p:nvCxnSpPr>
                  <p:spPr>
                    <a:xfrm>
                      <a:off x="71945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6691376" y="2239010"/>
                  <a:ext cx="1006348" cy="547116"/>
                  <a:chOff x="6691376" y="2239010"/>
                  <a:chExt cx="1006348" cy="547116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6691376" y="2239010"/>
                    <a:ext cx="396748" cy="547116"/>
                    <a:chOff x="6691376" y="2239010"/>
                    <a:chExt cx="396748" cy="547116"/>
                  </a:xfrm>
                </p:grpSpPr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6691376" y="2389378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>
                      <a:off x="6889750" y="2239010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7300976" y="2239010"/>
                    <a:ext cx="396748" cy="547116"/>
                    <a:chOff x="7300976" y="2239010"/>
                    <a:chExt cx="396748" cy="547116"/>
                  </a:xfrm>
                </p:grpSpPr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7300976" y="2389378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>
                      <a:off x="7499350" y="2239010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55" name="Group 54"/>
              <p:cNvGrpSpPr/>
              <p:nvPr/>
            </p:nvGrpSpPr>
            <p:grpSpPr>
              <a:xfrm>
                <a:off x="7567676" y="1691894"/>
                <a:ext cx="1006348" cy="1094232"/>
                <a:chOff x="7567676" y="1691894"/>
                <a:chExt cx="1006348" cy="1094232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7567676" y="1691894"/>
                  <a:ext cx="1006348" cy="547116"/>
                  <a:chOff x="7567676" y="1691894"/>
                  <a:chExt cx="1006348" cy="547116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7567676" y="1691894"/>
                    <a:ext cx="396748" cy="547116"/>
                    <a:chOff x="7567676" y="1691894"/>
                    <a:chExt cx="396748" cy="547116"/>
                  </a:xfrm>
                </p:grpSpPr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75676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77660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8177276" y="1691894"/>
                    <a:ext cx="396748" cy="547116"/>
                    <a:chOff x="8177276" y="1691894"/>
                    <a:chExt cx="396748" cy="547116"/>
                  </a:xfrm>
                </p:grpSpPr>
                <p:sp>
                  <p:nvSpPr>
                    <p:cNvPr id="48" name="Oval 47"/>
                    <p:cNvSpPr/>
                    <p:nvPr/>
                  </p:nvSpPr>
                  <p:spPr>
                    <a:xfrm>
                      <a:off x="81772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>
                      <a:off x="83756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7872476" y="2239010"/>
                  <a:ext cx="396748" cy="547116"/>
                  <a:chOff x="7872476" y="2239010"/>
                  <a:chExt cx="396748" cy="547116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78724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80708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8" name="TextBox 57"/>
          <p:cNvSpPr txBox="1"/>
          <p:nvPr/>
        </p:nvSpPr>
        <p:spPr>
          <a:xfrm>
            <a:off x="469900" y="5397500"/>
            <a:ext cx="952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Identify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addends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9900" y="431800"/>
            <a:ext cx="952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addition 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does this picture show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676400" y="3708400"/>
            <a:ext cx="6223000" cy="415498"/>
            <a:chOff x="1676400" y="3708400"/>
            <a:chExt cx="6223000" cy="415498"/>
          </a:xfrm>
        </p:grpSpPr>
        <p:sp>
          <p:nvSpPr>
            <p:cNvPr id="60" name="TextBox 59"/>
            <p:cNvSpPr txBox="1"/>
            <p:nvPr/>
          </p:nvSpPr>
          <p:spPr>
            <a:xfrm>
              <a:off x="16764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529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162300" y="37084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612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651500" y="37084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3572C62A-4D4F-41E7-9F1B-C1995B4D7AE7}"/>
              </a:ext>
            </a:extLst>
          </p:cNvPr>
          <p:cNvCxnSpPr/>
          <p:nvPr/>
        </p:nvCxnSpPr>
        <p:spPr>
          <a:xfrm>
            <a:off x="0" y="500595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10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4760" y="241300"/>
            <a:ext cx="48920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808080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808080"/>
                </a:solidFill>
                <a:latin typeface="Century Gothic"/>
              </a:rPr>
              <a:t>N-32 </a:t>
            </a:r>
            <a:r>
              <a:rPr lang="en-CA" sz="1600" dirty="0">
                <a:solidFill>
                  <a:srgbClr val="808080"/>
                </a:solidFill>
                <a:latin typeface="Century Gothic"/>
              </a:rPr>
              <a:t>for demonstration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96545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number of apples in the box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apples on the other side of the line.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apples are in the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45300"/>
            <a:ext cx="967930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Do examples with groupings of both two and three.</a:t>
            </a:r>
          </a:p>
        </p:txBody>
      </p:sp>
    </p:spTree>
    <p:extLst>
      <p:ext uri="{BB962C8B-B14F-4D97-AF65-F5344CB8AC3E}">
        <p14:creationId xmlns:p14="http://schemas.microsoft.com/office/powerpoint/2010/main" val="339175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195083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apples are in the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number.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457200" y="2003044"/>
            <a:ext cx="6189438" cy="1094232"/>
            <a:chOff x="457200" y="2003044"/>
            <a:chExt cx="6189438" cy="109423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368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163320" y="2003044"/>
              <a:ext cx="1006348" cy="1094232"/>
              <a:chOff x="1163320" y="2003044"/>
              <a:chExt cx="1006348" cy="109423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163320" y="2003044"/>
                <a:ext cx="1006348" cy="547116"/>
                <a:chOff x="1163320" y="2003044"/>
                <a:chExt cx="1006348" cy="547116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163320" y="2003044"/>
                  <a:ext cx="396748" cy="547116"/>
                  <a:chOff x="1163320" y="2003044"/>
                  <a:chExt cx="396748" cy="547116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1633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>
                    <a:off x="13616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1772920" y="2003044"/>
                  <a:ext cx="396748" cy="547116"/>
                  <a:chOff x="1772920" y="2003044"/>
                  <a:chExt cx="396748" cy="547116"/>
                </a:xfrm>
              </p:grpSpPr>
              <p:sp>
                <p:nvSpPr>
                  <p:cNvPr id="7" name="Oval 6"/>
                  <p:cNvSpPr/>
                  <p:nvPr/>
                </p:nvSpPr>
                <p:spPr>
                  <a:xfrm>
                    <a:off x="17729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19712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1468120" y="2550160"/>
                <a:ext cx="396748" cy="547116"/>
                <a:chOff x="1468120" y="2550160"/>
                <a:chExt cx="396748" cy="547116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1468120" y="2700528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666494" y="2550160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" name="TextBox 14"/>
            <p:cNvSpPr txBox="1"/>
            <p:nvPr/>
          </p:nvSpPr>
          <p:spPr>
            <a:xfrm>
              <a:off x="2717800" y="23368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43500" y="23368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78405" y="2172416"/>
              <a:ext cx="868233" cy="868231"/>
            </a:xfrm>
            <a:custGeom>
              <a:avLst/>
              <a:gdLst/>
              <a:ahLst/>
              <a:cxnLst/>
              <a:rect l="0" t="0" r="0" b="0"/>
              <a:pathLst>
                <a:path w="868233" h="868231">
                  <a:moveTo>
                    <a:pt x="0" y="0"/>
                  </a:moveTo>
                  <a:lnTo>
                    <a:pt x="868232" y="0"/>
                  </a:lnTo>
                  <a:lnTo>
                    <a:pt x="868232" y="868230"/>
                  </a:lnTo>
                  <a:lnTo>
                    <a:pt x="0" y="8682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487420" y="2003044"/>
              <a:ext cx="1311148" cy="1094232"/>
              <a:chOff x="3487420" y="2003044"/>
              <a:chExt cx="1311148" cy="109423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3487420" y="2003044"/>
                <a:ext cx="1006348" cy="547116"/>
                <a:chOff x="3487420" y="2003044"/>
                <a:chExt cx="1006348" cy="547116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3487420" y="2003044"/>
                  <a:ext cx="396748" cy="547116"/>
                  <a:chOff x="3487420" y="2003044"/>
                  <a:chExt cx="396748" cy="547116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34874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36857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4097020" y="2003044"/>
                  <a:ext cx="396748" cy="547116"/>
                  <a:chOff x="4097020" y="2003044"/>
                  <a:chExt cx="396748" cy="5471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40970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42953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" name="Group 30"/>
              <p:cNvGrpSpPr/>
              <p:nvPr/>
            </p:nvGrpSpPr>
            <p:grpSpPr>
              <a:xfrm>
                <a:off x="3792220" y="2550160"/>
                <a:ext cx="1006348" cy="547116"/>
                <a:chOff x="3792220" y="2550160"/>
                <a:chExt cx="1006348" cy="547116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3792220" y="2550160"/>
                  <a:ext cx="396748" cy="547116"/>
                  <a:chOff x="3792220" y="2550160"/>
                  <a:chExt cx="396748" cy="547116"/>
                </a:xfrm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3792220" y="270052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3990594" y="255016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4401820" y="2550160"/>
                  <a:ext cx="396748" cy="547116"/>
                  <a:chOff x="4401820" y="2550160"/>
                  <a:chExt cx="396748" cy="547116"/>
                </a:xfrm>
              </p:grpSpPr>
              <p:sp>
                <p:nvSpPr>
                  <p:cNvPr id="28" name="Oval 27"/>
                  <p:cNvSpPr/>
                  <p:nvPr/>
                </p:nvSpPr>
                <p:spPr>
                  <a:xfrm>
                    <a:off x="4401820" y="270052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4600194" y="255016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11" name="Group 110"/>
          <p:cNvGrpSpPr/>
          <p:nvPr/>
        </p:nvGrpSpPr>
        <p:grpSpPr>
          <a:xfrm>
            <a:off x="457200" y="5848858"/>
            <a:ext cx="8391227" cy="1095756"/>
            <a:chOff x="457200" y="5848858"/>
            <a:chExt cx="8391227" cy="1095756"/>
          </a:xfrm>
        </p:grpSpPr>
        <p:sp>
          <p:nvSpPr>
            <p:cNvPr id="34" name="TextBox 33"/>
            <p:cNvSpPr txBox="1"/>
            <p:nvPr/>
          </p:nvSpPr>
          <p:spPr>
            <a:xfrm>
              <a:off x="457200" y="6184900"/>
              <a:ext cx="132500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FF0000"/>
                  </a:solidFill>
                  <a:latin typeface="Century Gothic"/>
                </a:rPr>
                <a:t>Bonus: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878076" y="5850382"/>
              <a:ext cx="1006348" cy="547116"/>
              <a:chOff x="1878076" y="5850382"/>
              <a:chExt cx="1006348" cy="54711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878076" y="5850382"/>
                <a:ext cx="396748" cy="547116"/>
                <a:chOff x="1878076" y="5850382"/>
                <a:chExt cx="396748" cy="547116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18780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0764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2487676" y="5850382"/>
                <a:ext cx="396748" cy="547116"/>
                <a:chOff x="2487676" y="5850382"/>
                <a:chExt cx="396748" cy="547116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24876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6860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/>
            <p:cNvGrpSpPr/>
            <p:nvPr/>
          </p:nvGrpSpPr>
          <p:grpSpPr>
            <a:xfrm>
              <a:off x="2182876" y="6397498"/>
              <a:ext cx="396748" cy="547116"/>
              <a:chOff x="2182876" y="6397498"/>
              <a:chExt cx="396748" cy="547116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182876" y="6547866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2381250" y="6397498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31750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821176" y="5850382"/>
              <a:ext cx="1006348" cy="547116"/>
              <a:chOff x="3821176" y="5850382"/>
              <a:chExt cx="1006348" cy="547116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821176" y="5850382"/>
                <a:ext cx="396748" cy="547116"/>
                <a:chOff x="3821176" y="5850382"/>
                <a:chExt cx="396748" cy="547116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38211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40195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/>
            </p:nvGrpSpPr>
            <p:grpSpPr>
              <a:xfrm>
                <a:off x="4430776" y="5850382"/>
                <a:ext cx="396748" cy="547116"/>
                <a:chOff x="4430776" y="5850382"/>
                <a:chExt cx="396748" cy="547116"/>
              </a:xfrm>
            </p:grpSpPr>
            <p:sp>
              <p:nvSpPr>
                <p:cNvPr id="49" name="Oval 48"/>
                <p:cNvSpPr/>
                <p:nvPr/>
              </p:nvSpPr>
              <p:spPr>
                <a:xfrm>
                  <a:off x="44307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46291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" name="Group 54"/>
            <p:cNvGrpSpPr/>
            <p:nvPr/>
          </p:nvGrpSpPr>
          <p:grpSpPr>
            <a:xfrm>
              <a:off x="4125976" y="6397498"/>
              <a:ext cx="396748" cy="547116"/>
              <a:chOff x="4125976" y="6397498"/>
              <a:chExt cx="396748" cy="547116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125976" y="6547866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4324350" y="6397498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51181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406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7980192" y="6016692"/>
              <a:ext cx="868235" cy="868231"/>
            </a:xfrm>
            <a:custGeom>
              <a:avLst/>
              <a:gdLst/>
              <a:ahLst/>
              <a:cxnLst/>
              <a:rect l="0" t="0" r="0" b="0"/>
              <a:pathLst>
                <a:path w="868235" h="868231">
                  <a:moveTo>
                    <a:pt x="0" y="0"/>
                  </a:moveTo>
                  <a:lnTo>
                    <a:pt x="868234" y="0"/>
                  </a:lnTo>
                  <a:lnTo>
                    <a:pt x="868234" y="868230"/>
                  </a:lnTo>
                  <a:lnTo>
                    <a:pt x="0" y="8682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5765419" y="5848858"/>
              <a:ext cx="1006348" cy="547116"/>
              <a:chOff x="5765419" y="5848858"/>
              <a:chExt cx="1006348" cy="547116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5765419" y="5848858"/>
                <a:ext cx="396748" cy="547116"/>
                <a:chOff x="5765419" y="5848858"/>
                <a:chExt cx="396748" cy="547116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5765419" y="599922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5963793" y="584885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/>
              <p:cNvGrpSpPr/>
              <p:nvPr/>
            </p:nvGrpSpPr>
            <p:grpSpPr>
              <a:xfrm>
                <a:off x="6375019" y="5848858"/>
                <a:ext cx="396748" cy="547116"/>
                <a:chOff x="6375019" y="5848858"/>
                <a:chExt cx="396748" cy="547116"/>
              </a:xfrm>
            </p:grpSpPr>
            <p:sp>
              <p:nvSpPr>
                <p:cNvPr id="62" name="Oval 61"/>
                <p:cNvSpPr/>
                <p:nvPr/>
              </p:nvSpPr>
              <p:spPr>
                <a:xfrm>
                  <a:off x="6375019" y="599922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6573393" y="584885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Group 71"/>
            <p:cNvGrpSpPr/>
            <p:nvPr/>
          </p:nvGrpSpPr>
          <p:grpSpPr>
            <a:xfrm>
              <a:off x="6070219" y="6395974"/>
              <a:ext cx="1006348" cy="547116"/>
              <a:chOff x="6070219" y="6395974"/>
              <a:chExt cx="1006348" cy="547116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6070219" y="6395974"/>
                <a:ext cx="396748" cy="547116"/>
                <a:chOff x="6070219" y="6395974"/>
                <a:chExt cx="396748" cy="547116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6070219" y="6546342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6268593" y="6395974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/>
              <p:cNvGrpSpPr/>
              <p:nvPr/>
            </p:nvGrpSpPr>
            <p:grpSpPr>
              <a:xfrm>
                <a:off x="6679819" y="6395974"/>
                <a:ext cx="396748" cy="547116"/>
                <a:chOff x="6679819" y="6395974"/>
                <a:chExt cx="396748" cy="547116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6679819" y="6546342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6878193" y="6395974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0" name="Group 109"/>
          <p:cNvGrpSpPr/>
          <p:nvPr/>
        </p:nvGrpSpPr>
        <p:grpSpPr>
          <a:xfrm>
            <a:off x="457200" y="3925951"/>
            <a:ext cx="6189438" cy="1095756"/>
            <a:chOff x="457200" y="3925951"/>
            <a:chExt cx="6189438" cy="1095756"/>
          </a:xfrm>
        </p:grpSpPr>
        <p:sp>
          <p:nvSpPr>
            <p:cNvPr id="75" name="TextBox 74"/>
            <p:cNvSpPr txBox="1"/>
            <p:nvPr/>
          </p:nvSpPr>
          <p:spPr>
            <a:xfrm>
              <a:off x="457200" y="4267200"/>
              <a:ext cx="59227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163320" y="3926713"/>
              <a:ext cx="1311148" cy="1094232"/>
              <a:chOff x="1163320" y="3926713"/>
              <a:chExt cx="1311148" cy="1094232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1163320" y="3926713"/>
                <a:ext cx="1006348" cy="547116"/>
                <a:chOff x="1163320" y="3926713"/>
                <a:chExt cx="1006348" cy="547116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1163320" y="3926713"/>
                  <a:ext cx="396748" cy="547116"/>
                  <a:chOff x="1163320" y="3926713"/>
                  <a:chExt cx="396748" cy="547116"/>
                </a:xfrm>
              </p:grpSpPr>
              <p:sp>
                <p:nvSpPr>
                  <p:cNvPr id="76" name="Oval 75"/>
                  <p:cNvSpPr/>
                  <p:nvPr/>
                </p:nvSpPr>
                <p:spPr>
                  <a:xfrm>
                    <a:off x="1163320" y="407708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1361694" y="392671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Group 80"/>
                <p:cNvGrpSpPr/>
                <p:nvPr/>
              </p:nvGrpSpPr>
              <p:grpSpPr>
                <a:xfrm>
                  <a:off x="1772920" y="3926713"/>
                  <a:ext cx="396748" cy="547116"/>
                  <a:chOff x="1772920" y="3926713"/>
                  <a:chExt cx="396748" cy="547116"/>
                </a:xfrm>
              </p:grpSpPr>
              <p:sp>
                <p:nvSpPr>
                  <p:cNvPr id="79" name="Oval 78"/>
                  <p:cNvSpPr/>
                  <p:nvPr/>
                </p:nvSpPr>
                <p:spPr>
                  <a:xfrm>
                    <a:off x="1772920" y="407708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1971294" y="392671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9" name="Group 88"/>
              <p:cNvGrpSpPr/>
              <p:nvPr/>
            </p:nvGrpSpPr>
            <p:grpSpPr>
              <a:xfrm>
                <a:off x="1468120" y="4473829"/>
                <a:ext cx="1006348" cy="547116"/>
                <a:chOff x="1468120" y="4473829"/>
                <a:chExt cx="1006348" cy="547116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1468120" y="4473829"/>
                  <a:ext cx="396748" cy="547116"/>
                  <a:chOff x="1468120" y="4473829"/>
                  <a:chExt cx="396748" cy="547116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1468120" y="4624197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1666494" y="4473829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2077720" y="4473829"/>
                  <a:ext cx="396748" cy="547116"/>
                  <a:chOff x="2077720" y="4473829"/>
                  <a:chExt cx="396748" cy="547116"/>
                </a:xfrm>
              </p:grpSpPr>
              <p:sp>
                <p:nvSpPr>
                  <p:cNvPr id="86" name="Oval 85"/>
                  <p:cNvSpPr/>
                  <p:nvPr/>
                </p:nvSpPr>
                <p:spPr>
                  <a:xfrm>
                    <a:off x="2077720" y="4624197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2276094" y="4473829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1" name="TextBox 90"/>
            <p:cNvSpPr txBox="1"/>
            <p:nvPr/>
          </p:nvSpPr>
          <p:spPr>
            <a:xfrm>
              <a:off x="2717800" y="42672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143500" y="42672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93" name="Freeform 92"/>
            <p:cNvSpPr/>
            <p:nvPr/>
          </p:nvSpPr>
          <p:spPr>
            <a:xfrm>
              <a:off x="5778405" y="4096058"/>
              <a:ext cx="868233" cy="868233"/>
            </a:xfrm>
            <a:custGeom>
              <a:avLst/>
              <a:gdLst/>
              <a:ahLst/>
              <a:cxnLst/>
              <a:rect l="0" t="0" r="0" b="0"/>
              <a:pathLst>
                <a:path w="868233" h="868233">
                  <a:moveTo>
                    <a:pt x="0" y="0"/>
                  </a:moveTo>
                  <a:lnTo>
                    <a:pt x="868232" y="0"/>
                  </a:lnTo>
                  <a:lnTo>
                    <a:pt x="868232" y="868232"/>
                  </a:lnTo>
                  <a:lnTo>
                    <a:pt x="0" y="8682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3360420" y="3925951"/>
              <a:ext cx="1615948" cy="1095756"/>
              <a:chOff x="3360420" y="3925951"/>
              <a:chExt cx="1615948" cy="1095756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3360420" y="3927475"/>
                <a:ext cx="1006348" cy="547116"/>
                <a:chOff x="3360420" y="3927475"/>
                <a:chExt cx="1006348" cy="547116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3360420" y="4077843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95" name="Straight Connector 94"/>
                <p:cNvCxnSpPr/>
                <p:nvPr/>
              </p:nvCxnSpPr>
              <p:spPr>
                <a:xfrm>
                  <a:off x="3558794" y="3927475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Oval 95"/>
                <p:cNvSpPr/>
                <p:nvPr/>
              </p:nvSpPr>
              <p:spPr>
                <a:xfrm>
                  <a:off x="3970020" y="4077843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4168394" y="3927475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Oval 98"/>
              <p:cNvSpPr/>
              <p:nvPr/>
            </p:nvSpPr>
            <p:spPr>
              <a:xfrm>
                <a:off x="3665220" y="462495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3863594" y="447459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4274820" y="462495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4473194" y="447459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4579620" y="407631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4777994" y="392595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8" name="Straight Connector 107"/>
          <p:cNvCxnSpPr/>
          <p:nvPr/>
        </p:nvCxnSpPr>
        <p:spPr>
          <a:xfrm>
            <a:off x="0" y="55678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1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2360" y="228600"/>
            <a:ext cx="5069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808080"/>
                </a:solidFill>
                <a:latin typeface="Century Gothic"/>
              </a:rPr>
              <a:t>See pp. </a:t>
            </a:r>
            <a:r>
              <a:rPr lang="en-CA" sz="1500" dirty="0" smtClean="0">
                <a:solidFill>
                  <a:srgbClr val="808080"/>
                </a:solidFill>
                <a:latin typeface="Century Gothic"/>
              </a:rPr>
              <a:t>N-32–33 </a:t>
            </a:r>
            <a:r>
              <a:rPr lang="en-CA" sz="1500" dirty="0">
                <a:solidFill>
                  <a:srgbClr val="808080"/>
                </a:solidFill>
                <a:latin typeface="Century Gothic"/>
              </a:rPr>
              <a:t>for demonstration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8165961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tell how many apples are in the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</a:rPr>
              <a:t>Wh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at strategy did you use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32600"/>
            <a:ext cx="967930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examples, each time hiding one "addend" in the addition sentence</a:t>
            </a:r>
          </a:p>
        </p:txBody>
      </p:sp>
    </p:spTree>
    <p:extLst>
      <p:ext uri="{BB962C8B-B14F-4D97-AF65-F5344CB8AC3E}">
        <p14:creationId xmlns:p14="http://schemas.microsoft.com/office/powerpoint/2010/main" val="29316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21264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Challenge: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104900"/>
            <a:ext cx="60141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apples are in the box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556768" y="2493264"/>
            <a:ext cx="9046337" cy="976884"/>
            <a:chOff x="556768" y="2493264"/>
            <a:chExt cx="9046337" cy="976884"/>
          </a:xfrm>
        </p:grpSpPr>
        <p:sp>
          <p:nvSpPr>
            <p:cNvPr id="4" name="TextBox 3"/>
            <p:cNvSpPr txBox="1"/>
            <p:nvPr/>
          </p:nvSpPr>
          <p:spPr>
            <a:xfrm>
              <a:off x="77343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435594" y="2495804"/>
              <a:ext cx="1167511" cy="974344"/>
              <a:chOff x="8435594" y="2495804"/>
              <a:chExt cx="1167511" cy="97434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8435594" y="2495804"/>
                <a:ext cx="896112" cy="487172"/>
                <a:chOff x="8435594" y="2495804"/>
                <a:chExt cx="896112" cy="487172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8435594" y="262966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6" name="Straight Connector 5"/>
                <p:cNvCxnSpPr/>
                <p:nvPr/>
              </p:nvCxnSpPr>
              <p:spPr>
                <a:xfrm>
                  <a:off x="8612251" y="249580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Oval 6"/>
                <p:cNvSpPr/>
                <p:nvPr/>
              </p:nvSpPr>
              <p:spPr>
                <a:xfrm>
                  <a:off x="8978392" y="262966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>
                  <a:off x="9155176" y="249580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Oval 9"/>
              <p:cNvSpPr/>
              <p:nvPr/>
            </p:nvSpPr>
            <p:spPr>
              <a:xfrm>
                <a:off x="8706993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8883650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9249791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9426448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5653278" y="2493899"/>
              <a:ext cx="1754123" cy="976249"/>
              <a:chOff x="5653278" y="2493899"/>
              <a:chExt cx="1754123" cy="976249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7054088" y="2982976"/>
                <a:ext cx="353313" cy="487172"/>
                <a:chOff x="7054088" y="2982976"/>
                <a:chExt cx="353313" cy="48717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7054088" y="3116834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7230745" y="298297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>
                <a:off x="5653278" y="2493899"/>
                <a:ext cx="1438910" cy="975614"/>
                <a:chOff x="5653278" y="2493899"/>
                <a:chExt cx="1438910" cy="975614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653278" y="2495169"/>
                  <a:ext cx="896112" cy="487172"/>
                  <a:chOff x="5653278" y="2495169"/>
                  <a:chExt cx="896112" cy="487172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5653278" y="262902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5829935" y="249516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Oval 19"/>
                  <p:cNvSpPr/>
                  <p:nvPr/>
                </p:nvSpPr>
                <p:spPr>
                  <a:xfrm>
                    <a:off x="6196076" y="262902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6372733" y="249516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3" name="Oval 22"/>
                <p:cNvSpPr/>
                <p:nvPr/>
              </p:nvSpPr>
              <p:spPr>
                <a:xfrm>
                  <a:off x="5924677" y="3116199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101334" y="298234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/>
                <p:cNvSpPr/>
                <p:nvPr/>
              </p:nvSpPr>
              <p:spPr>
                <a:xfrm>
                  <a:off x="6467475" y="3116199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644132" y="298234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6738875" y="2627757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915531" y="2493899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7" name="Group 46"/>
            <p:cNvGrpSpPr/>
            <p:nvPr/>
          </p:nvGrpSpPr>
          <p:grpSpPr>
            <a:xfrm>
              <a:off x="556768" y="2493264"/>
              <a:ext cx="1979041" cy="976884"/>
              <a:chOff x="556768" y="2493264"/>
              <a:chExt cx="1979041" cy="97688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556768" y="2493264"/>
                <a:ext cx="1438910" cy="975614"/>
                <a:chOff x="556768" y="2493264"/>
                <a:chExt cx="1438910" cy="975614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556768" y="2494534"/>
                  <a:ext cx="896112" cy="487172"/>
                  <a:chOff x="556768" y="2494534"/>
                  <a:chExt cx="896112" cy="487172"/>
                </a:xfrm>
              </p:grpSpPr>
              <p:sp>
                <p:nvSpPr>
                  <p:cNvPr id="31" name="Oval 30"/>
                  <p:cNvSpPr/>
                  <p:nvPr/>
                </p:nvSpPr>
                <p:spPr>
                  <a:xfrm>
                    <a:off x="556768" y="2628392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733425" y="2494534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Oval 32"/>
                  <p:cNvSpPr/>
                  <p:nvPr/>
                </p:nvSpPr>
                <p:spPr>
                  <a:xfrm>
                    <a:off x="1099566" y="2628392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276223" y="2494534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6" name="Oval 35"/>
                <p:cNvSpPr/>
                <p:nvPr/>
              </p:nvSpPr>
              <p:spPr>
                <a:xfrm>
                  <a:off x="828167" y="3115564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004824" y="298170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Oval 37"/>
                <p:cNvSpPr/>
                <p:nvPr/>
              </p:nvSpPr>
              <p:spPr>
                <a:xfrm>
                  <a:off x="1370965" y="3115564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547622" y="298170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Oval 39"/>
                <p:cNvSpPr/>
                <p:nvPr/>
              </p:nvSpPr>
              <p:spPr>
                <a:xfrm>
                  <a:off x="1642364" y="26271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819021" y="24932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Oval 42"/>
              <p:cNvSpPr/>
              <p:nvPr/>
            </p:nvSpPr>
            <p:spPr>
              <a:xfrm>
                <a:off x="1911096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2087753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/>
              <p:cNvSpPr/>
              <p:nvPr/>
            </p:nvSpPr>
            <p:spPr>
              <a:xfrm>
                <a:off x="2182495" y="2628392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2359152" y="249453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Freeform 47"/>
            <p:cNvSpPr/>
            <p:nvPr/>
          </p:nvSpPr>
          <p:spPr>
            <a:xfrm>
              <a:off x="3663617" y="2626800"/>
              <a:ext cx="773077" cy="773077"/>
            </a:xfrm>
            <a:custGeom>
              <a:avLst/>
              <a:gdLst/>
              <a:ahLst/>
              <a:cxnLst/>
              <a:rect l="0" t="0" r="0" b="0"/>
              <a:pathLst>
                <a:path w="773077" h="773077">
                  <a:moveTo>
                    <a:pt x="0" y="0"/>
                  </a:moveTo>
                  <a:lnTo>
                    <a:pt x="773076" y="0"/>
                  </a:lnTo>
                  <a:lnTo>
                    <a:pt x="773076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702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641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82600" y="6769100"/>
            <a:ext cx="6014466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What side can you add first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272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195083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apples are in the box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number.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457200" y="1899158"/>
            <a:ext cx="6921881" cy="975614"/>
            <a:chOff x="457200" y="1899158"/>
            <a:chExt cx="6921881" cy="97561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1717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79576" y="1899793"/>
              <a:ext cx="896112" cy="487172"/>
              <a:chOff x="1179576" y="1899793"/>
              <a:chExt cx="896112" cy="48717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79576" y="1899793"/>
                <a:ext cx="353314" cy="487172"/>
                <a:chOff x="1179576" y="1899793"/>
                <a:chExt cx="353314" cy="487172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1179576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356233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/>
              <p:cNvGrpSpPr/>
              <p:nvPr/>
            </p:nvGrpSpPr>
            <p:grpSpPr>
              <a:xfrm>
                <a:off x="1722374" y="1899793"/>
                <a:ext cx="353314" cy="487172"/>
                <a:chOff x="1722374" y="1899793"/>
                <a:chExt cx="353314" cy="487172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1722374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99031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1450975" y="2386965"/>
              <a:ext cx="353314" cy="487172"/>
              <a:chOff x="1450975" y="2386965"/>
              <a:chExt cx="353314" cy="48717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450975" y="2520823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627632" y="2386965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Freeform 14"/>
            <p:cNvSpPr/>
            <p:nvPr/>
          </p:nvSpPr>
          <p:spPr>
            <a:xfrm>
              <a:off x="3157546" y="2050523"/>
              <a:ext cx="773078" cy="773077"/>
            </a:xfrm>
            <a:custGeom>
              <a:avLst/>
              <a:gdLst/>
              <a:ahLst/>
              <a:cxnLst/>
              <a:rect l="0" t="0" r="0" b="0"/>
              <a:pathLst>
                <a:path w="773078" h="773077">
                  <a:moveTo>
                    <a:pt x="0" y="0"/>
                  </a:moveTo>
                  <a:lnTo>
                    <a:pt x="773077" y="0"/>
                  </a:lnTo>
                  <a:lnTo>
                    <a:pt x="773077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13000" y="21717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29100" y="21717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851781" y="1899793"/>
              <a:ext cx="896112" cy="487172"/>
              <a:chOff x="4851781" y="1899793"/>
              <a:chExt cx="896112" cy="48717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851781" y="1899793"/>
                <a:ext cx="353314" cy="487172"/>
                <a:chOff x="4851781" y="1899793"/>
                <a:chExt cx="353314" cy="487172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4851781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28438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5394579" y="1899793"/>
                <a:ext cx="353314" cy="487172"/>
                <a:chOff x="5394579" y="1899793"/>
                <a:chExt cx="353314" cy="487172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5394579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5571236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" name="Group 31"/>
            <p:cNvGrpSpPr/>
            <p:nvPr/>
          </p:nvGrpSpPr>
          <p:grpSpPr>
            <a:xfrm>
              <a:off x="5123180" y="2386965"/>
              <a:ext cx="896112" cy="487172"/>
              <a:chOff x="5123180" y="2386965"/>
              <a:chExt cx="896112" cy="487172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123180" y="2386965"/>
                <a:ext cx="353314" cy="487172"/>
                <a:chOff x="5123180" y="2386965"/>
                <a:chExt cx="353314" cy="487172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5123180" y="2520823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299837" y="2386965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/>
              <p:cNvGrpSpPr/>
              <p:nvPr/>
            </p:nvGrpSpPr>
            <p:grpSpPr>
              <a:xfrm>
                <a:off x="5665978" y="2386965"/>
                <a:ext cx="353314" cy="487172"/>
                <a:chOff x="5665978" y="2386965"/>
                <a:chExt cx="353314" cy="487172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5665978" y="2520823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5842635" y="2386965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" name="Group 37"/>
            <p:cNvGrpSpPr/>
            <p:nvPr/>
          </p:nvGrpSpPr>
          <p:grpSpPr>
            <a:xfrm>
              <a:off x="5940171" y="1900428"/>
              <a:ext cx="896112" cy="487172"/>
              <a:chOff x="5940171" y="1900428"/>
              <a:chExt cx="896112" cy="487172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5940171" y="2034286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6116828" y="1900428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Oval 35"/>
              <p:cNvSpPr/>
              <p:nvPr/>
            </p:nvSpPr>
            <p:spPr>
              <a:xfrm>
                <a:off x="6482969" y="2034286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6659626" y="1900428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/>
            <p:cNvSpPr/>
            <p:nvPr/>
          </p:nvSpPr>
          <p:spPr>
            <a:xfrm>
              <a:off x="6211570" y="25214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388227" y="23876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6754368" y="25214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6931025" y="23876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7025767" y="2033016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202424" y="1899158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457200" y="3683000"/>
            <a:ext cx="6261481" cy="975741"/>
            <a:chOff x="457200" y="3683000"/>
            <a:chExt cx="6261481" cy="975741"/>
          </a:xfrm>
        </p:grpSpPr>
        <p:grpSp>
          <p:nvGrpSpPr>
            <p:cNvPr id="51" name="Group 50"/>
            <p:cNvGrpSpPr/>
            <p:nvPr/>
          </p:nvGrpSpPr>
          <p:grpSpPr>
            <a:xfrm>
              <a:off x="1073912" y="3684397"/>
              <a:ext cx="896112" cy="487172"/>
              <a:chOff x="1073912" y="3684397"/>
              <a:chExt cx="896112" cy="487172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1073912" y="3818255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1250569" y="3684397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/>
              <p:cNvSpPr/>
              <p:nvPr/>
            </p:nvSpPr>
            <p:spPr>
              <a:xfrm>
                <a:off x="1616710" y="3818255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1793367" y="3684397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Oval 51"/>
            <p:cNvSpPr/>
            <p:nvPr/>
          </p:nvSpPr>
          <p:spPr>
            <a:xfrm>
              <a:off x="1345311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1521968" y="4171569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1888109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064766" y="4171569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2159508" y="38168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2336165" y="36830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>
              <a:off x="2430907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607564" y="4171569"/>
              <a:ext cx="0" cy="18872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57200" y="3962400"/>
              <a:ext cx="59227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3779846" y="3834409"/>
              <a:ext cx="773078" cy="773077"/>
            </a:xfrm>
            <a:custGeom>
              <a:avLst/>
              <a:gdLst/>
              <a:ahLst/>
              <a:cxnLst/>
              <a:rect l="0" t="0" r="0" b="0"/>
              <a:pathLst>
                <a:path w="773078" h="773077">
                  <a:moveTo>
                    <a:pt x="0" y="0"/>
                  </a:moveTo>
                  <a:lnTo>
                    <a:pt x="773077" y="0"/>
                  </a:lnTo>
                  <a:lnTo>
                    <a:pt x="773077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3" name="Oval 62"/>
            <p:cNvSpPr/>
            <p:nvPr/>
          </p:nvSpPr>
          <p:spPr>
            <a:xfrm>
              <a:off x="5822569" y="381812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5999226" y="368427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5551170" y="4305300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5727827" y="4171442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>
              <a:off x="6093968" y="4305300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6270625" y="4171442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6365367" y="38168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6542024" y="36830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035300" y="3962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851400" y="3962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57200" y="5232400"/>
            <a:ext cx="9276588" cy="1715643"/>
            <a:chOff x="457200" y="5232400"/>
            <a:chExt cx="9276588" cy="1715643"/>
          </a:xfrm>
        </p:grpSpPr>
        <p:sp>
          <p:nvSpPr>
            <p:cNvPr id="75" name="TextBox 74"/>
            <p:cNvSpPr txBox="1"/>
            <p:nvPr/>
          </p:nvSpPr>
          <p:spPr>
            <a:xfrm>
              <a:off x="457200" y="5232400"/>
              <a:ext cx="132500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611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8837676" y="5972429"/>
              <a:ext cx="896112" cy="974344"/>
              <a:chOff x="8837676" y="5972429"/>
              <a:chExt cx="896112" cy="974344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8837676" y="5972429"/>
                <a:ext cx="896112" cy="487172"/>
                <a:chOff x="8837676" y="5972429"/>
                <a:chExt cx="896112" cy="487172"/>
              </a:xfrm>
            </p:grpSpPr>
            <p:grpSp>
              <p:nvGrpSpPr>
                <p:cNvPr id="79" name="Group 78"/>
                <p:cNvGrpSpPr/>
                <p:nvPr/>
              </p:nvGrpSpPr>
              <p:grpSpPr>
                <a:xfrm>
                  <a:off x="8837676" y="5972429"/>
                  <a:ext cx="353313" cy="487172"/>
                  <a:chOff x="8837676" y="5972429"/>
                  <a:chExt cx="353313" cy="487172"/>
                </a:xfrm>
              </p:grpSpPr>
              <p:sp>
                <p:nvSpPr>
                  <p:cNvPr id="77" name="Oval 76"/>
                  <p:cNvSpPr/>
                  <p:nvPr/>
                </p:nvSpPr>
                <p:spPr>
                  <a:xfrm>
                    <a:off x="8837676" y="6106287"/>
                    <a:ext cx="353313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9014333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9380475" y="5972429"/>
                  <a:ext cx="353313" cy="487172"/>
                  <a:chOff x="9380475" y="5972429"/>
                  <a:chExt cx="353313" cy="487172"/>
                </a:xfrm>
              </p:grpSpPr>
              <p:sp>
                <p:nvSpPr>
                  <p:cNvPr id="80" name="Oval 79"/>
                  <p:cNvSpPr/>
                  <p:nvPr/>
                </p:nvSpPr>
                <p:spPr>
                  <a:xfrm>
                    <a:off x="9380475" y="6106287"/>
                    <a:ext cx="353313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9557131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>
                <a:off x="9109075" y="6459601"/>
                <a:ext cx="353313" cy="487172"/>
                <a:chOff x="9109075" y="6459601"/>
                <a:chExt cx="353313" cy="487172"/>
              </a:xfrm>
            </p:grpSpPr>
            <p:sp>
              <p:nvSpPr>
                <p:cNvPr id="84" name="Oval 83"/>
                <p:cNvSpPr/>
                <p:nvPr/>
              </p:nvSpPr>
              <p:spPr>
                <a:xfrm>
                  <a:off x="9109075" y="6593460"/>
                  <a:ext cx="353313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9285732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/>
            <p:cNvGrpSpPr/>
            <p:nvPr/>
          </p:nvGrpSpPr>
          <p:grpSpPr>
            <a:xfrm>
              <a:off x="6773926" y="5971794"/>
              <a:ext cx="1438910" cy="975614"/>
              <a:chOff x="6773926" y="5971794"/>
              <a:chExt cx="1438910" cy="975614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6773926" y="5973064"/>
                <a:ext cx="896112" cy="487172"/>
                <a:chOff x="6773926" y="5973064"/>
                <a:chExt cx="896112" cy="487172"/>
              </a:xfrm>
            </p:grpSpPr>
            <p:sp>
              <p:nvSpPr>
                <p:cNvPr id="88" name="Oval 87"/>
                <p:cNvSpPr/>
                <p:nvPr/>
              </p:nvSpPr>
              <p:spPr>
                <a:xfrm>
                  <a:off x="6773926" y="6106922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950583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Oval 89"/>
                <p:cNvSpPr/>
                <p:nvPr/>
              </p:nvSpPr>
              <p:spPr>
                <a:xfrm>
                  <a:off x="7316725" y="6106922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7493381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Oval 92"/>
              <p:cNvSpPr/>
              <p:nvPr/>
            </p:nvSpPr>
            <p:spPr>
              <a:xfrm>
                <a:off x="7045325" y="6594094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7221982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Oval 94"/>
              <p:cNvSpPr/>
              <p:nvPr/>
            </p:nvSpPr>
            <p:spPr>
              <a:xfrm>
                <a:off x="7588124" y="6594094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7764780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Oval 96"/>
              <p:cNvSpPr/>
              <p:nvPr/>
            </p:nvSpPr>
            <p:spPr>
              <a:xfrm>
                <a:off x="7859523" y="6105652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>
                <a:off x="8036179" y="597179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/>
            <p:cNvGrpSpPr/>
            <p:nvPr/>
          </p:nvGrpSpPr>
          <p:grpSpPr>
            <a:xfrm>
              <a:off x="4690618" y="5971794"/>
              <a:ext cx="1438910" cy="975614"/>
              <a:chOff x="4690618" y="5971794"/>
              <a:chExt cx="1438910" cy="975614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4690618" y="5973064"/>
                <a:ext cx="896112" cy="487172"/>
                <a:chOff x="4690618" y="5973064"/>
                <a:chExt cx="896112" cy="487172"/>
              </a:xfrm>
            </p:grpSpPr>
            <p:sp>
              <p:nvSpPr>
                <p:cNvPr id="100" name="Oval 99"/>
                <p:cNvSpPr/>
                <p:nvPr/>
              </p:nvSpPr>
              <p:spPr>
                <a:xfrm>
                  <a:off x="4690618" y="61069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4867275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Oval 101"/>
                <p:cNvSpPr/>
                <p:nvPr/>
              </p:nvSpPr>
              <p:spPr>
                <a:xfrm>
                  <a:off x="5233416" y="61069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5410073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5" name="Oval 104"/>
              <p:cNvSpPr/>
              <p:nvPr/>
            </p:nvSpPr>
            <p:spPr>
              <a:xfrm>
                <a:off x="4962017" y="659409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5138674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/>
              <p:cNvSpPr/>
              <p:nvPr/>
            </p:nvSpPr>
            <p:spPr>
              <a:xfrm>
                <a:off x="5504815" y="659409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5681472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/>
              <p:cNvSpPr/>
              <p:nvPr/>
            </p:nvSpPr>
            <p:spPr>
              <a:xfrm>
                <a:off x="5776214" y="6105652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5952871" y="597179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520700" y="5971159"/>
              <a:ext cx="1979041" cy="976884"/>
              <a:chOff x="520700" y="5971159"/>
              <a:chExt cx="1979041" cy="976884"/>
            </a:xfrm>
          </p:grpSpPr>
          <p:grpSp>
            <p:nvGrpSpPr>
              <p:cNvPr id="123" name="Group 122"/>
              <p:cNvGrpSpPr/>
              <p:nvPr/>
            </p:nvGrpSpPr>
            <p:grpSpPr>
              <a:xfrm>
                <a:off x="520700" y="5971159"/>
                <a:ext cx="1438910" cy="975614"/>
                <a:chOff x="520700" y="5971159"/>
                <a:chExt cx="1438910" cy="975614"/>
              </a:xfrm>
            </p:grpSpPr>
            <p:grpSp>
              <p:nvGrpSpPr>
                <p:cNvPr id="116" name="Group 115"/>
                <p:cNvGrpSpPr/>
                <p:nvPr/>
              </p:nvGrpSpPr>
              <p:grpSpPr>
                <a:xfrm>
                  <a:off x="520700" y="5972429"/>
                  <a:ext cx="896112" cy="487172"/>
                  <a:chOff x="520700" y="5972429"/>
                  <a:chExt cx="896112" cy="487172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520700" y="610628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697357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Oval 113"/>
                  <p:cNvSpPr/>
                  <p:nvPr/>
                </p:nvSpPr>
                <p:spPr>
                  <a:xfrm>
                    <a:off x="1063498" y="610628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15" name="Straight Connector 114"/>
                  <p:cNvCxnSpPr/>
                  <p:nvPr/>
                </p:nvCxnSpPr>
                <p:spPr>
                  <a:xfrm>
                    <a:off x="1240155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7" name="Oval 116"/>
                <p:cNvSpPr/>
                <p:nvPr/>
              </p:nvSpPr>
              <p:spPr>
                <a:xfrm>
                  <a:off x="792099" y="6593460"/>
                  <a:ext cx="353314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968756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Oval 118"/>
                <p:cNvSpPr/>
                <p:nvPr/>
              </p:nvSpPr>
              <p:spPr>
                <a:xfrm>
                  <a:off x="1334897" y="6593460"/>
                  <a:ext cx="353314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1511554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Oval 120"/>
                <p:cNvSpPr/>
                <p:nvPr/>
              </p:nvSpPr>
              <p:spPr>
                <a:xfrm>
                  <a:off x="1606296" y="6105017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1782953" y="5971159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Oval 123"/>
              <p:cNvSpPr/>
              <p:nvPr/>
            </p:nvSpPr>
            <p:spPr>
              <a:xfrm>
                <a:off x="1875028" y="6594729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2051685" y="6460871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/>
              <p:cNvSpPr/>
              <p:nvPr/>
            </p:nvSpPr>
            <p:spPr>
              <a:xfrm>
                <a:off x="2146427" y="6106287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>
                <a:off x="2323084" y="5972429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Freeform 128"/>
            <p:cNvSpPr/>
            <p:nvPr/>
          </p:nvSpPr>
          <p:spPr>
            <a:xfrm>
              <a:off x="3232579" y="6123162"/>
              <a:ext cx="773078" cy="773076"/>
            </a:xfrm>
            <a:custGeom>
              <a:avLst/>
              <a:gdLst/>
              <a:ahLst/>
              <a:cxnLst/>
              <a:rect l="0" t="0" r="0" b="0"/>
              <a:pathLst>
                <a:path w="773078" h="773076">
                  <a:moveTo>
                    <a:pt x="0" y="0"/>
                  </a:moveTo>
                  <a:lnTo>
                    <a:pt x="773077" y="0"/>
                  </a:lnTo>
                  <a:lnTo>
                    <a:pt x="773077" y="773075"/>
                  </a:lnTo>
                  <a:lnTo>
                    <a:pt x="0" y="7730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6416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1656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3439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cxnSp>
        <p:nvCxnSpPr>
          <p:cNvPr id="135" name="Straight Connector 134"/>
          <p:cNvCxnSpPr/>
          <p:nvPr/>
        </p:nvCxnSpPr>
        <p:spPr>
          <a:xfrm>
            <a:off x="0" y="50980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00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02105E-8426-41F9-A97A-84BE13624B76}"/>
</file>

<file path=customXml/itemProps2.xml><?xml version="1.0" encoding="utf-8"?>
<ds:datastoreItem xmlns:ds="http://schemas.openxmlformats.org/officeDocument/2006/customXml" ds:itemID="{0CB1A588-E32F-4751-A75C-3A26F76332E6}"/>
</file>

<file path=customXml/itemProps3.xml><?xml version="1.0" encoding="utf-8"?>
<ds:datastoreItem xmlns:ds="http://schemas.openxmlformats.org/officeDocument/2006/customXml" ds:itemID="{C1AD7F39-04EA-4033-84E2-AEEFD56413ED}"/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1075</Words>
  <Application>Microsoft Office PowerPoint</Application>
  <PresentationFormat>Custom</PresentationFormat>
  <Paragraphs>189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23</cp:revision>
  <dcterms:created xsi:type="dcterms:W3CDTF">2018-04-09T21:21:07Z</dcterms:created>
  <dcterms:modified xsi:type="dcterms:W3CDTF">2019-08-21T14:56:37Z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