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18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7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0160000" cy="7620000"/>
  <p:notesSz cx="6858000" cy="9144000"/>
  <p:embeddedFontLst>
    <p:embeddedFont>
      <p:font typeface="Century Gothic" panose="020B0502020202020204" pitchFamily="34" charset="0"/>
      <p:regular r:id="rId22"/>
      <p:bold r:id="rId23"/>
      <p:italic r:id="rId24"/>
      <p:boldItalic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45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740" y="-96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viewProps" Target="viewProps.xml"/><Relationship Id="rId30" Type="http://schemas.microsoft.com/office/2015/10/relationships/revisionInfo" Target="revisionInfo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4EA39-E5BB-4493-BD48-19067A4766E9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FC56-BF88-4305-A1DF-7457BA45A90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52896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4EA39-E5BB-4493-BD48-19067A4766E9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FC56-BF88-4305-A1DF-7457BA45A90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64900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4EA39-E5BB-4493-BD48-19067A4766E9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FC56-BF88-4305-A1DF-7457BA45A90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68817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4EA39-E5BB-4493-BD48-19067A4766E9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FC56-BF88-4305-A1DF-7457BA45A90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36411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4EA39-E5BB-4493-BD48-19067A4766E9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FC56-BF88-4305-A1DF-7457BA45A90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51318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4EA39-E5BB-4493-BD48-19067A4766E9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FC56-BF88-4305-A1DF-7457BA45A90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27757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4EA39-E5BB-4493-BD48-19067A4766E9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FC56-BF88-4305-A1DF-7457BA45A90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29715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4EA39-E5BB-4493-BD48-19067A4766E9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FC56-BF88-4305-A1DF-7457BA45A90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69213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4EA39-E5BB-4493-BD48-19067A4766E9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FC56-BF88-4305-A1DF-7457BA45A90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2018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4EA39-E5BB-4493-BD48-19067A4766E9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FC56-BF88-4305-A1DF-7457BA45A90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48167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4EA39-E5BB-4493-BD48-19067A4766E9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FC56-BF88-4305-A1DF-7457BA45A90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61645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24EA39-E5BB-4493-BD48-19067A4766E9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EFC56-BF88-4305-A1DF-7457BA45A90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08636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52065"/>
            <a:ext cx="4550029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MB: required	ON: required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Teacher's Guide 3.1 Unit 4 Measurement pp.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E-11–16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  <a:p>
            <a:pPr algn="r"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New Canadian Edition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JUMP Math™    Copyright © 2016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ME3-3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>
                <a:solidFill>
                  <a:srgbClr val="000000"/>
                </a:solidFill>
                <a:latin typeface="Century Gothic"/>
              </a:rPr>
              <a:t>Metres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161467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estimate measurements in metres;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compare their estimates to measurements made using a metre stick; and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solve problems involving measurements in metres.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69977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AP Book 3.1 pp. 100–101</a:t>
            </a:r>
          </a:p>
        </p:txBody>
      </p:sp>
    </p:spTree>
    <p:extLst>
      <p:ext uri="{BB962C8B-B14F-4D97-AF65-F5344CB8AC3E}">
        <p14:creationId xmlns:p14="http://schemas.microsoft.com/office/powerpoint/2010/main" val="1217663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3550" y="482600"/>
            <a:ext cx="93243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Let's use these lines of tape to practise taking 1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steps in different ways.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3550" y="6946900"/>
            <a:ext cx="5266690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See p. E-13 for details.</a:t>
            </a:r>
          </a:p>
        </p:txBody>
      </p:sp>
    </p:spTree>
    <p:extLst>
      <p:ext uri="{BB962C8B-B14F-4D97-AF65-F5344CB8AC3E}">
        <p14:creationId xmlns:p14="http://schemas.microsoft.com/office/powerpoint/2010/main" val="330175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84607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Activity 3: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Estimating length using big steps.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2890" y="3083255"/>
            <a:ext cx="4358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E-14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4784162"/>
              </p:ext>
            </p:extLst>
          </p:nvPr>
        </p:nvGraphicFramePr>
        <p:xfrm>
          <a:off x="5713120" y="3810000"/>
          <a:ext cx="3853586" cy="13306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001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4357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665310">
                <a:tc>
                  <a:txBody>
                    <a:bodyPr/>
                    <a:lstStyle/>
                    <a:p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big steps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65310">
                <a:tc>
                  <a:txBody>
                    <a:bodyPr/>
                    <a:lstStyle/>
                    <a:p>
                      <a:r>
                        <a:rPr lang="en-CA" sz="2800" b="0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 metre sticks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3550" y="3924300"/>
            <a:ext cx="506071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Record your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measurements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2890" y="5803900"/>
            <a:ext cx="482440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Which way is better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Why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3550" y="6819900"/>
            <a:ext cx="9324340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>
                <a:solidFill>
                  <a:srgbClr val="000000"/>
                </a:solidFill>
                <a:latin typeface="Century Gothic"/>
              </a:rPr>
              <a:t>When is it important to know exact measurements</a:t>
            </a:r>
            <a:r>
              <a:rPr lang="en-CA" sz="20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C01BE869-D4FE-492B-85C7-FA2280FB35BF}"/>
              </a:ext>
            </a:extLst>
          </p:cNvPr>
          <p:cNvCxnSpPr/>
          <p:nvPr/>
        </p:nvCxnSpPr>
        <p:spPr>
          <a:xfrm>
            <a:off x="0" y="3546529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9327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5760" y="215900"/>
            <a:ext cx="9641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Add to this list of benchmarks for larger lengths. See p. E-14 for details.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8947"/>
              </p:ext>
            </p:extLst>
          </p:nvPr>
        </p:nvGraphicFramePr>
        <p:xfrm>
          <a:off x="1338079" y="673100"/>
          <a:ext cx="7483842" cy="5626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0012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8371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562610">
                <a:tc>
                  <a:txBody>
                    <a:bodyPr/>
                    <a:lstStyle/>
                    <a:p>
                      <a:r>
                        <a:rPr lang="en-CA" sz="22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  <a:r>
                        <a:rPr lang="en-CA" sz="2200" b="0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Height</a:t>
                      </a:r>
                      <a:r>
                        <a:rPr lang="en-CA" sz="22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of a door 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22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2 </a:t>
                      </a:r>
                      <a:r>
                        <a:rPr lang="en-CA" sz="2200" b="0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m </a:t>
                      </a:r>
                      <a:r>
                        <a:rPr lang="en-CA" sz="22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62610">
                <a:tc>
                  <a:txBody>
                    <a:bodyPr/>
                    <a:lstStyle/>
                    <a:p>
                      <a:r>
                        <a:rPr lang="en-CA" sz="2200" b="0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 Height</a:t>
                      </a:r>
                      <a:r>
                        <a:rPr lang="en-CA" sz="22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of a floor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22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4 </a:t>
                      </a:r>
                      <a:r>
                        <a:rPr lang="en-CA" sz="2200" b="0" i="0" u="none" kern="1200" baseline="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CA" sz="22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62737">
                <a:tc>
                  <a:txBody>
                    <a:bodyPr/>
                    <a:lstStyle/>
                    <a:p>
                      <a:r>
                        <a:rPr lang="en-CA" sz="2200" b="0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 Length</a:t>
                      </a:r>
                      <a:r>
                        <a:rPr lang="en-CA" sz="22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of a bike 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22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2 </a:t>
                      </a:r>
                      <a:r>
                        <a:rPr lang="en-CA" sz="2200" b="0" i="0" u="none" kern="1200" baseline="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CA" sz="22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62610">
                <a:tc>
                  <a:txBody>
                    <a:bodyPr/>
                    <a:lstStyle/>
                    <a:p>
                      <a:r>
                        <a:rPr lang="en-CA" sz="2200" b="0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 Length</a:t>
                      </a:r>
                      <a:r>
                        <a:rPr lang="en-CA" sz="22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of a small car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22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2 </a:t>
                      </a:r>
                      <a:r>
                        <a:rPr lang="en-CA" sz="2200" b="0" i="0" u="none" kern="1200" baseline="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CA" sz="22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62737">
                <a:tc>
                  <a:txBody>
                    <a:bodyPr/>
                    <a:lstStyle/>
                    <a:p>
                      <a:r>
                        <a:rPr lang="en-CA" sz="2200" b="0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 Length</a:t>
                      </a:r>
                      <a:r>
                        <a:rPr lang="en-CA" sz="22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of a school bus 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22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10 </a:t>
                      </a:r>
                      <a:r>
                        <a:rPr lang="en-CA" sz="2200" b="0" i="0" u="none" kern="1200" baseline="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CA" sz="22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62610">
                <a:tc>
                  <a:txBody>
                    <a:bodyPr/>
                    <a:lstStyle/>
                    <a:p>
                      <a:r>
                        <a:rPr lang="en-CA" sz="2200" b="0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 Length</a:t>
                      </a:r>
                      <a:r>
                        <a:rPr lang="en-CA" sz="22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of an Olympic swimming pool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22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50 </a:t>
                      </a:r>
                      <a:r>
                        <a:rPr lang="en-CA" sz="2200" b="0" i="0" u="none" kern="1200" baseline="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CA" sz="22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62737">
                <a:tc>
                  <a:txBody>
                    <a:bodyPr/>
                    <a:lstStyle/>
                    <a:p>
                      <a:r>
                        <a:rPr lang="en-CA" sz="2200" b="0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 Length</a:t>
                      </a:r>
                      <a:r>
                        <a:rPr lang="en-CA" sz="22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of a football field 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22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100 </a:t>
                      </a:r>
                      <a:r>
                        <a:rPr lang="en-CA" sz="2200" b="0" i="0" u="none" kern="1200" baseline="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CA" sz="22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562610"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562737"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562610"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69900" y="6769100"/>
            <a:ext cx="9641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There's one mistake in the table. Can you find it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="" xmlns:a16="http://schemas.microsoft.com/office/drawing/2014/main" id="{BD044688-0F98-40E6-A1B4-1F68A84A6114}"/>
              </a:ext>
            </a:extLst>
          </p:cNvPr>
          <p:cNvCxnSpPr/>
          <p:nvPr/>
        </p:nvCxnSpPr>
        <p:spPr>
          <a:xfrm>
            <a:off x="0" y="666061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0911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794589"/>
            <a:ext cx="98196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 building is 3 floors tall.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One floor is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about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height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of 2 doors.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8000" y="4546600"/>
            <a:ext cx="98577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b) What is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height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of the building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8000" y="2425700"/>
            <a:ext cx="98196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a) How tall is each floor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8000" y="208823"/>
            <a:ext cx="4502210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We can use benchmarks to solve problems.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8000" y="6841158"/>
            <a:ext cx="6822068" cy="4431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>
                <a:solidFill>
                  <a:srgbClr val="000000"/>
                </a:solidFill>
                <a:latin typeface="Century Gothic"/>
              </a:rPr>
              <a:t>Write an addition sentence for each calculation.</a:t>
            </a:r>
          </a:p>
        </p:txBody>
      </p:sp>
    </p:spTree>
    <p:extLst>
      <p:ext uri="{BB962C8B-B14F-4D97-AF65-F5344CB8AC3E}">
        <p14:creationId xmlns:p14="http://schemas.microsoft.com/office/powerpoint/2010/main" val="309496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825500"/>
            <a:ext cx="93370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Five school buses can park end to end along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the school parking lot.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Each bus is 10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 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long.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8000" y="3386336"/>
            <a:ext cx="9603740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How long is the school's parking lot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8000" y="6731000"/>
            <a:ext cx="6141254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>
                <a:solidFill>
                  <a:srgbClr val="0000FF"/>
                </a:solidFill>
                <a:latin typeface="Century Gothic"/>
              </a:rPr>
              <a:t>Note: </a:t>
            </a:r>
            <a:r>
              <a:rPr lang="en-CA" sz="2000">
                <a:solidFill>
                  <a:srgbClr val="000000"/>
                </a:solidFill>
                <a:latin typeface="Century Gothic"/>
              </a:rPr>
              <a:t>You can use skip counting on your fingers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8000" y="203200"/>
            <a:ext cx="4502150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Let's solve another problem.</a:t>
            </a:r>
          </a:p>
        </p:txBody>
      </p:sp>
    </p:spTree>
    <p:extLst>
      <p:ext uri="{BB962C8B-B14F-4D97-AF65-F5344CB8AC3E}">
        <p14:creationId xmlns:p14="http://schemas.microsoft.com/office/powerpoint/2010/main" val="15058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355600"/>
            <a:ext cx="39522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Exercises: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1041400"/>
            <a:ext cx="4993640" cy="201580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 A basketball court is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about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3 school buses long. How many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metres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long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is the basketball court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3844548"/>
              </p:ext>
            </p:extLst>
          </p:nvPr>
        </p:nvGraphicFramePr>
        <p:xfrm>
          <a:off x="5473700" y="495700"/>
          <a:ext cx="4315460" cy="38039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4416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7129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95808">
                <a:tc>
                  <a:txBody>
                    <a:bodyPr/>
                    <a:lstStyle/>
                    <a:p>
                      <a:r>
                        <a:rPr lang="en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  <a:r>
                        <a:rPr lang="en-CA" sz="2000" b="0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Height </a:t>
                      </a:r>
                      <a:r>
                        <a:rPr lang="en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of a door 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2 </a:t>
                      </a:r>
                      <a:r>
                        <a:rPr lang="en-CA" sz="2000" b="0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m</a:t>
                      </a:r>
                      <a:r>
                        <a:rPr lang="en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95808">
                <a:tc>
                  <a:txBody>
                    <a:bodyPr/>
                    <a:lstStyle/>
                    <a:p>
                      <a:r>
                        <a:rPr lang="en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  <a:r>
                        <a:rPr lang="en-CA" sz="2000" b="0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Height </a:t>
                      </a:r>
                      <a:r>
                        <a:rPr lang="en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of a floor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4 </a:t>
                      </a:r>
                      <a:r>
                        <a:rPr lang="en-CA" sz="2000" b="0" i="0" u="none" kern="1200" baseline="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95808">
                <a:tc>
                  <a:txBody>
                    <a:bodyPr/>
                    <a:lstStyle/>
                    <a:p>
                      <a:r>
                        <a:rPr lang="en-CA" sz="2000" b="0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 Length</a:t>
                      </a:r>
                      <a:r>
                        <a:rPr lang="en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of a bike 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2 </a:t>
                      </a:r>
                      <a:r>
                        <a:rPr lang="en-CA" sz="2000" b="0" i="0" u="none" kern="1200" baseline="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95808">
                <a:tc>
                  <a:txBody>
                    <a:bodyPr/>
                    <a:lstStyle/>
                    <a:p>
                      <a:r>
                        <a:rPr lang="en-CA" sz="2000" b="0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 Length </a:t>
                      </a:r>
                      <a:r>
                        <a:rPr lang="en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of a small car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2000" b="0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3 </a:t>
                      </a:r>
                      <a:r>
                        <a:rPr lang="en-CA" sz="2000" b="0" i="0" u="none" kern="1200" baseline="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95808">
                <a:tc>
                  <a:txBody>
                    <a:bodyPr/>
                    <a:lstStyle/>
                    <a:p>
                      <a:r>
                        <a:rPr lang="en-CA" sz="2000" b="0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 Length</a:t>
                      </a:r>
                      <a:r>
                        <a:rPr lang="en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of a school bus 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10 </a:t>
                      </a:r>
                      <a:r>
                        <a:rPr lang="en-CA" sz="2000" b="0" i="0" u="none" kern="1200" baseline="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804672">
                <a:tc>
                  <a:txBody>
                    <a:bodyPr/>
                    <a:lstStyle/>
                    <a:p>
                      <a:r>
                        <a:rPr lang="en-CA" sz="2000" b="0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 Length</a:t>
                      </a:r>
                      <a:r>
                        <a:rPr lang="en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of an Olympic</a:t>
                      </a:r>
                    </a:p>
                    <a:p>
                      <a:r>
                        <a:rPr lang="en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swimming pool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50 </a:t>
                      </a:r>
                      <a:r>
                        <a:rPr lang="en-CA" sz="2000" b="0" i="0" u="none" kern="1200" baseline="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20192">
                <a:tc>
                  <a:txBody>
                    <a:bodyPr/>
                    <a:lstStyle/>
                    <a:p>
                      <a:r>
                        <a:rPr lang="en-CA" sz="2000" b="0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 Length</a:t>
                      </a:r>
                      <a:r>
                        <a:rPr lang="en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of a football field 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100 </a:t>
                      </a:r>
                      <a:r>
                        <a:rPr lang="en-CA" sz="2000" b="0" i="0" u="none" kern="1200" baseline="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9900" y="3517500"/>
            <a:ext cx="4980940" cy="156600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b) Amy runs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length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of 4 football fields. How far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does she run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9900" y="5676900"/>
            <a:ext cx="9616440" cy="156600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Ansel wants to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estimate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height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of a tree that grows near the school. The tree is 4 floors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tall</a:t>
            </a:r>
            <a:r>
              <a:rPr lang="en-CA" sz="2800" dirty="0">
                <a:latin typeface="Century Gothic"/>
              </a:rPr>
              <a:t>.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tall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is the tree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="" xmlns:a16="http://schemas.microsoft.com/office/drawing/2014/main" id="{6529AB29-92E9-430D-8983-537BA6746595}"/>
              </a:ext>
            </a:extLst>
          </p:cNvPr>
          <p:cNvCxnSpPr/>
          <p:nvPr/>
        </p:nvCxnSpPr>
        <p:spPr>
          <a:xfrm>
            <a:off x="0" y="5520231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5772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3321" y="1209068"/>
            <a:ext cx="9146540" cy="120302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457200" indent="-457200">
              <a:lnSpc>
                <a:spcPct val="114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Similkameen Ore Conveyor Bridge, 174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high</a:t>
            </a:r>
          </a:p>
          <a:p>
            <a:pPr marL="457200" indent="-457200">
              <a:lnSpc>
                <a:spcPct val="114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Park Bridge, 103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high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3321" y="2656868"/>
            <a:ext cx="91846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many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metres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higher is the Similkameen Bridge than the Park Bridge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3321" y="5232400"/>
            <a:ext cx="91465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 different bridge in the Similkameen Valley is 25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higher than Park Bridge. How high is that bridge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3321" y="490856"/>
            <a:ext cx="7812097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British Columbia has some very high bridges: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0347293D-FA03-4696-8261-B8D3FE9DFE15}"/>
              </a:ext>
            </a:extLst>
          </p:cNvPr>
          <p:cNvCxnSpPr/>
          <p:nvPr/>
        </p:nvCxnSpPr>
        <p:spPr>
          <a:xfrm>
            <a:off x="0" y="495945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4257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57200"/>
            <a:ext cx="60350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Exercises: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1130300"/>
            <a:ext cx="9326245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a) May walks 170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, then runs 320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, and walks another 95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 How far does May travel altogether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5143500"/>
            <a:ext cx="8802751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c) Who travels farther, May or Ken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How much farther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3136900"/>
            <a:ext cx="103784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b) Ken walks 125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then runs 440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and walks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another 127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How far does Ken travel altogether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9163568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31800"/>
            <a:ext cx="9679940" cy="2270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Extensions: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1. Predict which line is longer.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Check by comparing both lines to a self-made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FF"/>
                </a:solidFill>
                <a:latin typeface="Century Gothic"/>
              </a:rPr>
              <a:t>metre stick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076956" y="3666844"/>
            <a:ext cx="3999611" cy="641912"/>
            <a:chOff x="3076956" y="3666844"/>
            <a:chExt cx="3999611" cy="641912"/>
          </a:xfrm>
        </p:grpSpPr>
        <p:cxnSp>
          <p:nvCxnSpPr>
            <p:cNvPr id="3" name="Straight Connector 2"/>
            <p:cNvCxnSpPr/>
            <p:nvPr/>
          </p:nvCxnSpPr>
          <p:spPr>
            <a:xfrm>
              <a:off x="3083433" y="3987800"/>
              <a:ext cx="3993134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Group 5"/>
            <p:cNvGrpSpPr/>
            <p:nvPr/>
          </p:nvGrpSpPr>
          <p:grpSpPr>
            <a:xfrm>
              <a:off x="3076956" y="3673448"/>
              <a:ext cx="330581" cy="635308"/>
              <a:chOff x="3076956" y="3673448"/>
              <a:chExt cx="330581" cy="635308"/>
            </a:xfrm>
          </p:grpSpPr>
          <p:cxnSp>
            <p:nvCxnSpPr>
              <p:cNvPr id="4" name="Straight Connector 3"/>
              <p:cNvCxnSpPr/>
              <p:nvPr/>
            </p:nvCxnSpPr>
            <p:spPr>
              <a:xfrm rot="5400000">
                <a:off x="3083560" y="3666844"/>
                <a:ext cx="317373" cy="330581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Straight Connector 4"/>
              <p:cNvCxnSpPr/>
              <p:nvPr/>
            </p:nvCxnSpPr>
            <p:spPr>
              <a:xfrm>
                <a:off x="3083433" y="3978175"/>
                <a:ext cx="317500" cy="330581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 8"/>
            <p:cNvGrpSpPr/>
            <p:nvPr/>
          </p:nvGrpSpPr>
          <p:grpSpPr>
            <a:xfrm flipH="1">
              <a:off x="6759067" y="3666844"/>
              <a:ext cx="317500" cy="641912"/>
              <a:chOff x="6759067" y="3666844"/>
              <a:chExt cx="317500" cy="641912"/>
            </a:xfrm>
          </p:grpSpPr>
          <p:cxnSp>
            <p:nvCxnSpPr>
              <p:cNvPr id="7" name="Straight Connector 6"/>
              <p:cNvCxnSpPr/>
              <p:nvPr/>
            </p:nvCxnSpPr>
            <p:spPr>
              <a:xfrm flipV="1">
                <a:off x="6759067" y="3666844"/>
                <a:ext cx="317500" cy="330581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6759067" y="3978175"/>
                <a:ext cx="317500" cy="330581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8" name="Group 17"/>
          <p:cNvGrpSpPr/>
          <p:nvPr/>
        </p:nvGrpSpPr>
        <p:grpSpPr>
          <a:xfrm>
            <a:off x="2772029" y="5251260"/>
            <a:ext cx="4615878" cy="654621"/>
            <a:chOff x="2772029" y="5251260"/>
            <a:chExt cx="4615878" cy="65462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3083433" y="5575300"/>
              <a:ext cx="3993134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Group 13"/>
            <p:cNvGrpSpPr/>
            <p:nvPr/>
          </p:nvGrpSpPr>
          <p:grpSpPr>
            <a:xfrm flipH="1">
              <a:off x="2772029" y="5251323"/>
              <a:ext cx="330581" cy="654558"/>
              <a:chOff x="2772156" y="5251323"/>
              <a:chExt cx="330581" cy="654558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 rot="16200000">
                <a:off x="2778760" y="5244719"/>
                <a:ext cx="317373" cy="330581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2778633" y="5575300"/>
                <a:ext cx="317500" cy="330581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16"/>
            <p:cNvGrpSpPr/>
            <p:nvPr/>
          </p:nvGrpSpPr>
          <p:grpSpPr>
            <a:xfrm>
              <a:off x="7057326" y="5251260"/>
              <a:ext cx="330581" cy="654621"/>
              <a:chOff x="7057326" y="5251260"/>
              <a:chExt cx="330581" cy="654621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 rot="5400000">
                <a:off x="7063867" y="5244719"/>
                <a:ext cx="317500" cy="330581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7063867" y="5575300"/>
                <a:ext cx="317500" cy="330581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4002257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908540" cy="250530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2. Jun leaves home to go to school. He walks 350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and stops to pet a cat. Then he runs 220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until Jun's hat blows off. He runs back 126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picks up his hat,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and runs another 249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toward school. Jun walks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the last 48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to school.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3098800"/>
            <a:ext cx="8362687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a) What distance did Jun walk and run in total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5969000"/>
            <a:ext cx="96164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c) How far is the school from home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292600"/>
            <a:ext cx="96037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b) How far from home did Jun's hat land on the ground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839311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032000"/>
            <a:ext cx="5588000" cy="23749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46558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AP Book 3.1 pp. 100–101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New Canadian Edition</a:t>
            </a:r>
          </a:p>
        </p:txBody>
      </p:sp>
    </p:spTree>
    <p:extLst>
      <p:ext uri="{BB962C8B-B14F-4D97-AF65-F5344CB8AC3E}">
        <p14:creationId xmlns:p14="http://schemas.microsoft.com/office/powerpoint/2010/main" val="3118236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5361" y="520700"/>
            <a:ext cx="930618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I want to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measure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length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of the classroom.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Would it make sense to use connecting cubes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2755900"/>
            <a:ext cx="9184640" cy="10318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We use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metres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to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measure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long distances.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A metre is about the same length as a metre stick.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5361" y="4648200"/>
            <a:ext cx="92608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other objects are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about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the same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length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or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height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as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metre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="" xmlns:a16="http://schemas.microsoft.com/office/drawing/2014/main" id="{9F3E663A-8E7D-469F-908C-9769599949D2}"/>
              </a:ext>
            </a:extLst>
          </p:cNvPr>
          <p:cNvCxnSpPr/>
          <p:nvPr/>
        </p:nvCxnSpPr>
        <p:spPr>
          <a:xfrm>
            <a:off x="0" y="2572719"/>
            <a:ext cx="1016279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4481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495300"/>
            <a:ext cx="674929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What is the short form for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centimetre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3400" y="4013200"/>
            <a:ext cx="8816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What is the short form for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metre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240039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5676" y="457200"/>
            <a:ext cx="5797089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Activity 1: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Finding benchmarks for a metre.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5676" y="7010400"/>
            <a:ext cx="2358688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See p. E-12 for details.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00176" y="2082800"/>
            <a:ext cx="8920988" cy="24540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marL="457200" indent="-457200">
              <a:lnSpc>
                <a:spcPct val="114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can you check that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length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of string 	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is 1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long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 marL="457200" indent="-457200">
              <a:lnSpc>
                <a:spcPct val="114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n-CA" sz="800" dirty="0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114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Find objects (or distances) that are about 1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in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length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width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or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height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55371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6100" y="596900"/>
            <a:ext cx="548437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FF"/>
                </a:solidFill>
                <a:latin typeface="Century Gothic"/>
              </a:rPr>
              <a:t>Measuring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using a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metre stick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734300" y="203200"/>
            <a:ext cx="235868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E-12 for details.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6100" y="6400800"/>
            <a:ext cx="538019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The object is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about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_______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9991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60223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Activity 2: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Making a metre stick.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565900"/>
            <a:ext cx="9502140" cy="75738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See p. E-13 for details.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Students can record their estimates and measurements on AP Book 3.1, p. 100.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2623389"/>
            <a:ext cx="9656445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Predict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length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and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width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of the classroom.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Use your new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metre sticks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to check your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estimates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="" xmlns:a16="http://schemas.microsoft.com/office/drawing/2014/main" id="{83BEEB46-9B42-4009-BA22-53CA558FF5B0}"/>
              </a:ext>
            </a:extLst>
          </p:cNvPr>
          <p:cNvCxnSpPr/>
          <p:nvPr/>
        </p:nvCxnSpPr>
        <p:spPr>
          <a:xfrm>
            <a:off x="0" y="2309247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3664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508000"/>
            <a:ext cx="96037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What items have we already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measured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0700" y="5927218"/>
            <a:ext cx="97942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FF"/>
                </a:solidFill>
                <a:latin typeface="Century Gothic"/>
              </a:rPr>
              <a:t>Measure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to check your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prediction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0700" y="6956116"/>
            <a:ext cx="2786817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Repeat with several items.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0700" y="3454400"/>
            <a:ext cx="96037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We can use one of these as a </a:t>
            </a:r>
            <a:r>
              <a:rPr lang="en-CA" sz="2800" b="1">
                <a:solidFill>
                  <a:srgbClr val="000000"/>
                </a:solidFill>
                <a:latin typeface="Century Gothic"/>
              </a:rPr>
              <a:t>benchmark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to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estimate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length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of a new item.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0700" y="5279524"/>
            <a:ext cx="2358688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See p. E-13 for details.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="" xmlns:a16="http://schemas.microsoft.com/office/drawing/2014/main" id="{5291AE2B-E514-4F62-B55B-8E804236FFE8}"/>
              </a:ext>
            </a:extLst>
          </p:cNvPr>
          <p:cNvCxnSpPr/>
          <p:nvPr/>
        </p:nvCxnSpPr>
        <p:spPr>
          <a:xfrm>
            <a:off x="-1" y="5794601"/>
            <a:ext cx="101600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9545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95300"/>
            <a:ext cx="10175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What makes a good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unit of measurement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8000" y="3352800"/>
            <a:ext cx="380199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E-13 for details.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87402" y="1326149"/>
            <a:ext cx="63081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•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87402" y="2247900"/>
            <a:ext cx="63081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•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8000" y="4114800"/>
            <a:ext cx="9591040" cy="10618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I want to tell a friend how long the school hallway is. </a:t>
            </a:r>
          </a:p>
          <a:p>
            <a:endParaRPr lang="en-CA" sz="1500" dirty="0">
              <a:solidFill>
                <a:srgbClr val="000000"/>
              </a:solidFill>
              <a:latin typeface="Century Gothic"/>
            </a:endParaRPr>
          </a:p>
          <a:p>
            <a:r>
              <a:rPr lang="en-CA" sz="2000" dirty="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She doesn't need to know exactly. She just wants an idea.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8000" y="5935783"/>
            <a:ext cx="718667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Are my big steps are a good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unit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to use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32BC392A-B6C7-435D-A23C-919EC3BE5326}"/>
              </a:ext>
            </a:extLst>
          </p:cNvPr>
          <p:cNvCxnSpPr/>
          <p:nvPr/>
        </p:nvCxnSpPr>
        <p:spPr>
          <a:xfrm>
            <a:off x="0" y="385132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5368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40762C7-0C0D-4BB9-B97D-358CF1A837B8}"/>
</file>

<file path=customXml/itemProps2.xml><?xml version="1.0" encoding="utf-8"?>
<ds:datastoreItem xmlns:ds="http://schemas.openxmlformats.org/officeDocument/2006/customXml" ds:itemID="{4DCD9C90-8537-4E1C-9F15-221343654240}"/>
</file>

<file path=customXml/itemProps3.xml><?xml version="1.0" encoding="utf-8"?>
<ds:datastoreItem xmlns:ds="http://schemas.openxmlformats.org/officeDocument/2006/customXml" ds:itemID="{B276C449-061E-4022-AD49-2086B22A09EA}"/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884</Words>
  <Application>Microsoft Office PowerPoint</Application>
  <PresentationFormat>Custom</PresentationFormat>
  <Paragraphs>121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Baldwin</dc:creator>
  <cp:lastModifiedBy>Seona Bain</cp:lastModifiedBy>
  <cp:revision>15</cp:revision>
  <dcterms:created xsi:type="dcterms:W3CDTF">2018-05-01T15:45:59Z</dcterms:created>
  <dcterms:modified xsi:type="dcterms:W3CDTF">2019-08-20T18:19:47Z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