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160000" cy="7620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Segoe UI Symbol" panose="020B0502040204020203" pitchFamily="34" charset="0"/>
      <p:regular r:id="rId28"/>
    </p:embeddedFont>
    <p:embeddedFont>
      <p:font typeface="Wingdings 3" panose="05040102010807070707" pitchFamily="18" charset="2"/>
      <p:regular r:id="rId29"/>
    </p:embeddedFon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9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818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27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843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5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177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1005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642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538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1610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237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678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54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79A0-EDB9-4629-BB0F-A65EB305F6A4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10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N-45–49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Using Letters for Unknown Numbers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3624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represent an unknown number in an equation with a letter or a symbol;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solve simple addition and subtraction equations.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48–49</a:t>
            </a:r>
          </a:p>
        </p:txBody>
      </p:sp>
    </p:spTree>
    <p:extLst>
      <p:ext uri="{BB962C8B-B14F-4D97-AF65-F5344CB8AC3E}">
        <p14:creationId xmlns:p14="http://schemas.microsoft.com/office/powerpoint/2010/main" val="2203591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268154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Rewrite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then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006600"/>
            <a:ext cx="290714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6 + 2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006600"/>
            <a:ext cx="289533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6 = 15 + 7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597400"/>
            <a:ext cx="330302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21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56 – 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6500" y="4597400"/>
            <a:ext cx="343099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9 = 4 × 5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816258" y="4436302"/>
            <a:ext cx="5343742" cy="3183698"/>
            <a:chOff x="4816258" y="4436302"/>
            <a:chExt cx="5343742" cy="318369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816258" y="4436302"/>
              <a:ext cx="53437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816258" y="4436302"/>
              <a:ext cx="0" cy="31836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9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254000"/>
            <a:ext cx="934224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We can use other symbols to represent unknown numbers.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4574" y="1765300"/>
            <a:ext cx="9086230" cy="516937"/>
            <a:chOff x="644574" y="1765300"/>
            <a:chExt cx="9086230" cy="516937"/>
          </a:xfrm>
        </p:grpSpPr>
        <p:grpSp>
          <p:nvGrpSpPr>
            <p:cNvPr id="7" name="Group 6"/>
            <p:cNvGrpSpPr/>
            <p:nvPr/>
          </p:nvGrpSpPr>
          <p:grpSpPr>
            <a:xfrm>
              <a:off x="1143000" y="1765300"/>
              <a:ext cx="8587804" cy="440898"/>
              <a:chOff x="1143000" y="1765300"/>
              <a:chExt cx="8587804" cy="44089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7848600" y="1765300"/>
                <a:ext cx="19736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Wingdings"/>
                  </a:rPr>
                  <a:t></a:t>
                </a:r>
                <a:r>
                  <a:rPr lang="en-CA" sz="280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en-CA" sz="200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537200" y="1790700"/>
                <a:ext cx="18050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i="1">
                    <a:solidFill>
                      <a:srgbClr val="000000"/>
                    </a:solidFill>
                    <a:latin typeface="Century Gothic"/>
                  </a:rPr>
                  <a:t>x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136900" y="1790700"/>
                <a:ext cx="183253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Arial"/>
                  </a:rPr>
                  <a:t>?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43000" y="1790700"/>
                <a:ext cx="15359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</p:grpSp>
        <p:sp>
          <p:nvSpPr>
            <p:cNvPr id="8" name="Freeform 7"/>
            <p:cNvSpPr/>
            <p:nvPr/>
          </p:nvSpPr>
          <p:spPr>
            <a:xfrm>
              <a:off x="644574" y="1830824"/>
              <a:ext cx="451414" cy="451413"/>
            </a:xfrm>
            <a:custGeom>
              <a:avLst/>
              <a:gdLst/>
              <a:ahLst/>
              <a:cxnLst/>
              <a:rect l="0" t="0" r="0" b="0"/>
              <a:pathLst>
                <a:path w="451414" h="451413">
                  <a:moveTo>
                    <a:pt x="0" y="0"/>
                  </a:moveTo>
                  <a:lnTo>
                    <a:pt x="451413" y="0"/>
                  </a:lnTo>
                  <a:lnTo>
                    <a:pt x="451413" y="451412"/>
                  </a:lnTo>
                  <a:lnTo>
                    <a:pt x="0" y="45141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40200" y="4292600"/>
            <a:ext cx="19736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Wingdings"/>
              </a:rPr>
              <a:t></a:t>
            </a:r>
            <a:r>
              <a:rPr lang="en-CA" sz="2800">
                <a:solidFill>
                  <a:srgbClr val="000000"/>
                </a:solidFill>
                <a:latin typeface="Calibri"/>
              </a:rPr>
              <a:t> </a:t>
            </a:r>
            <a:r>
              <a:rPr lang="en-CA" sz="2000">
                <a:solidFill>
                  <a:srgbClr val="000000"/>
                </a:solidFill>
                <a:latin typeface="Calibri"/>
              </a:rPr>
              <a:t>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+ 3 = 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100" y="3200400"/>
            <a:ext cx="97748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We solve them all the same way: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100" y="850900"/>
            <a:ext cx="97748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you notice about these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6100" y="6832600"/>
            <a:ext cx="25196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C47F47BD-09C9-49AB-B801-AAB25209AD8A}"/>
              </a:ext>
            </a:extLst>
          </p:cNvPr>
          <p:cNvCxnSpPr/>
          <p:nvPr/>
        </p:nvCxnSpPr>
        <p:spPr>
          <a:xfrm>
            <a:off x="0" y="28516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63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207881" cy="11276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1. Rewrite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using </a:t>
            </a:r>
            <a:r>
              <a:rPr lang="en-CA" sz="270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instead of the letter.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57400"/>
            <a:ext cx="227772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+ 8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057400"/>
            <a:ext cx="2088820" cy="524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700" i="1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– 8 =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470400"/>
            <a:ext cx="2087778" cy="524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c) 7 = </a:t>
            </a:r>
            <a:r>
              <a:rPr lang="en-CA" sz="27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+ 6</a:t>
            </a:r>
          </a:p>
        </p:txBody>
      </p:sp>
    </p:spTree>
    <p:extLst>
      <p:ext uri="{BB962C8B-B14F-4D97-AF65-F5344CB8AC3E}">
        <p14:creationId xmlns:p14="http://schemas.microsoft.com/office/powerpoint/2010/main" val="54378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1231900"/>
            <a:ext cx="261978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11 = </a:t>
            </a:r>
            <a:r>
              <a:rPr lang="en-CA" sz="280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5</a:t>
            </a:r>
            <a:r>
              <a:rPr lang="en-CA" sz="2800">
                <a:solidFill>
                  <a:srgbClr val="000000"/>
                </a:solidFill>
                <a:latin typeface="Segoe UI Symbol"/>
              </a:rPr>
              <a:t>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1469" y="1257300"/>
            <a:ext cx="2740143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12 – </a:t>
            </a:r>
            <a:r>
              <a:rPr lang="en-CA" sz="3000" dirty="0" smtClean="0">
                <a:solidFill>
                  <a:srgbClr val="000000"/>
                </a:solidFill>
                <a:latin typeface="Wingdings"/>
              </a:rPr>
              <a:t></a:t>
            </a:r>
            <a:r>
              <a:rPr lang="en-CA" sz="1000" dirty="0" smtClean="0">
                <a:solidFill>
                  <a:srgbClr val="000000"/>
                </a:solidFill>
                <a:latin typeface="Wingdings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8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00699" y="1257300"/>
            <a:ext cx="3093281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17 = </a:t>
            </a:r>
            <a:r>
              <a:rPr lang="en-CA" sz="3000" dirty="0">
                <a:solidFill>
                  <a:srgbClr val="000000"/>
                </a:solidFill>
                <a:latin typeface="Wingdings"/>
              </a:rPr>
              <a:t></a:t>
            </a:r>
            <a:r>
              <a:rPr lang="en-CA" sz="1000" dirty="0">
                <a:solidFill>
                  <a:srgbClr val="000000"/>
                </a:solidFill>
                <a:latin typeface="Wingdings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+ 16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035300"/>
            <a:ext cx="2677812" cy="6186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61 + </a:t>
            </a:r>
            <a:r>
              <a:rPr lang="en-CA" sz="3000" dirty="0">
                <a:solidFill>
                  <a:srgbClr val="000000"/>
                </a:solidFill>
                <a:latin typeface="Wingdings 3"/>
              </a:rPr>
              <a:t>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96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0699" y="3035300"/>
            <a:ext cx="2686730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f) 77 = </a:t>
            </a:r>
            <a:r>
              <a:rPr lang="en-CA" sz="3000" dirty="0">
                <a:solidFill>
                  <a:srgbClr val="000000"/>
                </a:solidFill>
                <a:latin typeface="Wingdings"/>
              </a:rPr>
              <a:t></a:t>
            </a:r>
            <a:r>
              <a:rPr lang="en-CA" sz="1000" dirty="0">
                <a:solidFill>
                  <a:srgbClr val="000000"/>
                </a:solidFill>
                <a:latin typeface="Wingdings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9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5200162"/>
            <a:ext cx="3314485" cy="12380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100 + </a:t>
            </a:r>
            <a:r>
              <a:rPr lang="en-CA" sz="3000" dirty="0">
                <a:solidFill>
                  <a:srgbClr val="000000"/>
                </a:solidFill>
                <a:latin typeface="Wingdings"/>
              </a:rPr>
              <a:t></a:t>
            </a:r>
            <a:r>
              <a:rPr lang="en-CA" sz="1000" dirty="0">
                <a:solidFill>
                  <a:srgbClr val="000000"/>
                </a:solidFill>
                <a:latin typeface="Wingdings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100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6193" y="5854700"/>
            <a:ext cx="298909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h) 100 – </a:t>
            </a:r>
            <a:r>
              <a:rPr lang="en-CA" sz="280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100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444500"/>
            <a:ext cx="395970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Solve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31469" y="3017434"/>
            <a:ext cx="235377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5 = 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– 38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64400" y="5854700"/>
            <a:ext cx="229283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0 = 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654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1081A89C-2849-4E6D-B116-94FDACA59664}"/>
              </a:ext>
            </a:extLst>
          </p:cNvPr>
          <p:cNvCxnSpPr/>
          <p:nvPr/>
        </p:nvCxnSpPr>
        <p:spPr>
          <a:xfrm>
            <a:off x="0" y="49594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17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0" y="1727200"/>
            <a:ext cx="16080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+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 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44500"/>
            <a:ext cx="35657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5765800"/>
            <a:ext cx="57154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there more than one solution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845300"/>
            <a:ext cx="5882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110111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2900" y="596900"/>
            <a:ext cx="1950427" cy="5417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+ 0 = </a:t>
            </a:r>
            <a:r>
              <a:rPr lang="en-CA" sz="2800">
                <a:solidFill>
                  <a:srgbClr val="000000"/>
                </a:solidFill>
                <a:latin typeface="Segoe UI Symbol"/>
              </a:rPr>
              <a:t>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790700"/>
            <a:ext cx="9638792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have to use the same number for both smiley faces. 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number could it be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19900"/>
            <a:ext cx="58826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416323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0800" y="3251200"/>
            <a:ext cx="2659380" cy="5417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25 + </a:t>
            </a:r>
            <a:r>
              <a:rPr lang="en-CA" sz="2800">
                <a:solidFill>
                  <a:srgbClr val="000000"/>
                </a:solidFill>
                <a:latin typeface="Segoe UI Symbol"/>
              </a:rPr>
              <a:t>☺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25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44500"/>
            <a:ext cx="950214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solutions, one or many, does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If there is only one, write the solution.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251200"/>
            <a:ext cx="21152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5 –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=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5143500"/>
            <a:ext cx="2468905" cy="525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700">
                <a:solidFill>
                  <a:srgbClr val="000000"/>
                </a:solidFill>
                <a:latin typeface="Segoe UI Symbol"/>
              </a:rPr>
              <a:t>☺ – ☺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= 0 </a:t>
            </a:r>
          </a:p>
        </p:txBody>
      </p:sp>
    </p:spTree>
    <p:extLst>
      <p:ext uri="{BB962C8B-B14F-4D97-AF65-F5344CB8AC3E}">
        <p14:creationId xmlns:p14="http://schemas.microsoft.com/office/powerpoint/2010/main" val="31501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781540" cy="20329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Nina writes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Note: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She uses </a:t>
            </a:r>
            <a:r>
              <a:rPr lang="en-CA" sz="20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for the unknown number in the first equation and </a:t>
            </a:r>
            <a:br>
              <a:rPr lang="en-CA" sz="2000" dirty="0">
                <a:solidFill>
                  <a:srgbClr val="000000"/>
                </a:solidFill>
                <a:latin typeface="Century Gothic"/>
              </a:rPr>
            </a:br>
            <a:r>
              <a:rPr lang="en-CA" sz="20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for the unknown number in the second equation.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0" y="2870200"/>
            <a:ext cx="16080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+ 6 =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05300" y="5194300"/>
            <a:ext cx="162799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08400"/>
            <a:ext cx="9337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What does the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stand for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by guessing and checking. Write your answer as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32500"/>
            <a:ext cx="9743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What does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stand for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by guessing and checking. Write your answer as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___.</a:t>
            </a:r>
          </a:p>
        </p:txBody>
      </p:sp>
    </p:spTree>
    <p:extLst>
      <p:ext uri="{BB962C8B-B14F-4D97-AF65-F5344CB8AC3E}">
        <p14:creationId xmlns:p14="http://schemas.microsoft.com/office/powerpoint/2010/main" val="26510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57200"/>
            <a:ext cx="589744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Which number is larger,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 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1930400"/>
            <a:ext cx="9159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What is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dd the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unknown numbers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find out.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178300"/>
            <a:ext cx="294082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What is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–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053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44500"/>
            <a:ext cx="94640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Bill has some apples in a box and 7 apples outside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box. Altogether he has 11 apples.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He writes 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using the letter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unknown number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apples in his box.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908300"/>
            <a:ext cx="187698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i="1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+ 7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038600"/>
            <a:ext cx="97434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Rani has 3 apples outside a box and some apples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box. Altogether she has 12 apples.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She writes 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using the letter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unknown number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apples in her box.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6502400"/>
            <a:ext cx="174137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12</a:t>
            </a:r>
          </a:p>
        </p:txBody>
      </p:sp>
    </p:spTree>
    <p:extLst>
      <p:ext uri="{BB962C8B-B14F-4D97-AF65-F5344CB8AC3E}">
        <p14:creationId xmlns:p14="http://schemas.microsoft.com/office/powerpoint/2010/main" val="36302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83508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767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 apples are in Bill's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</a:rPr>
              <a:t>Bill's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guessing and checking.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your answer as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 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___.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654300"/>
            <a:ext cx="93624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many apples are in Rani's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</a:rPr>
              <a:t>Rani's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guessing and checking.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your answer as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 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= ___.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851400"/>
            <a:ext cx="9692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Are there more apples in Bill's box or Rani's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br>
              <a:rPr lang="en-CA" sz="2800" dirty="0">
                <a:solidFill>
                  <a:srgbClr val="000000"/>
                </a:solidFill>
                <a:latin typeface="Arial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more are there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388100"/>
            <a:ext cx="8373796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How many apples are in both boxes in total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2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31800"/>
            <a:ext cx="9130284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the letters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stand for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unknown numbers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numbers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be different, or they can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be the same.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30700" y="3175000"/>
            <a:ext cx="16015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406900"/>
            <a:ext cx="9384284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unknown number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a whole number between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0 and 4.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List all pairs of whole numbers that make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true. </a:t>
            </a:r>
          </a:p>
        </p:txBody>
      </p:sp>
    </p:spTree>
    <p:extLst>
      <p:ext uri="{BB962C8B-B14F-4D97-AF65-F5344CB8AC3E}">
        <p14:creationId xmlns:p14="http://schemas.microsoft.com/office/powerpoint/2010/main" val="3449809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48–49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68431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95300" y="2184400"/>
            <a:ext cx="2659891" cy="583558"/>
            <a:chOff x="495300" y="2184400"/>
            <a:chExt cx="2659891" cy="583558"/>
          </a:xfrm>
        </p:grpSpPr>
        <p:sp>
          <p:nvSpPr>
            <p:cNvPr id="2" name="TextBox 1"/>
            <p:cNvSpPr txBox="1"/>
            <p:nvPr/>
          </p:nvSpPr>
          <p:spPr>
            <a:xfrm>
              <a:off x="495300" y="2184400"/>
              <a:ext cx="265989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– 7 = 6  </a:t>
              </a:r>
            </a:p>
          </p:txBody>
        </p:sp>
        <p:sp>
          <p:nvSpPr>
            <p:cNvPr id="3" name="Freeform 2"/>
            <p:cNvSpPr/>
            <p:nvPr/>
          </p:nvSpPr>
          <p:spPr>
            <a:xfrm>
              <a:off x="1066428" y="2214284"/>
              <a:ext cx="545312" cy="545311"/>
            </a:xfrm>
            <a:custGeom>
              <a:avLst/>
              <a:gdLst/>
              <a:ahLst/>
              <a:cxnLst/>
              <a:rect l="0" t="0" r="0" b="0"/>
              <a:pathLst>
                <a:path w="545312" h="545311">
                  <a:moveTo>
                    <a:pt x="0" y="0"/>
                  </a:moveTo>
                  <a:lnTo>
                    <a:pt x="545311" y="0"/>
                  </a:lnTo>
                  <a:lnTo>
                    <a:pt x="545311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46500" y="2184400"/>
            <a:ext cx="2974340" cy="583558"/>
            <a:chOff x="3746500" y="2184400"/>
            <a:chExt cx="2974340" cy="583558"/>
          </a:xfrm>
        </p:grpSpPr>
        <p:sp>
          <p:nvSpPr>
            <p:cNvPr id="4" name="TextBox 3"/>
            <p:cNvSpPr txBox="1"/>
            <p:nvPr/>
          </p:nvSpPr>
          <p:spPr>
            <a:xfrm>
              <a:off x="3746500" y="2184400"/>
              <a:ext cx="29743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29 –        = 12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5119327" y="2214284"/>
              <a:ext cx="545314" cy="545311"/>
            </a:xfrm>
            <a:custGeom>
              <a:avLst/>
              <a:gdLst/>
              <a:ahLst/>
              <a:cxnLst/>
              <a:rect l="0" t="0" r="0" b="0"/>
              <a:pathLst>
                <a:path w="545314" h="545311">
                  <a:moveTo>
                    <a:pt x="0" y="0"/>
                  </a:moveTo>
                  <a:lnTo>
                    <a:pt x="545313" y="0"/>
                  </a:lnTo>
                  <a:lnTo>
                    <a:pt x="545313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23100" y="2184400"/>
            <a:ext cx="2958465" cy="583558"/>
            <a:chOff x="7023100" y="2184400"/>
            <a:chExt cx="2958465" cy="583558"/>
          </a:xfrm>
        </p:grpSpPr>
        <p:sp>
          <p:nvSpPr>
            <p:cNvPr id="6" name="TextBox 5"/>
            <p:cNvSpPr txBox="1"/>
            <p:nvPr/>
          </p:nvSpPr>
          <p:spPr>
            <a:xfrm>
              <a:off x="7023100" y="2184400"/>
              <a:ext cx="295846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30 =        + 17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8405161" y="2214284"/>
              <a:ext cx="545312" cy="545311"/>
            </a:xfrm>
            <a:custGeom>
              <a:avLst/>
              <a:gdLst/>
              <a:ahLst/>
              <a:cxnLst/>
              <a:rect l="0" t="0" r="0" b="0"/>
              <a:pathLst>
                <a:path w="545312" h="545311">
                  <a:moveTo>
                    <a:pt x="0" y="0"/>
                  </a:moveTo>
                  <a:lnTo>
                    <a:pt x="545311" y="0"/>
                  </a:lnTo>
                  <a:lnTo>
                    <a:pt x="545311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300" y="431800"/>
            <a:ext cx="7539668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are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number sentences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called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+mj-lt"/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hat do the boxes stand for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" y="5473700"/>
            <a:ext cx="9616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each, does the box stand for one of the parts or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the total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" y="6832600"/>
            <a:ext cx="72542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808080"/>
                </a:solidFill>
                <a:latin typeface="Century Gothic"/>
              </a:rPr>
              <a:t>Have students solve and check. See pp. </a:t>
            </a: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N-45 </a:t>
            </a:r>
            <a:r>
              <a:rPr lang="en-CA" sz="1600" dirty="0">
                <a:solidFill>
                  <a:srgbClr val="808080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66473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54000"/>
            <a:ext cx="973455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Mathematicians also use letters to stand for unknown numbers.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2100" y="1003300"/>
            <a:ext cx="315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	+ 33 = 65</a:t>
            </a:r>
          </a:p>
        </p:txBody>
      </p:sp>
      <p:sp>
        <p:nvSpPr>
          <p:cNvPr id="4" name="Freeform 3"/>
          <p:cNvSpPr/>
          <p:nvPr/>
        </p:nvSpPr>
        <p:spPr>
          <a:xfrm>
            <a:off x="1854945" y="988954"/>
            <a:ext cx="545312" cy="545311"/>
          </a:xfrm>
          <a:custGeom>
            <a:avLst/>
            <a:gdLst/>
            <a:ahLst/>
            <a:cxnLst/>
            <a:rect l="0" t="0" r="0" b="0"/>
            <a:pathLst>
              <a:path w="545312" h="545311">
                <a:moveTo>
                  <a:pt x="0" y="0"/>
                </a:moveTo>
                <a:lnTo>
                  <a:pt x="545311" y="0"/>
                </a:lnTo>
                <a:lnTo>
                  <a:pt x="545311" y="545310"/>
                </a:lnTo>
                <a:lnTo>
                  <a:pt x="0" y="54531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6045200" y="1016000"/>
            <a:ext cx="200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+ 33 = 65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32600"/>
            <a:ext cx="823366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solve and check the equation.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N-45-46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8600" y="2438400"/>
            <a:ext cx="21650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+ 33 = 65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8CF09B26-C7D4-460A-B5EC-D851422CC3AA}"/>
              </a:ext>
            </a:extLst>
          </p:cNvPr>
          <p:cNvCxnSpPr/>
          <p:nvPr/>
        </p:nvCxnSpPr>
        <p:spPr>
          <a:xfrm>
            <a:off x="0" y="211293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06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32130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check.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29100" y="1549400"/>
            <a:ext cx="1787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i="1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37 =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832600"/>
            <a:ext cx="2618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1205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356573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019300"/>
            <a:ext cx="22777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+ 8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5626100"/>
            <a:ext cx="210305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e)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b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8 =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68900" y="2019300"/>
            <a:ext cx="208881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8 =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3822700"/>
            <a:ext cx="218622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7 =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 y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8900" y="3822700"/>
            <a:ext cx="232460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9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8900" y="5626100"/>
            <a:ext cx="201015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f) 7 =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 x – 6</a:t>
            </a:r>
          </a:p>
        </p:txBody>
      </p:sp>
    </p:spTree>
    <p:extLst>
      <p:ext uri="{BB962C8B-B14F-4D97-AF65-F5344CB8AC3E}">
        <p14:creationId xmlns:p14="http://schemas.microsoft.com/office/powerpoint/2010/main" val="95363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5300"/>
            <a:ext cx="25963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g) 11 =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28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95900" y="495300"/>
            <a:ext cx="241107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h) 32 –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2044700"/>
            <a:ext cx="237530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i) 37 =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+ 26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594100"/>
            <a:ext cx="2823106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j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100 +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= 350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5900" y="4152900"/>
            <a:ext cx="28123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k) 799 –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u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799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5829300"/>
            <a:ext cx="259582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l) 123 =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– 654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4968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5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63600"/>
            <a:ext cx="94259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Imagine you have 13 apples, another 4 apples,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box with some apples and a total of 22 apples. 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apples are outside the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700" y="3340100"/>
            <a:ext cx="26116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13 + 4 +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8600"/>
            <a:ext cx="94040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Sometimes you need to rewrite an equation before solving it.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858000"/>
            <a:ext cx="2690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1644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3359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Rewrite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700" y="1663700"/>
            <a:ext cx="26084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35 – </a:t>
            </a:r>
            <a:r>
              <a:rPr lang="en-CA" sz="2800" i="1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23 – 3</a:t>
            </a:r>
          </a:p>
        </p:txBody>
      </p:sp>
    </p:spTree>
    <p:extLst>
      <p:ext uri="{BB962C8B-B14F-4D97-AF65-F5344CB8AC3E}">
        <p14:creationId xmlns:p14="http://schemas.microsoft.com/office/powerpoint/2010/main" val="150936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BE1AB5-3634-48C2-AD9B-F184B150F656}"/>
</file>

<file path=customXml/itemProps2.xml><?xml version="1.0" encoding="utf-8"?>
<ds:datastoreItem xmlns:ds="http://schemas.openxmlformats.org/officeDocument/2006/customXml" ds:itemID="{5162CBB3-9344-4941-BDC2-F87032CBE6FF}"/>
</file>

<file path=customXml/itemProps3.xml><?xml version="1.0" encoding="utf-8"?>
<ds:datastoreItem xmlns:ds="http://schemas.openxmlformats.org/officeDocument/2006/customXml" ds:itemID="{C41AC50C-7839-485D-A5F1-AAACD08AF857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837</Words>
  <Application>Microsoft Office PowerPoint</Application>
  <PresentationFormat>Custom</PresentationFormat>
  <Paragraphs>123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Segoe UI Symbol</vt:lpstr>
      <vt:lpstr>Wingdings 3</vt:lpstr>
      <vt:lpstr>Century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11</cp:revision>
  <dcterms:created xsi:type="dcterms:W3CDTF">2018-04-09T21:22:46Z</dcterms:created>
  <dcterms:modified xsi:type="dcterms:W3CDTF">2019-08-21T15:01:21Z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