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9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1488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2528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781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9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51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865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22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027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47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7646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6569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569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D4456-C606-4C7E-82E5-69925A51AE30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417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3.2 Unit 11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N-12–18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PA3-14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Patterns on Number Lines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8222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represent number patterns, including numeric representations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of geometric patterns, on number lines;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represent patterns given on number lines as number patterns and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describe the pattern rule for number patterns.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3.2 pp. 34–36</a:t>
            </a:r>
          </a:p>
        </p:txBody>
      </p:sp>
    </p:spTree>
    <p:extLst>
      <p:ext uri="{BB962C8B-B14F-4D97-AF65-F5344CB8AC3E}">
        <p14:creationId xmlns:p14="http://schemas.microsoft.com/office/powerpoint/2010/main" val="94853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7208" y="914400"/>
            <a:ext cx="9701911" cy="1981835"/>
            <a:chOff x="267208" y="914400"/>
            <a:chExt cx="9701911" cy="1981835"/>
          </a:xfrm>
        </p:grpSpPr>
        <p:sp>
          <p:nvSpPr>
            <p:cNvPr id="2" name="TextBox 1"/>
            <p:cNvSpPr txBox="1"/>
            <p:nvPr/>
          </p:nvSpPr>
          <p:spPr>
            <a:xfrm>
              <a:off x="508000" y="914400"/>
              <a:ext cx="33705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0, 25, 50, 75, 100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208" y="2171700"/>
              <a:ext cx="9701911" cy="7245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508000" y="254000"/>
            <a:ext cx="60543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draw dots and arrows to show each pattern.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67208" y="4305300"/>
            <a:ext cx="9701911" cy="1981200"/>
            <a:chOff x="267208" y="4305300"/>
            <a:chExt cx="9701911" cy="1981200"/>
          </a:xfrm>
        </p:grpSpPr>
        <p:sp>
          <p:nvSpPr>
            <p:cNvPr id="6" name="TextBox 5"/>
            <p:cNvSpPr txBox="1"/>
            <p:nvPr/>
          </p:nvSpPr>
          <p:spPr>
            <a:xfrm>
              <a:off x="508000" y="4305300"/>
              <a:ext cx="33705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91, 86, 81, 76, 71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208" y="5561965"/>
              <a:ext cx="9701911" cy="7245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9AADE14D-FA68-4127-BB00-9384781438B5}"/>
              </a:ext>
            </a:extLst>
          </p:cNvPr>
          <p:cNvCxnSpPr/>
          <p:nvPr/>
        </p:nvCxnSpPr>
        <p:spPr>
          <a:xfrm>
            <a:off x="0" y="367309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85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79400" y="2021840"/>
            <a:ext cx="9701911" cy="836295"/>
            <a:chOff x="279400" y="2021840"/>
            <a:chExt cx="9701911" cy="836295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400" y="2133600"/>
              <a:ext cx="9701911" cy="7245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4158" y="2021967"/>
              <a:ext cx="874014" cy="3249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Freeform 3"/>
            <p:cNvSpPr/>
            <p:nvPr/>
          </p:nvSpPr>
          <p:spPr>
            <a:xfrm rot="8576400">
              <a:off x="3340405" y="2195702"/>
              <a:ext cx="72090" cy="90112"/>
            </a:xfrm>
            <a:custGeom>
              <a:avLst/>
              <a:gdLst/>
              <a:ahLst/>
              <a:cxnLst/>
              <a:rect l="0" t="0" r="0" b="0"/>
              <a:pathLst>
                <a:path w="72090" h="90112">
                  <a:moveTo>
                    <a:pt x="36051" y="0"/>
                  </a:moveTo>
                  <a:lnTo>
                    <a:pt x="72089" y="90111"/>
                  </a:lnTo>
                  <a:lnTo>
                    <a:pt x="0" y="90111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2589" y="2021967"/>
              <a:ext cx="874014" cy="3249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Freeform 5"/>
            <p:cNvSpPr/>
            <p:nvPr/>
          </p:nvSpPr>
          <p:spPr>
            <a:xfrm rot="8576400">
              <a:off x="4248837" y="2195639"/>
              <a:ext cx="72089" cy="90113"/>
            </a:xfrm>
            <a:custGeom>
              <a:avLst/>
              <a:gdLst/>
              <a:ahLst/>
              <a:cxnLst/>
              <a:rect l="0" t="0" r="0" b="0"/>
              <a:pathLst>
                <a:path w="72089" h="90113">
                  <a:moveTo>
                    <a:pt x="36050" y="0"/>
                  </a:moveTo>
                  <a:lnTo>
                    <a:pt x="72088" y="90112"/>
                  </a:lnTo>
                  <a:lnTo>
                    <a:pt x="0" y="90112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1020" y="2021840"/>
              <a:ext cx="874014" cy="3249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Freeform 7"/>
            <p:cNvSpPr/>
            <p:nvPr/>
          </p:nvSpPr>
          <p:spPr>
            <a:xfrm rot="8576400">
              <a:off x="5157269" y="2195518"/>
              <a:ext cx="72088" cy="90112"/>
            </a:xfrm>
            <a:custGeom>
              <a:avLst/>
              <a:gdLst/>
              <a:ahLst/>
              <a:cxnLst/>
              <a:rect l="0" t="0" r="0" b="0"/>
              <a:pathLst>
                <a:path w="72088" h="90112">
                  <a:moveTo>
                    <a:pt x="36050" y="0"/>
                  </a:moveTo>
                  <a:lnTo>
                    <a:pt x="72087" y="90111"/>
                  </a:lnTo>
                  <a:lnTo>
                    <a:pt x="0" y="90111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95300" y="444500"/>
            <a:ext cx="8460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number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shown here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00" y="6819900"/>
            <a:ext cx="688038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Review how to write a rule for a pattern. Begin on the previous slide.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900" y="5829300"/>
            <a:ext cx="96662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go back and write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each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13754657-5BE7-410D-9978-556F1B7FC54F}"/>
              </a:ext>
            </a:extLst>
          </p:cNvPr>
          <p:cNvCxnSpPr/>
          <p:nvPr/>
        </p:nvCxnSpPr>
        <p:spPr>
          <a:xfrm>
            <a:off x="0" y="420004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32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193800" y="1903476"/>
            <a:ext cx="7886700" cy="1361456"/>
            <a:chOff x="1193800" y="1903476"/>
            <a:chExt cx="7886700" cy="1361456"/>
          </a:xfrm>
        </p:grpSpPr>
        <p:grpSp>
          <p:nvGrpSpPr>
            <p:cNvPr id="13" name="Group 12"/>
            <p:cNvGrpSpPr/>
            <p:nvPr/>
          </p:nvGrpSpPr>
          <p:grpSpPr>
            <a:xfrm>
              <a:off x="1193800" y="2895600"/>
              <a:ext cx="7886700" cy="369332"/>
              <a:chOff x="1193800" y="2895600"/>
              <a:chExt cx="7886700" cy="369332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1480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20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8084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21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6212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22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2816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23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0817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24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7421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25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5549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26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2280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27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0281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28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6885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29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4251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30</a:t>
                </a:r>
              </a:p>
            </p:txBody>
          </p:sp>
        </p:grpSp>
        <p:pic>
          <p:nvPicPr>
            <p:cNvPr id="14" name="Pictur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4925" y="2421001"/>
              <a:ext cx="7575550" cy="3670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27" name="Group 26"/>
            <p:cNvGrpSpPr/>
            <p:nvPr/>
          </p:nvGrpSpPr>
          <p:grpSpPr>
            <a:xfrm>
              <a:off x="2179100" y="1903476"/>
              <a:ext cx="5858222" cy="541401"/>
              <a:chOff x="2179100" y="1903476"/>
              <a:chExt cx="5858222" cy="541401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6606112" y="1922907"/>
                <a:ext cx="1431210" cy="521970"/>
                <a:chOff x="6606112" y="1922907"/>
                <a:chExt cx="1431210" cy="521970"/>
              </a:xfrm>
            </p:grpSpPr>
            <p:pic>
              <p:nvPicPr>
                <p:cNvPr id="15" name="Picture 14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6633464" y="1922907"/>
                  <a:ext cx="1403858" cy="521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6" name="Freeform 15"/>
                <p:cNvSpPr/>
                <p:nvPr/>
              </p:nvSpPr>
              <p:spPr>
                <a:xfrm rot="13023600" flipH="1">
                  <a:off x="6606112" y="2202043"/>
                  <a:ext cx="115783" cy="144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783" h="144730">
                      <a:moveTo>
                        <a:pt x="57902" y="0"/>
                      </a:moveTo>
                      <a:lnTo>
                        <a:pt x="115782" y="144729"/>
                      </a:lnTo>
                      <a:lnTo>
                        <a:pt x="0" y="1447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5130442" y="1903476"/>
                <a:ext cx="1431267" cy="521970"/>
                <a:chOff x="5130442" y="1903476"/>
                <a:chExt cx="1431267" cy="521970"/>
              </a:xfrm>
            </p:grpSpPr>
            <p:pic>
              <p:nvPicPr>
                <p:cNvPr id="18" name="Picture 17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5157851" y="1903476"/>
                  <a:ext cx="1403858" cy="521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9" name="Freeform 18"/>
                <p:cNvSpPr/>
                <p:nvPr/>
              </p:nvSpPr>
              <p:spPr>
                <a:xfrm rot="13023600" flipH="1">
                  <a:off x="5130442" y="2182539"/>
                  <a:ext cx="115782" cy="1447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782" h="144729">
                      <a:moveTo>
                        <a:pt x="57899" y="0"/>
                      </a:moveTo>
                      <a:lnTo>
                        <a:pt x="115781" y="144728"/>
                      </a:lnTo>
                      <a:lnTo>
                        <a:pt x="0" y="1447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3654769" y="1903476"/>
                <a:ext cx="1431200" cy="521970"/>
                <a:chOff x="3654769" y="1903476"/>
                <a:chExt cx="1431200" cy="521970"/>
              </a:xfrm>
            </p:grpSpPr>
            <p:pic>
              <p:nvPicPr>
                <p:cNvPr id="21" name="Picture 20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3682111" y="1903476"/>
                  <a:ext cx="1403858" cy="521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2" name="Freeform 21"/>
                <p:cNvSpPr/>
                <p:nvPr/>
              </p:nvSpPr>
              <p:spPr>
                <a:xfrm rot="13023600" flipH="1">
                  <a:off x="3654769" y="2182539"/>
                  <a:ext cx="115783" cy="1447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783" h="144729">
                      <a:moveTo>
                        <a:pt x="57901" y="0"/>
                      </a:moveTo>
                      <a:lnTo>
                        <a:pt x="115782" y="144728"/>
                      </a:lnTo>
                      <a:lnTo>
                        <a:pt x="0" y="1447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2179100" y="1903476"/>
                <a:ext cx="1431256" cy="521970"/>
                <a:chOff x="2179100" y="1903476"/>
                <a:chExt cx="1431256" cy="521970"/>
              </a:xfrm>
            </p:grpSpPr>
            <p:pic>
              <p:nvPicPr>
                <p:cNvPr id="24" name="Picture 23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2206498" y="1903476"/>
                  <a:ext cx="1403858" cy="521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5" name="Freeform 24"/>
                <p:cNvSpPr/>
                <p:nvPr/>
              </p:nvSpPr>
              <p:spPr>
                <a:xfrm rot="13023600" flipH="1">
                  <a:off x="2179100" y="2182539"/>
                  <a:ext cx="115783" cy="1447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783" h="144729">
                      <a:moveTo>
                        <a:pt x="57902" y="0"/>
                      </a:moveTo>
                      <a:lnTo>
                        <a:pt x="115782" y="144728"/>
                      </a:lnTo>
                      <a:lnTo>
                        <a:pt x="0" y="1447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</p:grpSp>
      <p:sp>
        <p:nvSpPr>
          <p:cNvPr id="29" name="TextBox 28"/>
          <p:cNvSpPr txBox="1"/>
          <p:nvPr/>
        </p:nvSpPr>
        <p:spPr>
          <a:xfrm>
            <a:off x="482600" y="444500"/>
            <a:ext cx="7478522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Let's write the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for this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01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365945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the first set of exercises.</a:t>
            </a:r>
          </a:p>
        </p:txBody>
      </p:sp>
    </p:spTree>
    <p:extLst>
      <p:ext uri="{BB962C8B-B14F-4D97-AF65-F5344CB8AC3E}">
        <p14:creationId xmlns:p14="http://schemas.microsoft.com/office/powerpoint/2010/main" val="197199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793" y="622300"/>
            <a:ext cx="9621207" cy="56365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2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Activity 1:</a:t>
            </a:r>
          </a:p>
          <a:p>
            <a:pPr>
              <a:spcAft>
                <a:spcPts val="1000"/>
              </a:spcAft>
            </a:pPr>
            <a:r>
              <a:rPr lang="en-CA" sz="2800" dirty="0">
                <a:solidFill>
                  <a:srgbClr val="009300"/>
                </a:solidFill>
                <a:latin typeface="Century Gothic"/>
              </a:rPr>
              <a:t>Player 1 </a:t>
            </a:r>
          </a:p>
          <a:p>
            <a:pPr>
              <a:spcAft>
                <a:spcPts val="1000"/>
              </a:spcAft>
            </a:pPr>
            <a:r>
              <a:rPr lang="en-CA" sz="2800" dirty="0">
                <a:latin typeface="Century Gothic"/>
              </a:rPr>
              <a:t>•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Spin the spinner so </a:t>
            </a:r>
            <a:r>
              <a:rPr lang="en-CA" sz="2800" dirty="0">
                <a:solidFill>
                  <a:srgbClr val="FF6820"/>
                </a:solidFill>
                <a:latin typeface="Century Gothic"/>
              </a:rPr>
              <a:t>Player 2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can't see the result. </a:t>
            </a:r>
          </a:p>
          <a:p>
            <a:pPr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 Use the result of the spin as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choose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first number 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and draw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pattern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on a number line.</a:t>
            </a:r>
          </a:p>
          <a:p>
            <a:pPr>
              <a:spcBef>
                <a:spcPts val="1500"/>
              </a:spcBef>
              <a:spcAft>
                <a:spcPts val="1000"/>
              </a:spcAft>
            </a:pPr>
            <a:r>
              <a:rPr lang="en-CA" sz="2800" dirty="0">
                <a:solidFill>
                  <a:srgbClr val="FF6820"/>
                </a:solidFill>
                <a:latin typeface="Century Gothic"/>
              </a:rPr>
              <a:t>Player 2 </a:t>
            </a:r>
          </a:p>
          <a:p>
            <a:pPr>
              <a:spcAft>
                <a:spcPts val="1000"/>
              </a:spcAft>
            </a:pPr>
            <a:r>
              <a:rPr lang="en-CA" sz="2800" dirty="0">
                <a:latin typeface="Century Gothic"/>
              </a:rPr>
              <a:t>•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rule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that </a:t>
            </a:r>
            <a:r>
              <a:rPr lang="en-CA" sz="2800" dirty="0">
                <a:solidFill>
                  <a:srgbClr val="009300"/>
                </a:solidFill>
                <a:latin typeface="Century Gothic"/>
              </a:rPr>
              <a:t>Player 1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drew.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15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Players switch roles and repeat.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02760" y="228600"/>
            <a:ext cx="56794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N-15 </a:t>
            </a:r>
            <a:r>
              <a:rPr lang="en-CA" sz="1500" dirty="0">
                <a:solidFill>
                  <a:srgbClr val="666666"/>
                </a:solidFill>
                <a:latin typeface="Century Gothic"/>
              </a:rPr>
              <a:t>for material needs and spinner directions.</a:t>
            </a:r>
          </a:p>
        </p:txBody>
      </p:sp>
    </p:spTree>
    <p:extLst>
      <p:ext uri="{BB962C8B-B14F-4D97-AF65-F5344CB8AC3E}">
        <p14:creationId xmlns:p14="http://schemas.microsoft.com/office/powerpoint/2010/main" val="72970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74700" y="4065016"/>
            <a:ext cx="8623300" cy="705838"/>
            <a:chOff x="774700" y="4065016"/>
            <a:chExt cx="8623300" cy="705838"/>
          </a:xfrm>
        </p:grpSpPr>
        <p:grpSp>
          <p:nvGrpSpPr>
            <p:cNvPr id="18" name="Group 17"/>
            <p:cNvGrpSpPr/>
            <p:nvPr/>
          </p:nvGrpSpPr>
          <p:grpSpPr>
            <a:xfrm>
              <a:off x="774700" y="4432300"/>
              <a:ext cx="8623300" cy="338554"/>
              <a:chOff x="774700" y="4432300"/>
              <a:chExt cx="8623300" cy="338554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7289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10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1861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11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8084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12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2656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13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8752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14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3324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15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9547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16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4119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17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0469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18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5041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19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1264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20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5836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21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2059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22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6631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23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2854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24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87426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200">
                    <a:solidFill>
                      <a:srgbClr val="000000"/>
                    </a:solidFill>
                    <a:latin typeface="Century Gothic"/>
                  </a:rPr>
                  <a:t>25</a:t>
                </a:r>
              </a:p>
            </p:txBody>
          </p:sp>
        </p:grpSp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8050" y="4065016"/>
              <a:ext cx="8256397" cy="32702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1" name="TextBox 20"/>
          <p:cNvSpPr txBox="1"/>
          <p:nvPr/>
        </p:nvSpPr>
        <p:spPr>
          <a:xfrm>
            <a:off x="939800" y="2374900"/>
            <a:ext cx="65270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Start at 24 and subtract 4 each time.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47560" y="228600"/>
            <a:ext cx="2821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N-15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9900" y="838200"/>
            <a:ext cx="78539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 want to show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on a number line:</a:t>
            </a:r>
          </a:p>
        </p:txBody>
      </p:sp>
    </p:spTree>
    <p:extLst>
      <p:ext uri="{BB962C8B-B14F-4D97-AF65-F5344CB8AC3E}">
        <p14:creationId xmlns:p14="http://schemas.microsoft.com/office/powerpoint/2010/main" val="159805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9591040" cy="605697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2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Activity 2:</a:t>
            </a:r>
          </a:p>
          <a:p>
            <a:pPr>
              <a:spcAft>
                <a:spcPts val="1000"/>
              </a:spcAft>
            </a:pPr>
            <a:r>
              <a:rPr lang="en-CA" sz="2800" dirty="0">
                <a:solidFill>
                  <a:srgbClr val="009300"/>
                </a:solidFill>
                <a:latin typeface="Century Gothic"/>
              </a:rPr>
              <a:t>Player </a:t>
            </a:r>
            <a:r>
              <a:rPr lang="en-CA" sz="2800" dirty="0" smtClean="0">
                <a:solidFill>
                  <a:srgbClr val="009300"/>
                </a:solidFill>
                <a:latin typeface="Century Gothic"/>
              </a:rPr>
              <a:t>1</a:t>
            </a:r>
          </a:p>
          <a:p>
            <a:pPr>
              <a:spcAft>
                <a:spcPts val="1000"/>
              </a:spcAft>
            </a:pPr>
            <a:r>
              <a:rPr lang="en-CA" sz="2800" dirty="0" smtClean="0">
                <a:latin typeface="Century Gothic"/>
              </a:rPr>
              <a:t>•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Spin the spinner to find the number to add or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subtract each time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•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Pick the number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starts at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•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spcBef>
                <a:spcPts val="1500"/>
              </a:spcBef>
              <a:spcAft>
                <a:spcPts val="1000"/>
              </a:spcAft>
            </a:pPr>
            <a:r>
              <a:rPr lang="en-CA" sz="2800" dirty="0">
                <a:solidFill>
                  <a:srgbClr val="FF6820"/>
                </a:solidFill>
                <a:latin typeface="Century Gothic"/>
              </a:rPr>
              <a:t>Player </a:t>
            </a:r>
            <a:r>
              <a:rPr lang="en-CA" sz="2800" dirty="0" smtClean="0">
                <a:solidFill>
                  <a:srgbClr val="FF6820"/>
                </a:solidFill>
                <a:latin typeface="Century Gothic"/>
              </a:rPr>
              <a:t>2</a:t>
            </a:r>
          </a:p>
          <a:p>
            <a:pPr>
              <a:spcAft>
                <a:spcPts val="1000"/>
              </a:spcAft>
            </a:pPr>
            <a:r>
              <a:rPr lang="en-CA" sz="2800" dirty="0" smtClean="0">
                <a:latin typeface="Century Gothic"/>
              </a:rPr>
              <a:t>•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the number line.</a:t>
            </a:r>
          </a:p>
          <a:p>
            <a:pPr>
              <a:lnSpc>
                <a:spcPct val="114000"/>
              </a:lnSpc>
              <a:spcBef>
                <a:spcPts val="1500"/>
              </a:spcBef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Both players write the numerical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compare answers. Roles switch after each turn.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69360" y="254000"/>
            <a:ext cx="6185027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Use the same materials as in Activity 1.</a:t>
            </a:r>
          </a:p>
        </p:txBody>
      </p:sp>
    </p:spTree>
    <p:extLst>
      <p:ext uri="{BB962C8B-B14F-4D97-AF65-F5344CB8AC3E}">
        <p14:creationId xmlns:p14="http://schemas.microsoft.com/office/powerpoint/2010/main" val="69902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5529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Show the first 5 numbers of each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the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number line.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37261" y="2260600"/>
            <a:ext cx="9311005" cy="1293749"/>
            <a:chOff x="437261" y="2260600"/>
            <a:chExt cx="9311005" cy="1293749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2260600"/>
              <a:ext cx="9073007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Use Line 1. Start at 219 and subtract 2 each time.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261" y="2978658"/>
              <a:ext cx="9311005" cy="5756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44500" y="5892800"/>
            <a:ext cx="9334500" cy="1300099"/>
            <a:chOff x="444500" y="5892800"/>
            <a:chExt cx="9334500" cy="1300099"/>
          </a:xfrm>
        </p:grpSpPr>
        <p:sp>
          <p:nvSpPr>
            <p:cNvPr id="6" name="TextBox 5"/>
            <p:cNvSpPr txBox="1"/>
            <p:nvPr/>
          </p:nvSpPr>
          <p:spPr>
            <a:xfrm>
              <a:off x="444500" y="5892800"/>
              <a:ext cx="837257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Use Line 2. Start at 481 and add 5 each time.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995" y="6586474"/>
              <a:ext cx="9311005" cy="60642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437134" y="4076700"/>
            <a:ext cx="9311005" cy="1296924"/>
            <a:chOff x="437134" y="4076700"/>
            <a:chExt cx="9311005" cy="1296924"/>
          </a:xfrm>
        </p:grpSpPr>
        <p:sp>
          <p:nvSpPr>
            <p:cNvPr id="9" name="TextBox 8"/>
            <p:cNvSpPr txBox="1"/>
            <p:nvPr/>
          </p:nvSpPr>
          <p:spPr>
            <a:xfrm>
              <a:off x="444500" y="4076700"/>
              <a:ext cx="8385073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b) Use Line 1. Start at 202 and add 2 each time.</a:t>
              </a: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134" y="4797933"/>
              <a:ext cx="9311005" cy="5756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3159760" y="241300"/>
            <a:ext cx="6811518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500" dirty="0">
                <a:solidFill>
                  <a:srgbClr val="666666"/>
                </a:solidFill>
                <a:latin typeface="Century Gothic"/>
              </a:rPr>
              <a:t>Distribute BLM Number Lines with Large Numbers (p. </a:t>
            </a: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N-53).</a:t>
            </a:r>
            <a:endParaRPr lang="en-CA" sz="15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391438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87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3700" y="2286000"/>
            <a:ext cx="9432544" cy="1298956"/>
            <a:chOff x="393700" y="2286000"/>
            <a:chExt cx="9432544" cy="1298956"/>
          </a:xfrm>
        </p:grpSpPr>
        <p:sp>
          <p:nvSpPr>
            <p:cNvPr id="2" name="TextBox 1"/>
            <p:cNvSpPr txBox="1"/>
            <p:nvPr/>
          </p:nvSpPr>
          <p:spPr>
            <a:xfrm>
              <a:off x="393700" y="2286000"/>
              <a:ext cx="8472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 Use Line 3. Start at 227 and add 5 each time. 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239" y="2963164"/>
              <a:ext cx="9311005" cy="62179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393700" y="482600"/>
            <a:ext cx="9457944" cy="1299972"/>
            <a:chOff x="393700" y="482600"/>
            <a:chExt cx="9457944" cy="1299972"/>
          </a:xfrm>
        </p:grpSpPr>
        <p:sp>
          <p:nvSpPr>
            <p:cNvPr id="5" name="TextBox 4"/>
            <p:cNvSpPr txBox="1"/>
            <p:nvPr/>
          </p:nvSpPr>
          <p:spPr>
            <a:xfrm>
              <a:off x="393700" y="482600"/>
              <a:ext cx="917219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Use Line 2. Start at 498 and subtract 5 each time. </a:t>
              </a: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639" y="1176147"/>
              <a:ext cx="9311005" cy="60642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93700" y="4114800"/>
            <a:ext cx="9412605" cy="1339850"/>
            <a:chOff x="393700" y="4114800"/>
            <a:chExt cx="9412605" cy="1339850"/>
          </a:xfrm>
        </p:grpSpPr>
        <p:sp>
          <p:nvSpPr>
            <p:cNvPr id="8" name="TextBox 7"/>
            <p:cNvSpPr txBox="1"/>
            <p:nvPr/>
          </p:nvSpPr>
          <p:spPr>
            <a:xfrm>
              <a:off x="393700" y="4114800"/>
              <a:ext cx="825416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f) Use Line 4. Start at 718 and add 5 each time.</a:t>
              </a:r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" y="4791202"/>
              <a:ext cx="9311005" cy="6634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393700" y="5918200"/>
            <a:ext cx="9361043" cy="1286510"/>
            <a:chOff x="393700" y="5918200"/>
            <a:chExt cx="9361043" cy="1286510"/>
          </a:xfrm>
        </p:grpSpPr>
        <p:sp>
          <p:nvSpPr>
            <p:cNvPr id="11" name="TextBox 10"/>
            <p:cNvSpPr txBox="1"/>
            <p:nvPr/>
          </p:nvSpPr>
          <p:spPr>
            <a:xfrm>
              <a:off x="393700" y="5918200"/>
              <a:ext cx="91678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g) Use Line 5. Start at 889 and subtract 5 each time. </a:t>
              </a:r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034" y="6561074"/>
              <a:ext cx="9228709" cy="6436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14" name="Straight Connector 13"/>
          <p:cNvCxnSpPr/>
          <p:nvPr/>
        </p:nvCxnSpPr>
        <p:spPr>
          <a:xfrm>
            <a:off x="0" y="207932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37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13249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FF0000"/>
                </a:solidFill>
                <a:latin typeface="Century Gothic"/>
              </a:rPr>
              <a:t>Bonus: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19200"/>
            <a:ext cx="67786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h) Start at 818 and add 10 each time.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378200"/>
            <a:ext cx="73205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i) Start at 996 and subtract 10 each time. </a:t>
            </a:r>
          </a:p>
        </p:txBody>
      </p:sp>
    </p:spTree>
    <p:extLst>
      <p:ext uri="{BB962C8B-B14F-4D97-AF65-F5344CB8AC3E}">
        <p14:creationId xmlns:p14="http://schemas.microsoft.com/office/powerpoint/2010/main" val="267984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52068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1948180" y="2485956"/>
            <a:ext cx="6262878" cy="2802590"/>
            <a:chOff x="1948180" y="2485956"/>
            <a:chExt cx="6262878" cy="2802590"/>
          </a:xfrm>
        </p:grpSpPr>
        <p:grpSp>
          <p:nvGrpSpPr>
            <p:cNvPr id="22" name="Group 21"/>
            <p:cNvGrpSpPr/>
            <p:nvPr/>
          </p:nvGrpSpPr>
          <p:grpSpPr>
            <a:xfrm>
              <a:off x="1948180" y="2485956"/>
              <a:ext cx="1360703" cy="2802590"/>
              <a:chOff x="1948180" y="2485956"/>
              <a:chExt cx="1360703" cy="2802590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948180" y="4775200"/>
                <a:ext cx="1360703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Figure 1</a:t>
                </a: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2039454" y="2485956"/>
                <a:ext cx="1190200" cy="2039289"/>
                <a:chOff x="2039454" y="2485956"/>
                <a:chExt cx="1190200" cy="2039289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039454" y="2485956"/>
                  <a:ext cx="308373" cy="2039289"/>
                  <a:chOff x="2039454" y="2485956"/>
                  <a:chExt cx="308373" cy="2039289"/>
                </a:xfrm>
              </p:grpSpPr>
              <p:sp>
                <p:nvSpPr>
                  <p:cNvPr id="3" name="Freeform 2"/>
                  <p:cNvSpPr/>
                  <p:nvPr/>
                </p:nvSpPr>
                <p:spPr>
                  <a:xfrm>
                    <a:off x="2045487" y="3043730"/>
                    <a:ext cx="296304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5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4" name="Freeform 3"/>
                  <p:cNvSpPr/>
                  <p:nvPr/>
                </p:nvSpPr>
                <p:spPr>
                  <a:xfrm>
                    <a:off x="2045487" y="3340034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2045487" y="3636338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045487" y="3932641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7" name="Freeform 6"/>
                  <p:cNvSpPr/>
                  <p:nvPr/>
                </p:nvSpPr>
                <p:spPr>
                  <a:xfrm>
                    <a:off x="2045487" y="2747428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8" name="Freeform 7"/>
                  <p:cNvSpPr/>
                  <p:nvPr/>
                </p:nvSpPr>
                <p:spPr>
                  <a:xfrm>
                    <a:off x="2045487" y="4228939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9" name="Freeform 8"/>
                  <p:cNvSpPr/>
                  <p:nvPr/>
                </p:nvSpPr>
                <p:spPr>
                  <a:xfrm>
                    <a:off x="2039454" y="2485956"/>
                    <a:ext cx="308373" cy="2639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08373" h="263946">
                        <a:moveTo>
                          <a:pt x="154212" y="0"/>
                        </a:moveTo>
                        <a:lnTo>
                          <a:pt x="308372" y="263945"/>
                        </a:lnTo>
                        <a:lnTo>
                          <a:pt x="0" y="2639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  <p:sp>
              <p:nvSpPr>
                <p:cNvPr id="11" name="Freeform 10"/>
                <p:cNvSpPr/>
                <p:nvPr/>
              </p:nvSpPr>
              <p:spPr>
                <a:xfrm>
                  <a:off x="2341060" y="4228939"/>
                  <a:ext cx="296302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6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2637361" y="422893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2921281" y="2485956"/>
                  <a:ext cx="308373" cy="2039289"/>
                  <a:chOff x="2921281" y="2485956"/>
                  <a:chExt cx="308373" cy="2039289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2927314" y="4228939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2927314" y="3043730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2927314" y="3340034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>
                    <a:off x="2927314" y="3636338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7" name="Freeform 16"/>
                  <p:cNvSpPr/>
                  <p:nvPr/>
                </p:nvSpPr>
                <p:spPr>
                  <a:xfrm>
                    <a:off x="2927314" y="3932641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8" name="Freeform 17"/>
                  <p:cNvSpPr/>
                  <p:nvPr/>
                </p:nvSpPr>
                <p:spPr>
                  <a:xfrm>
                    <a:off x="2927314" y="2747428"/>
                    <a:ext cx="296305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3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>
                    <a:off x="2921281" y="2485956"/>
                    <a:ext cx="308373" cy="2639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08373" h="263947">
                        <a:moveTo>
                          <a:pt x="154212" y="0"/>
                        </a:moveTo>
                        <a:lnTo>
                          <a:pt x="308372" y="263946"/>
                        </a:lnTo>
                        <a:lnTo>
                          <a:pt x="0" y="2639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</p:grpSp>
        </p:grpSp>
        <p:grpSp>
          <p:nvGrpSpPr>
            <p:cNvPr id="37" name="Group 36"/>
            <p:cNvGrpSpPr/>
            <p:nvPr/>
          </p:nvGrpSpPr>
          <p:grpSpPr>
            <a:xfrm>
              <a:off x="6850380" y="3082858"/>
              <a:ext cx="1360678" cy="2188183"/>
              <a:chOff x="6850380" y="3082858"/>
              <a:chExt cx="1360678" cy="2188183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6850380" y="47752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6930348" y="3082858"/>
                <a:ext cx="1190199" cy="1442387"/>
                <a:chOff x="6930348" y="3082858"/>
                <a:chExt cx="1190199" cy="1442387"/>
              </a:xfrm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6936382" y="3636338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6936382" y="3932641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6936383" y="3344328"/>
                  <a:ext cx="296304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3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6936382" y="4228939"/>
                  <a:ext cx="296303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6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6930348" y="3082858"/>
                  <a:ext cx="308372" cy="2639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2" h="263943">
                      <a:moveTo>
                        <a:pt x="154211" y="0"/>
                      </a:moveTo>
                      <a:lnTo>
                        <a:pt x="308371" y="263942"/>
                      </a:lnTo>
                      <a:lnTo>
                        <a:pt x="0" y="2639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7231953" y="4228939"/>
                  <a:ext cx="296303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6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7528257" y="4228939"/>
                  <a:ext cx="296301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1" h="296306">
                      <a:moveTo>
                        <a:pt x="0" y="0"/>
                      </a:moveTo>
                      <a:lnTo>
                        <a:pt x="296300" y="0"/>
                      </a:lnTo>
                      <a:lnTo>
                        <a:pt x="296300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7818209" y="422893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7818207" y="3636338"/>
                  <a:ext cx="296306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4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7818207" y="3932641"/>
                  <a:ext cx="296306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4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7818209" y="3344328"/>
                  <a:ext cx="296304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3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7812174" y="3082858"/>
                  <a:ext cx="308373" cy="2639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6">
                      <a:moveTo>
                        <a:pt x="154212" y="0"/>
                      </a:moveTo>
                      <a:lnTo>
                        <a:pt x="308372" y="263945"/>
                      </a:lnTo>
                      <a:lnTo>
                        <a:pt x="0" y="2639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  <p:grpSp>
          <p:nvGrpSpPr>
            <p:cNvPr id="54" name="Group 53"/>
            <p:cNvGrpSpPr/>
            <p:nvPr/>
          </p:nvGrpSpPr>
          <p:grpSpPr>
            <a:xfrm>
              <a:off x="4399280" y="2778056"/>
              <a:ext cx="1360678" cy="2492985"/>
              <a:chOff x="4399280" y="2778056"/>
              <a:chExt cx="1360678" cy="2492985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4399280" y="47752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2</a:t>
                </a: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4486293" y="2778056"/>
                <a:ext cx="1190201" cy="1747189"/>
                <a:chOff x="4486293" y="2778056"/>
                <a:chExt cx="1190201" cy="1747189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4492328" y="3340034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4492328" y="3636338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4492328" y="3932641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4492328" y="3039528"/>
                  <a:ext cx="296303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3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4492328" y="422893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4486293" y="2778056"/>
                  <a:ext cx="308373" cy="2639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6">
                      <a:moveTo>
                        <a:pt x="154212" y="0"/>
                      </a:moveTo>
                      <a:lnTo>
                        <a:pt x="308372" y="263945"/>
                      </a:lnTo>
                      <a:lnTo>
                        <a:pt x="0" y="2639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4787899" y="4228939"/>
                  <a:ext cx="296302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6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5084200" y="4228939"/>
                  <a:ext cx="296305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6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5374154" y="4228939"/>
                  <a:ext cx="296305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6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5374154" y="3340034"/>
                  <a:ext cx="296305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6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5374154" y="3636338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5374154" y="3932641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5374154" y="3039528"/>
                  <a:ext cx="296305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3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5368120" y="2778056"/>
                  <a:ext cx="308374" cy="2639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4" h="263947">
                      <a:moveTo>
                        <a:pt x="154213" y="0"/>
                      </a:moveTo>
                      <a:lnTo>
                        <a:pt x="308373" y="263946"/>
                      </a:lnTo>
                      <a:lnTo>
                        <a:pt x="0" y="2639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</p:grpSp>
      <p:sp>
        <p:nvSpPr>
          <p:cNvPr id="56" name="TextBox 55"/>
          <p:cNvSpPr txBox="1"/>
          <p:nvPr/>
        </p:nvSpPr>
        <p:spPr>
          <a:xfrm>
            <a:off x="482600" y="431800"/>
            <a:ext cx="9619742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Remember: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We can make many different number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patterns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from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geometric 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82600" y="5994400"/>
            <a:ext cx="3245009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Review examples from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N-16.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2600" y="6540500"/>
            <a:ext cx="962901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We can show any number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on a number line. </a:t>
            </a:r>
          </a:p>
        </p:txBody>
      </p:sp>
    </p:spTree>
    <p:extLst>
      <p:ext uri="{BB962C8B-B14F-4D97-AF65-F5344CB8AC3E}">
        <p14:creationId xmlns:p14="http://schemas.microsoft.com/office/powerpoint/2010/main" val="20749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1993900" y="1245658"/>
            <a:ext cx="6171438" cy="3246540"/>
            <a:chOff x="1993900" y="1245658"/>
            <a:chExt cx="6171438" cy="3246540"/>
          </a:xfrm>
        </p:grpSpPr>
        <p:grpSp>
          <p:nvGrpSpPr>
            <p:cNvPr id="22" name="Group 21"/>
            <p:cNvGrpSpPr/>
            <p:nvPr/>
          </p:nvGrpSpPr>
          <p:grpSpPr>
            <a:xfrm>
              <a:off x="1993900" y="1245658"/>
              <a:ext cx="1269263" cy="2654274"/>
              <a:chOff x="1993900" y="1245658"/>
              <a:chExt cx="1269263" cy="2654274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948180" y="3530600"/>
                <a:ext cx="1360703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Figure 1</a:t>
                </a: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2039454" y="1245658"/>
                <a:ext cx="1190201" cy="2039287"/>
                <a:chOff x="2039454" y="1245658"/>
                <a:chExt cx="1190201" cy="2039287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039454" y="1245658"/>
                  <a:ext cx="308373" cy="2039287"/>
                  <a:chOff x="2039454" y="1245658"/>
                  <a:chExt cx="308373" cy="2039287"/>
                </a:xfrm>
              </p:grpSpPr>
              <p:sp>
                <p:nvSpPr>
                  <p:cNvPr id="3" name="Freeform 2"/>
                  <p:cNvSpPr/>
                  <p:nvPr/>
                </p:nvSpPr>
                <p:spPr>
                  <a:xfrm>
                    <a:off x="2045487" y="1803432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4" name="Freeform 3"/>
                  <p:cNvSpPr/>
                  <p:nvPr/>
                </p:nvSpPr>
                <p:spPr>
                  <a:xfrm>
                    <a:off x="2045487" y="2099735"/>
                    <a:ext cx="296306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6" h="296305">
                        <a:moveTo>
                          <a:pt x="0" y="0"/>
                        </a:moveTo>
                        <a:lnTo>
                          <a:pt x="296305" y="0"/>
                        </a:lnTo>
                        <a:lnTo>
                          <a:pt x="296305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2045487" y="2396039"/>
                    <a:ext cx="296306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6" h="296305">
                        <a:moveTo>
                          <a:pt x="0" y="0"/>
                        </a:moveTo>
                        <a:lnTo>
                          <a:pt x="296305" y="0"/>
                        </a:lnTo>
                        <a:lnTo>
                          <a:pt x="296305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045487" y="2692342"/>
                    <a:ext cx="296306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6" h="296304">
                        <a:moveTo>
                          <a:pt x="0" y="0"/>
                        </a:moveTo>
                        <a:lnTo>
                          <a:pt x="296305" y="0"/>
                        </a:lnTo>
                        <a:lnTo>
                          <a:pt x="296305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7" name="Freeform 6"/>
                  <p:cNvSpPr/>
                  <p:nvPr/>
                </p:nvSpPr>
                <p:spPr>
                  <a:xfrm>
                    <a:off x="2045487" y="1507129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8" name="Freeform 7"/>
                  <p:cNvSpPr/>
                  <p:nvPr/>
                </p:nvSpPr>
                <p:spPr>
                  <a:xfrm>
                    <a:off x="2045487" y="2988640"/>
                    <a:ext cx="296306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6" h="296305">
                        <a:moveTo>
                          <a:pt x="0" y="0"/>
                        </a:moveTo>
                        <a:lnTo>
                          <a:pt x="296305" y="0"/>
                        </a:lnTo>
                        <a:lnTo>
                          <a:pt x="296305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9" name="Freeform 8"/>
                  <p:cNvSpPr/>
                  <p:nvPr/>
                </p:nvSpPr>
                <p:spPr>
                  <a:xfrm>
                    <a:off x="2039454" y="1245658"/>
                    <a:ext cx="308373" cy="26394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08373" h="263945">
                        <a:moveTo>
                          <a:pt x="154212" y="0"/>
                        </a:moveTo>
                        <a:lnTo>
                          <a:pt x="308372" y="263944"/>
                        </a:lnTo>
                        <a:lnTo>
                          <a:pt x="0" y="2639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11" name="Freeform 10"/>
                <p:cNvSpPr/>
                <p:nvPr/>
              </p:nvSpPr>
              <p:spPr>
                <a:xfrm>
                  <a:off x="2341060" y="2988640"/>
                  <a:ext cx="296302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5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2637361" y="2988640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2921281" y="1245658"/>
                  <a:ext cx="308374" cy="2039287"/>
                  <a:chOff x="2921281" y="1245658"/>
                  <a:chExt cx="308374" cy="2039287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2927314" y="2988640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2927314" y="18034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2927314" y="2099735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>
                    <a:off x="2927314" y="2396039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7" name="Freeform 16"/>
                  <p:cNvSpPr/>
                  <p:nvPr/>
                </p:nvSpPr>
                <p:spPr>
                  <a:xfrm>
                    <a:off x="2927314" y="2692342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8" name="Freeform 17"/>
                  <p:cNvSpPr/>
                  <p:nvPr/>
                </p:nvSpPr>
                <p:spPr>
                  <a:xfrm>
                    <a:off x="2927314" y="1507129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>
                    <a:off x="2921281" y="1245658"/>
                    <a:ext cx="308374" cy="2639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08374" h="263946">
                        <a:moveTo>
                          <a:pt x="154212" y="0"/>
                        </a:moveTo>
                        <a:lnTo>
                          <a:pt x="308373" y="263945"/>
                        </a:lnTo>
                        <a:lnTo>
                          <a:pt x="0" y="2639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</p:grpSp>
        <p:grpSp>
          <p:nvGrpSpPr>
            <p:cNvPr id="37" name="Group 36"/>
            <p:cNvGrpSpPr/>
            <p:nvPr/>
          </p:nvGrpSpPr>
          <p:grpSpPr>
            <a:xfrm>
              <a:off x="6896100" y="1842558"/>
              <a:ext cx="1269238" cy="2041985"/>
              <a:chOff x="6896100" y="1842558"/>
              <a:chExt cx="1269238" cy="2041985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6850380" y="3530600"/>
                <a:ext cx="1360678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6930348" y="1842558"/>
                <a:ext cx="1190198" cy="1442387"/>
                <a:chOff x="6930348" y="1842558"/>
                <a:chExt cx="1190198" cy="1442387"/>
              </a:xfrm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6936382" y="2396039"/>
                  <a:ext cx="296302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5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6936382" y="2692342"/>
                  <a:ext cx="296302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4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6936383" y="2104029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6936382" y="2988640"/>
                  <a:ext cx="296302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5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6930348" y="1842558"/>
                  <a:ext cx="308371" cy="2639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1" h="263945">
                      <a:moveTo>
                        <a:pt x="154209" y="0"/>
                      </a:moveTo>
                      <a:lnTo>
                        <a:pt x="308370" y="263944"/>
                      </a:lnTo>
                      <a:lnTo>
                        <a:pt x="0" y="2639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7231953" y="2988640"/>
                  <a:ext cx="296302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5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7528257" y="2988640"/>
                  <a:ext cx="296301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1" h="296305">
                      <a:moveTo>
                        <a:pt x="0" y="0"/>
                      </a:moveTo>
                      <a:lnTo>
                        <a:pt x="296300" y="0"/>
                      </a:lnTo>
                      <a:lnTo>
                        <a:pt x="296300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7818207" y="2988640"/>
                  <a:ext cx="296306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5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7818207" y="2396039"/>
                  <a:ext cx="296306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5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7818207" y="2692342"/>
                  <a:ext cx="296306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4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7818207" y="2104029"/>
                  <a:ext cx="296306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4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7812173" y="1842558"/>
                  <a:ext cx="308373" cy="2639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6">
                      <a:moveTo>
                        <a:pt x="154212" y="0"/>
                      </a:moveTo>
                      <a:lnTo>
                        <a:pt x="308372" y="263945"/>
                      </a:lnTo>
                      <a:lnTo>
                        <a:pt x="0" y="2639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54" name="Group 53"/>
            <p:cNvGrpSpPr/>
            <p:nvPr/>
          </p:nvGrpSpPr>
          <p:grpSpPr>
            <a:xfrm>
              <a:off x="4445000" y="1537758"/>
              <a:ext cx="1269238" cy="2346785"/>
              <a:chOff x="4445000" y="1537758"/>
              <a:chExt cx="1269238" cy="2346785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4399280" y="3530600"/>
                <a:ext cx="1360678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2</a:t>
                </a: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4486293" y="1537758"/>
                <a:ext cx="1190201" cy="1747187"/>
                <a:chOff x="4486293" y="1537758"/>
                <a:chExt cx="1190201" cy="1747187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4492329" y="2099735"/>
                  <a:ext cx="296303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5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4492329" y="2396039"/>
                  <a:ext cx="296303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5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4492329" y="2692342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4492329" y="1799229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4492329" y="2988640"/>
                  <a:ext cx="296303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5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4486293" y="1537758"/>
                  <a:ext cx="308373" cy="2639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5">
                      <a:moveTo>
                        <a:pt x="154212" y="0"/>
                      </a:moveTo>
                      <a:lnTo>
                        <a:pt x="308372" y="263944"/>
                      </a:lnTo>
                      <a:lnTo>
                        <a:pt x="0" y="2639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4787900" y="2988640"/>
                  <a:ext cx="296301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1" h="296305">
                      <a:moveTo>
                        <a:pt x="0" y="0"/>
                      </a:moveTo>
                      <a:lnTo>
                        <a:pt x="296300" y="0"/>
                      </a:lnTo>
                      <a:lnTo>
                        <a:pt x="296300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5084200" y="2988640"/>
                  <a:ext cx="296306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5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5374155" y="2988640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5374155" y="2099735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5374155" y="2396039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5374155" y="2692342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5374155" y="1799229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5368121" y="1537758"/>
                  <a:ext cx="308373" cy="2639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6">
                      <a:moveTo>
                        <a:pt x="154212" y="0"/>
                      </a:moveTo>
                      <a:lnTo>
                        <a:pt x="308372" y="263945"/>
                      </a:lnTo>
                      <a:lnTo>
                        <a:pt x="0" y="2639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55" name="TextBox 54"/>
            <p:cNvSpPr txBox="1"/>
            <p:nvPr/>
          </p:nvSpPr>
          <p:spPr>
            <a:xfrm>
              <a:off x="2164080" y="40767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615180" y="40767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066280" y="40767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69900" y="431800"/>
            <a:ext cx="94188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make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for the number of blocks.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9900" y="6096000"/>
            <a:ext cx="948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blocks are in the 6th figure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61" name="Picture 60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38" y="5003800"/>
            <a:ext cx="8535924" cy="8140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2" name="TextBox 61"/>
          <p:cNvSpPr txBox="1"/>
          <p:nvPr/>
        </p:nvSpPr>
        <p:spPr>
          <a:xfrm>
            <a:off x="469900" y="6819900"/>
            <a:ext cx="94894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Use the number line.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="" xmlns:a16="http://schemas.microsoft.com/office/drawing/2014/main" id="{F8DCE654-6C7B-4127-B084-0D12F90C2CFF}"/>
              </a:ext>
            </a:extLst>
          </p:cNvPr>
          <p:cNvCxnSpPr/>
          <p:nvPr/>
        </p:nvCxnSpPr>
        <p:spPr>
          <a:xfrm>
            <a:off x="0" y="596698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65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22300"/>
            <a:ext cx="9616440" cy="4732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spcAft>
                <a:spcPts val="2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Activity 3:</a:t>
            </a:r>
          </a:p>
          <a:p>
            <a:pPr>
              <a:spcAft>
                <a:spcPts val="1000"/>
              </a:spcAft>
            </a:pPr>
            <a:r>
              <a:rPr lang="en-CA" sz="2800" dirty="0">
                <a:solidFill>
                  <a:srgbClr val="009300"/>
                </a:solidFill>
                <a:latin typeface="Century Gothic"/>
              </a:rPr>
              <a:t>Player 1 </a:t>
            </a:r>
            <a:endParaRPr lang="en-CA" sz="2800" dirty="0" smtClean="0">
              <a:solidFill>
                <a:srgbClr val="009300"/>
              </a:solidFill>
              <a:latin typeface="Century Gothic"/>
            </a:endParaRPr>
          </a:p>
          <a:p>
            <a:pPr>
              <a:spcAft>
                <a:spcPts val="1000"/>
              </a:spcAft>
            </a:pPr>
            <a:r>
              <a:rPr lang="en-CA" sz="2800" dirty="0" smtClean="0">
                <a:latin typeface="Century Gothic"/>
              </a:rPr>
              <a:t>•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Make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growing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shrinking 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with the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-making materials. </a:t>
            </a:r>
          </a:p>
          <a:p>
            <a:pPr>
              <a:spcAft>
                <a:spcPts val="1000"/>
              </a:spcAft>
            </a:pPr>
            <a:endParaRPr lang="en-CA" sz="1000" dirty="0" smtClean="0">
              <a:solidFill>
                <a:srgbClr val="FF6820"/>
              </a:solidFill>
              <a:latin typeface="Century Gothic"/>
            </a:endParaRPr>
          </a:p>
          <a:p>
            <a:pPr>
              <a:spcAft>
                <a:spcPts val="1000"/>
              </a:spcAft>
            </a:pPr>
            <a:r>
              <a:rPr lang="en-CA" sz="2800" dirty="0" smtClean="0">
                <a:solidFill>
                  <a:srgbClr val="FF6820"/>
                </a:solidFill>
                <a:latin typeface="Century Gothic"/>
              </a:rPr>
              <a:t>Player </a:t>
            </a:r>
            <a:r>
              <a:rPr lang="en-CA" sz="2800" dirty="0">
                <a:solidFill>
                  <a:srgbClr val="FF6820"/>
                </a:solidFill>
                <a:latin typeface="Century Gothic"/>
              </a:rPr>
              <a:t>2 </a:t>
            </a:r>
            <a:endParaRPr lang="en-CA" sz="2800" dirty="0" smtClean="0">
              <a:solidFill>
                <a:srgbClr val="FF6820"/>
              </a:solidFill>
              <a:latin typeface="Century Gothic"/>
            </a:endParaRPr>
          </a:p>
          <a:p>
            <a:r>
              <a:rPr lang="en-CA" sz="2800" dirty="0" smtClean="0">
                <a:latin typeface="Century Gothic"/>
              </a:rPr>
              <a:t>•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Show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a number line. </a:t>
            </a:r>
          </a:p>
          <a:p>
            <a:pPr>
              <a:spcAft>
                <a:spcPts val="1000"/>
              </a:spcAft>
            </a:pP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Players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switch roles.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20060" y="241300"/>
            <a:ext cx="69494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 dirty="0">
                <a:solidFill>
                  <a:srgbClr val="666666"/>
                </a:solidFill>
                <a:latin typeface="Century Gothic"/>
              </a:rPr>
              <a:t>Provide BLM Number Lines (p. </a:t>
            </a:r>
            <a:r>
              <a:rPr lang="en-CA" sz="1500" dirty="0" smtClean="0">
                <a:solidFill>
                  <a:srgbClr val="666666"/>
                </a:solidFill>
                <a:latin typeface="Century Gothic"/>
              </a:rPr>
              <a:t>N-52) </a:t>
            </a:r>
            <a:r>
              <a:rPr lang="en-CA" sz="1500" dirty="0">
                <a:solidFill>
                  <a:srgbClr val="666666"/>
                </a:solidFill>
                <a:latin typeface="Century Gothic"/>
              </a:rPr>
              <a:t>and pattern-making materials.</a:t>
            </a:r>
          </a:p>
        </p:txBody>
      </p:sp>
    </p:spTree>
    <p:extLst>
      <p:ext uri="{BB962C8B-B14F-4D97-AF65-F5344CB8AC3E}">
        <p14:creationId xmlns:p14="http://schemas.microsoft.com/office/powerpoint/2010/main" val="140003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09600"/>
            <a:ext cx="9616440" cy="564513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spcAft>
                <a:spcPts val="2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Activity 4:</a:t>
            </a:r>
          </a:p>
          <a:p>
            <a:pPr>
              <a:spcAft>
                <a:spcPts val="1000"/>
              </a:spcAft>
            </a:pPr>
            <a:r>
              <a:rPr lang="en-CA" sz="2800" dirty="0">
                <a:solidFill>
                  <a:srgbClr val="009300"/>
                </a:solidFill>
                <a:latin typeface="Century Gothic"/>
              </a:rPr>
              <a:t>Player </a:t>
            </a:r>
            <a:r>
              <a:rPr lang="en-CA" sz="2800" dirty="0" smtClean="0">
                <a:solidFill>
                  <a:srgbClr val="009300"/>
                </a:solidFill>
                <a:latin typeface="Century Gothic"/>
              </a:rPr>
              <a:t>1</a:t>
            </a:r>
          </a:p>
          <a:p>
            <a:pPr>
              <a:spcAft>
                <a:spcPts val="1000"/>
              </a:spcAft>
            </a:pPr>
            <a:r>
              <a:rPr lang="en-CA" sz="2800" dirty="0" smtClean="0">
                <a:latin typeface="Century Gothic"/>
              </a:rPr>
              <a:t>•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growing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or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shrinking 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number line. </a:t>
            </a: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spcAft>
                <a:spcPts val="1000"/>
              </a:spcAft>
            </a:pPr>
            <a:endParaRPr lang="en-CA" sz="1000" dirty="0" smtClean="0">
              <a:solidFill>
                <a:srgbClr val="000000"/>
              </a:solidFill>
              <a:latin typeface="Century Gothic"/>
            </a:endParaRPr>
          </a:p>
          <a:p>
            <a:pPr>
              <a:spcAft>
                <a:spcPts val="1000"/>
              </a:spcAft>
            </a:pPr>
            <a:r>
              <a:rPr lang="en-CA" sz="2800" dirty="0" smtClean="0">
                <a:solidFill>
                  <a:srgbClr val="FF6820"/>
                </a:solidFill>
                <a:latin typeface="Century Gothic"/>
              </a:rPr>
              <a:t>Player </a:t>
            </a:r>
            <a:r>
              <a:rPr lang="en-CA" sz="2800" dirty="0">
                <a:solidFill>
                  <a:srgbClr val="FF6820"/>
                </a:solidFill>
                <a:latin typeface="Century Gothic"/>
              </a:rPr>
              <a:t>2 </a:t>
            </a:r>
            <a:endParaRPr lang="en-CA" sz="2800" dirty="0" smtClean="0">
              <a:solidFill>
                <a:srgbClr val="FF6820"/>
              </a:solidFill>
              <a:latin typeface="Century Gothic"/>
            </a:endParaRPr>
          </a:p>
          <a:p>
            <a:pPr>
              <a:spcAft>
                <a:spcPts val="1000"/>
              </a:spcAft>
            </a:pPr>
            <a:r>
              <a:rPr lang="en-CA" sz="2800" dirty="0" smtClean="0">
                <a:latin typeface="Century Gothic"/>
              </a:rPr>
              <a:t>•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Make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that has the same number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shapes in each figure as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on the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number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line.</a:t>
            </a:r>
          </a:p>
          <a:p>
            <a:pPr>
              <a:spcAft>
                <a:spcPts val="1000"/>
              </a:spcAft>
            </a:pPr>
            <a:endParaRPr lang="en-CA" sz="2000" dirty="0">
              <a:solidFill>
                <a:srgbClr val="000000"/>
              </a:solidFill>
              <a:latin typeface="Century Gothic"/>
            </a:endParaRPr>
          </a:p>
          <a:p>
            <a:pPr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Players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switch roles.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20060" y="241300"/>
            <a:ext cx="69494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Use the same materials as in Activity 3.</a:t>
            </a:r>
          </a:p>
        </p:txBody>
      </p:sp>
    </p:spTree>
    <p:extLst>
      <p:ext uri="{BB962C8B-B14F-4D97-AF65-F5344CB8AC3E}">
        <p14:creationId xmlns:p14="http://schemas.microsoft.com/office/powerpoint/2010/main" val="125648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46100"/>
            <a:ext cx="8550732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Use a number line to solve the word problems.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171700"/>
            <a:ext cx="9438640" cy="276351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 caterpillar on a branch is 24 cm away from the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tree trunk. The caterpillar crawls towards the trunk,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4 cm every hour.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far from the trunk is the caterpillar after 1 hour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br>
              <a:rPr lang="en-CA" sz="2800" dirty="0">
                <a:solidFill>
                  <a:srgbClr val="000000"/>
                </a:solidFill>
                <a:latin typeface="Arial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2 hours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4 hours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23360" y="228600"/>
            <a:ext cx="5950712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500">
                <a:solidFill>
                  <a:srgbClr val="666666"/>
                </a:solidFill>
                <a:latin typeface="Century Gothic"/>
              </a:rPr>
              <a:t>Do this first problem as a class.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84" y="5613400"/>
            <a:ext cx="9695688" cy="7209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/>
          <p:cNvSpPr txBox="1"/>
          <p:nvPr/>
        </p:nvSpPr>
        <p:spPr>
          <a:xfrm>
            <a:off x="457200" y="6997700"/>
            <a:ext cx="2400071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N-17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</p:spTree>
    <p:extLst>
      <p:ext uri="{BB962C8B-B14F-4D97-AF65-F5344CB8AC3E}">
        <p14:creationId xmlns:p14="http://schemas.microsoft.com/office/powerpoint/2010/main" val="228061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69900"/>
            <a:ext cx="934339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Jin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can walk 5 km in 1 hour. He is 20 km away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from home.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Jin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starts walking home.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far from home is </a:t>
            </a:r>
            <a:r>
              <a:rPr lang="en-CA" sz="2800" dirty="0" err="1">
                <a:solidFill>
                  <a:srgbClr val="000000"/>
                </a:solidFill>
                <a:latin typeface="Century Gothic"/>
              </a:rPr>
              <a:t>Jin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after 3 hours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56" y="3860800"/>
            <a:ext cx="9695688" cy="7209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65006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69900"/>
            <a:ext cx="9349740" cy="2323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Anna is 15 km away from her campsite.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She starts hiking towards her campsite. She can hike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4 km each hour.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far from her campsite is Anna after 3 hours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06" y="4406900"/>
            <a:ext cx="9695688" cy="7209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0188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82600"/>
            <a:ext cx="9381490" cy="35702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Carl plants 4 apple trees in a row. </a:t>
            </a:r>
          </a:p>
          <a:p>
            <a:pPr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first tree is 5 m away from his house. Each tree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after that is 2 m farther from the house than the tree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before it. </a:t>
            </a:r>
          </a:p>
          <a:p>
            <a:pPr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a number line for the distance from the house.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Put the house at 0. </a:t>
            </a:r>
          </a:p>
          <a:p>
            <a:pPr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far from the house is the 4th tree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007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69900"/>
            <a:ext cx="9121140" cy="44406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A snail is at the bottom of a well on Monday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morning.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Every day the snail climbs up 3 m and every night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snail slides back 1 m. The well is 7 m deep.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On what day does the snail reach the top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 well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</a:rPr>
              <a:t>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raw a number line for the depth of the well and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show the snail's journey.</a:t>
            </a:r>
          </a:p>
        </p:txBody>
      </p:sp>
    </p:spTree>
    <p:extLst>
      <p:ext uri="{BB962C8B-B14F-4D97-AF65-F5344CB8AC3E}">
        <p14:creationId xmlns:p14="http://schemas.microsoft.com/office/powerpoint/2010/main" val="159291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3.2 pp. 34–36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212852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143000" y="1827784"/>
            <a:ext cx="7886700" cy="1348248"/>
            <a:chOff x="1143000" y="1827784"/>
            <a:chExt cx="7886700" cy="1348248"/>
          </a:xfrm>
        </p:grpSpPr>
        <p:grpSp>
          <p:nvGrpSpPr>
            <p:cNvPr id="15" name="Group 14"/>
            <p:cNvGrpSpPr/>
            <p:nvPr/>
          </p:nvGrpSpPr>
          <p:grpSpPr>
            <a:xfrm>
              <a:off x="1143000" y="2338070"/>
              <a:ext cx="7886700" cy="837962"/>
              <a:chOff x="1143000" y="2338070"/>
              <a:chExt cx="7886700" cy="837962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143000" y="2806700"/>
                <a:ext cx="7886700" cy="369332"/>
                <a:chOff x="1143000" y="2806700"/>
                <a:chExt cx="7886700" cy="369332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10972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7576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21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5704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22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2308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23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0309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24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6913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5041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26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1772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27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9773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28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6377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29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3743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0475" y="2338070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1339850" y="1827784"/>
              <a:ext cx="2174875" cy="510413"/>
              <a:chOff x="1339850" y="1827784"/>
              <a:chExt cx="2174875" cy="510413"/>
            </a:xfrm>
          </p:grpSpPr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39850" y="1827784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7" name="Freeform 16"/>
              <p:cNvSpPr/>
              <p:nvPr/>
            </p:nvSpPr>
            <p:spPr>
              <a:xfrm rot="8576400">
                <a:off x="3372393" y="2103918"/>
                <a:ext cx="119835" cy="149793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3">
                    <a:moveTo>
                      <a:pt x="59927" y="0"/>
                    </a:moveTo>
                    <a:lnTo>
                      <a:pt x="119834" y="149792"/>
                    </a:lnTo>
                    <a:lnTo>
                      <a:pt x="0" y="149792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508000" y="457200"/>
            <a:ext cx="84809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addition sentence does this picture show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8000" y="6819900"/>
            <a:ext cx="531828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Discuss how the arrow shows this (start, end, length).</a:t>
            </a:r>
          </a:p>
        </p:txBody>
      </p:sp>
    </p:spTree>
    <p:extLst>
      <p:ext uri="{BB962C8B-B14F-4D97-AF65-F5344CB8AC3E}">
        <p14:creationId xmlns:p14="http://schemas.microsoft.com/office/powerpoint/2010/main" val="146485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143000" y="1827784"/>
            <a:ext cx="7886700" cy="1348248"/>
            <a:chOff x="1143000" y="1827784"/>
            <a:chExt cx="7886700" cy="1348248"/>
          </a:xfrm>
        </p:grpSpPr>
        <p:grpSp>
          <p:nvGrpSpPr>
            <p:cNvPr id="15" name="Group 14"/>
            <p:cNvGrpSpPr/>
            <p:nvPr/>
          </p:nvGrpSpPr>
          <p:grpSpPr>
            <a:xfrm>
              <a:off x="1143000" y="2338070"/>
              <a:ext cx="7886700" cy="837962"/>
              <a:chOff x="1143000" y="2338070"/>
              <a:chExt cx="7886700" cy="837962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143000" y="2806700"/>
                <a:ext cx="7886700" cy="369332"/>
                <a:chOff x="1143000" y="2806700"/>
                <a:chExt cx="7886700" cy="369332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10972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7576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21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5704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22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2308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23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0309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24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6913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5041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26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1772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27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9773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28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6377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29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3743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0475" y="2338070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8" name="Group 17"/>
            <p:cNvGrpSpPr/>
            <p:nvPr/>
          </p:nvGrpSpPr>
          <p:grpSpPr>
            <a:xfrm flipH="1">
              <a:off x="1352550" y="1827784"/>
              <a:ext cx="2174875" cy="510413"/>
              <a:chOff x="1352550" y="1827784"/>
              <a:chExt cx="2174875" cy="510413"/>
            </a:xfrm>
          </p:grpSpPr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2550" y="1827784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7" name="Freeform 16"/>
              <p:cNvSpPr/>
              <p:nvPr/>
            </p:nvSpPr>
            <p:spPr>
              <a:xfrm rot="8576400">
                <a:off x="3385093" y="2103918"/>
                <a:ext cx="119835" cy="149793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3">
                    <a:moveTo>
                      <a:pt x="59927" y="0"/>
                    </a:moveTo>
                    <a:lnTo>
                      <a:pt x="119834" y="149792"/>
                    </a:lnTo>
                    <a:lnTo>
                      <a:pt x="0" y="149792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508000" y="457200"/>
            <a:ext cx="84809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if we reverse the arrow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23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193800" y="2904871"/>
            <a:ext cx="7886700" cy="1337961"/>
            <a:chOff x="1193800" y="2904871"/>
            <a:chExt cx="7886700" cy="1337961"/>
          </a:xfrm>
        </p:grpSpPr>
        <p:grpSp>
          <p:nvGrpSpPr>
            <p:cNvPr id="15" name="Group 14"/>
            <p:cNvGrpSpPr/>
            <p:nvPr/>
          </p:nvGrpSpPr>
          <p:grpSpPr>
            <a:xfrm>
              <a:off x="1193800" y="3415284"/>
              <a:ext cx="7886700" cy="827548"/>
              <a:chOff x="1193800" y="3415284"/>
              <a:chExt cx="7886700" cy="82754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193800" y="3873500"/>
                <a:ext cx="7886700" cy="369332"/>
                <a:chOff x="1193800" y="3873500"/>
                <a:chExt cx="7886700" cy="369332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11480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8084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21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6212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22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2816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23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0817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24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7421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5549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26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2280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27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70281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28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6885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29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4251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8575" y="3415284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1377950" y="2904998"/>
              <a:ext cx="2174875" cy="510413"/>
              <a:chOff x="1377950" y="2904998"/>
              <a:chExt cx="2174875" cy="510413"/>
            </a:xfrm>
          </p:grpSpPr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77950" y="2904998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7" name="Freeform 16"/>
              <p:cNvSpPr/>
              <p:nvPr/>
            </p:nvSpPr>
            <p:spPr>
              <a:xfrm rot="8576400">
                <a:off x="3410493" y="3181030"/>
                <a:ext cx="119835" cy="149794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4">
                    <a:moveTo>
                      <a:pt x="59927" y="0"/>
                    </a:moveTo>
                    <a:lnTo>
                      <a:pt x="119834" y="149793"/>
                    </a:lnTo>
                    <a:lnTo>
                      <a:pt x="0" y="14979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3588766" y="2904998"/>
              <a:ext cx="2174875" cy="510413"/>
              <a:chOff x="3588766" y="2904998"/>
              <a:chExt cx="2174875" cy="510413"/>
            </a:xfrm>
          </p:grpSpPr>
          <p:pic>
            <p:nvPicPr>
              <p:cNvPr id="19" name="Picture 18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88766" y="2904998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0" name="Freeform 19"/>
              <p:cNvSpPr/>
              <p:nvPr/>
            </p:nvSpPr>
            <p:spPr>
              <a:xfrm rot="8576400">
                <a:off x="5621305" y="3180999"/>
                <a:ext cx="119834" cy="149794"/>
              </a:xfrm>
              <a:custGeom>
                <a:avLst/>
                <a:gdLst/>
                <a:ahLst/>
                <a:cxnLst/>
                <a:rect l="0" t="0" r="0" b="0"/>
                <a:pathLst>
                  <a:path w="119834" h="149794">
                    <a:moveTo>
                      <a:pt x="59927" y="0"/>
                    </a:moveTo>
                    <a:lnTo>
                      <a:pt x="119833" y="149793"/>
                    </a:lnTo>
                    <a:lnTo>
                      <a:pt x="0" y="14979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799582" y="2904871"/>
              <a:ext cx="2174875" cy="510413"/>
              <a:chOff x="5799582" y="2904871"/>
              <a:chExt cx="2174875" cy="510413"/>
            </a:xfrm>
          </p:grpSpPr>
          <p:pic>
            <p:nvPicPr>
              <p:cNvPr id="22" name="Picture 21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9582" y="2904871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3" name="Freeform 22"/>
              <p:cNvSpPr/>
              <p:nvPr/>
            </p:nvSpPr>
            <p:spPr>
              <a:xfrm rot="8576400">
                <a:off x="7832110" y="3180922"/>
                <a:ext cx="119835" cy="149794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4">
                    <a:moveTo>
                      <a:pt x="59928" y="0"/>
                    </a:moveTo>
                    <a:lnTo>
                      <a:pt x="119834" y="149793"/>
                    </a:lnTo>
                    <a:lnTo>
                      <a:pt x="0" y="14979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482600" y="850900"/>
            <a:ext cx="9743440" cy="1384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This picture shows adding 3 repeatedly.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number do we start with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579360" y="228600"/>
            <a:ext cx="24000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N-13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3200400" y="5140841"/>
            <a:ext cx="3862472" cy="1148179"/>
            <a:chOff x="3200400" y="5140841"/>
            <a:chExt cx="3862472" cy="1148179"/>
          </a:xfrm>
        </p:grpSpPr>
        <p:sp>
          <p:nvSpPr>
            <p:cNvPr id="28" name="TextBox 27"/>
            <p:cNvSpPr txBox="1"/>
            <p:nvPr/>
          </p:nvSpPr>
          <p:spPr>
            <a:xfrm>
              <a:off x="3200400" y="5765800"/>
              <a:ext cx="386247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20   ,   23   ,   26   ,   29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655314" y="5140841"/>
              <a:ext cx="681482" cy="681482"/>
              <a:chOff x="3655314" y="5140841"/>
              <a:chExt cx="681482" cy="681482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3655314" y="5140841"/>
                <a:ext cx="681482" cy="68148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700780" y="5257800"/>
                <a:ext cx="586790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500">
                    <a:solidFill>
                      <a:srgbClr val="000000"/>
                    </a:solidFill>
                    <a:latin typeface="Century Gothic"/>
                  </a:rPr>
                  <a:t>+3</a:t>
                </a: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818759" y="5140968"/>
              <a:ext cx="681482" cy="681482"/>
              <a:chOff x="5818759" y="5140968"/>
              <a:chExt cx="681482" cy="681482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5818759" y="5140968"/>
                <a:ext cx="681482" cy="68148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859780" y="5257800"/>
                <a:ext cx="586790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500">
                    <a:solidFill>
                      <a:srgbClr val="000000"/>
                    </a:solidFill>
                    <a:latin typeface="Century Gothic"/>
                  </a:rPr>
                  <a:t>+3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39259" y="5140968"/>
              <a:ext cx="681482" cy="681482"/>
              <a:chOff x="4739259" y="5140968"/>
              <a:chExt cx="681482" cy="681482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4739259" y="5140968"/>
                <a:ext cx="681482" cy="68148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780280" y="5257800"/>
                <a:ext cx="586790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500">
                    <a:solidFill>
                      <a:srgbClr val="000000"/>
                    </a:solidFill>
                    <a:latin typeface="Century Gothic"/>
                  </a:rPr>
                  <a:t>+3</a:t>
                </a:r>
              </a:p>
            </p:txBody>
          </p:sp>
        </p:grpSp>
      </p:grp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D0991C0F-C1F9-42FF-9FA9-A96EAC3EFE0C}"/>
              </a:ext>
            </a:extLst>
          </p:cNvPr>
          <p:cNvCxnSpPr/>
          <p:nvPr/>
        </p:nvCxnSpPr>
        <p:spPr>
          <a:xfrm>
            <a:off x="0" y="481537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28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160780" y="1764665"/>
            <a:ext cx="7978140" cy="1466481"/>
            <a:chOff x="1160780" y="1764665"/>
            <a:chExt cx="7978140" cy="1466481"/>
          </a:xfrm>
        </p:grpSpPr>
        <p:grpSp>
          <p:nvGrpSpPr>
            <p:cNvPr id="15" name="Group 14"/>
            <p:cNvGrpSpPr/>
            <p:nvPr/>
          </p:nvGrpSpPr>
          <p:grpSpPr>
            <a:xfrm>
              <a:off x="1160780" y="2254377"/>
              <a:ext cx="7978140" cy="976769"/>
              <a:chOff x="1160780" y="2254377"/>
              <a:chExt cx="7978140" cy="97676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160780" y="2717800"/>
                <a:ext cx="7978140" cy="513346"/>
                <a:chOff x="1160780" y="2717800"/>
                <a:chExt cx="7978140" cy="513346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11607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8211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21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6339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22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2943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23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0944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24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7548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5676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26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2407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27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70408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28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7012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29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4378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05687" y="2254377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8" name="Group 27"/>
            <p:cNvGrpSpPr/>
            <p:nvPr/>
          </p:nvGrpSpPr>
          <p:grpSpPr>
            <a:xfrm flipH="1">
              <a:off x="2174748" y="1764665"/>
              <a:ext cx="5829353" cy="489712"/>
              <a:chOff x="2174748" y="1764665"/>
              <a:chExt cx="5829353" cy="48971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174748" y="1764665"/>
                <a:ext cx="1414072" cy="489712"/>
                <a:chOff x="2174748" y="1764665"/>
                <a:chExt cx="1414072" cy="489712"/>
              </a:xfrm>
            </p:grpSpPr>
            <p:pic>
              <p:nvPicPr>
                <p:cNvPr id="16" name="Picture 15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74748" y="176466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7" name="Freeform 16"/>
                <p:cNvSpPr/>
                <p:nvPr/>
              </p:nvSpPr>
              <p:spPr>
                <a:xfrm rot="8221200">
                  <a:off x="3473828" y="2023175"/>
                  <a:ext cx="114992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8">
                      <a:moveTo>
                        <a:pt x="57505" y="0"/>
                      </a:moveTo>
                      <a:lnTo>
                        <a:pt x="114991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3647821" y="1764665"/>
                <a:ext cx="1414075" cy="489712"/>
                <a:chOff x="3647821" y="1764665"/>
                <a:chExt cx="1414075" cy="489712"/>
              </a:xfrm>
            </p:grpSpPr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47821" y="176466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0" name="Freeform 19"/>
                <p:cNvSpPr/>
                <p:nvPr/>
              </p:nvSpPr>
              <p:spPr>
                <a:xfrm rot="8221200">
                  <a:off x="4946904" y="2023185"/>
                  <a:ext cx="114992" cy="1437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7">
                      <a:moveTo>
                        <a:pt x="57506" y="0"/>
                      </a:moveTo>
                      <a:lnTo>
                        <a:pt x="114991" y="143736"/>
                      </a:lnTo>
                      <a:lnTo>
                        <a:pt x="0" y="1437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5120513" y="1764665"/>
                <a:ext cx="1414077" cy="489712"/>
                <a:chOff x="5120513" y="1764665"/>
                <a:chExt cx="1414077" cy="489712"/>
              </a:xfrm>
            </p:grpSpPr>
            <p:pic>
              <p:nvPicPr>
                <p:cNvPr id="22" name="Picture 21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20513" y="176466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3" name="Freeform 22"/>
                <p:cNvSpPr/>
                <p:nvPr/>
              </p:nvSpPr>
              <p:spPr>
                <a:xfrm rot="8221200">
                  <a:off x="6419597" y="2023223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8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6590030" y="1764665"/>
                <a:ext cx="1414071" cy="489712"/>
                <a:chOff x="6590030" y="1764665"/>
                <a:chExt cx="1414071" cy="489712"/>
              </a:xfrm>
            </p:grpSpPr>
            <p:pic>
              <p:nvPicPr>
                <p:cNvPr id="25" name="Picture 24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90030" y="176466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6" name="Freeform 25"/>
                <p:cNvSpPr/>
                <p:nvPr/>
              </p:nvSpPr>
              <p:spPr>
                <a:xfrm rot="8221200">
                  <a:off x="7889108" y="2023202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7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</p:grpSp>
      <p:sp>
        <p:nvSpPr>
          <p:cNvPr id="30" name="TextBox 29"/>
          <p:cNvSpPr txBox="1"/>
          <p:nvPr/>
        </p:nvSpPr>
        <p:spPr>
          <a:xfrm>
            <a:off x="495300" y="444500"/>
            <a:ext cx="620788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shown here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5300" y="5943600"/>
            <a:ext cx="9490964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When we add or subtract the same number over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over, we are actually skip counting.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C322CD62-03E8-486A-853C-3AC143EA954C}"/>
              </a:ext>
            </a:extLst>
          </p:cNvPr>
          <p:cNvCxnSpPr/>
          <p:nvPr/>
        </p:nvCxnSpPr>
        <p:spPr>
          <a:xfrm>
            <a:off x="0" y="575974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23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431800" y="1885315"/>
            <a:ext cx="8503920" cy="1460131"/>
            <a:chOff x="431800" y="1885315"/>
            <a:chExt cx="8503920" cy="1460131"/>
          </a:xfrm>
        </p:grpSpPr>
        <p:grpSp>
          <p:nvGrpSpPr>
            <p:cNvPr id="27" name="Group 26"/>
            <p:cNvGrpSpPr/>
            <p:nvPr/>
          </p:nvGrpSpPr>
          <p:grpSpPr>
            <a:xfrm>
              <a:off x="957580" y="1885315"/>
              <a:ext cx="7978140" cy="1460131"/>
              <a:chOff x="957580" y="1885315"/>
              <a:chExt cx="7978140" cy="146013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957580" y="2832100"/>
                <a:ext cx="7978140" cy="513346"/>
                <a:chOff x="957580" y="2832100"/>
                <a:chExt cx="7978140" cy="513346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9575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45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6179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46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4307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47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0911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48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38912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49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5516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50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3644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51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0375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52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8376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53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4980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54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2346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55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7125" y="2361946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grpSp>
            <p:nvGrpSpPr>
              <p:cNvPr id="17" name="Group 16"/>
              <p:cNvGrpSpPr/>
              <p:nvPr/>
            </p:nvGrpSpPr>
            <p:grpSpPr>
              <a:xfrm flipH="1">
                <a:off x="7112127" y="1885315"/>
                <a:ext cx="1414109" cy="489712"/>
                <a:chOff x="7112127" y="1885315"/>
                <a:chExt cx="1414109" cy="489712"/>
              </a:xfrm>
            </p:grpSpPr>
            <p:pic>
              <p:nvPicPr>
                <p:cNvPr id="15" name="Picture 14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12127" y="188531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6" name="Freeform 15"/>
                <p:cNvSpPr/>
                <p:nvPr/>
              </p:nvSpPr>
              <p:spPr>
                <a:xfrm rot="8221200">
                  <a:off x="8411244" y="2143801"/>
                  <a:ext cx="114992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8">
                      <a:moveTo>
                        <a:pt x="57505" y="0"/>
                      </a:moveTo>
                      <a:lnTo>
                        <a:pt x="114991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 flipH="1">
                <a:off x="5639054" y="1885315"/>
                <a:ext cx="1414110" cy="489712"/>
                <a:chOff x="5639054" y="1885315"/>
                <a:chExt cx="1414110" cy="489712"/>
              </a:xfrm>
            </p:grpSpPr>
            <p:pic>
              <p:nvPicPr>
                <p:cNvPr id="18" name="Picture 17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39054" y="188531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9" name="Freeform 18"/>
                <p:cNvSpPr/>
                <p:nvPr/>
              </p:nvSpPr>
              <p:spPr>
                <a:xfrm rot="8221200">
                  <a:off x="6938171" y="2143811"/>
                  <a:ext cx="114993" cy="1437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7">
                      <a:moveTo>
                        <a:pt x="57507" y="0"/>
                      </a:moveTo>
                      <a:lnTo>
                        <a:pt x="114992" y="143736"/>
                      </a:lnTo>
                      <a:lnTo>
                        <a:pt x="0" y="1437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 flipH="1">
                <a:off x="4166362" y="1885315"/>
                <a:ext cx="1414108" cy="489712"/>
                <a:chOff x="4166362" y="1885315"/>
                <a:chExt cx="1414108" cy="489712"/>
              </a:xfrm>
            </p:grpSpPr>
            <p:pic>
              <p:nvPicPr>
                <p:cNvPr id="21" name="Picture 20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66362" y="188531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2" name="Freeform 21"/>
                <p:cNvSpPr/>
                <p:nvPr/>
              </p:nvSpPr>
              <p:spPr>
                <a:xfrm rot="8221200">
                  <a:off x="5465477" y="2143850"/>
                  <a:ext cx="114993" cy="14373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9">
                      <a:moveTo>
                        <a:pt x="57508" y="0"/>
                      </a:moveTo>
                      <a:lnTo>
                        <a:pt x="114992" y="143738"/>
                      </a:lnTo>
                      <a:lnTo>
                        <a:pt x="0" y="1437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 flipH="1">
                <a:off x="2696845" y="1885315"/>
                <a:ext cx="1414109" cy="489712"/>
                <a:chOff x="2696845" y="1885315"/>
                <a:chExt cx="1414109" cy="489712"/>
              </a:xfrm>
            </p:grpSpPr>
            <p:pic>
              <p:nvPicPr>
                <p:cNvPr id="24" name="Picture 23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96845" y="188531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5" name="Freeform 24"/>
                <p:cNvSpPr/>
                <p:nvPr/>
              </p:nvSpPr>
              <p:spPr>
                <a:xfrm rot="8221200">
                  <a:off x="3995961" y="2143829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7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  <p:sp>
          <p:nvSpPr>
            <p:cNvPr id="28" name="TextBox 27"/>
            <p:cNvSpPr txBox="1"/>
            <p:nvPr/>
          </p:nvSpPr>
          <p:spPr>
            <a:xfrm>
              <a:off x="431800" y="20955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31800" y="431800"/>
            <a:ext cx="7882585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the number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the picture shows. 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431800" y="4678045"/>
            <a:ext cx="8503920" cy="1461401"/>
            <a:chOff x="431800" y="4678045"/>
            <a:chExt cx="8503920" cy="1461401"/>
          </a:xfrm>
        </p:grpSpPr>
        <p:grpSp>
          <p:nvGrpSpPr>
            <p:cNvPr id="56" name="Group 55"/>
            <p:cNvGrpSpPr/>
            <p:nvPr/>
          </p:nvGrpSpPr>
          <p:grpSpPr>
            <a:xfrm>
              <a:off x="957580" y="4678045"/>
              <a:ext cx="7978140" cy="1461401"/>
              <a:chOff x="957580" y="4678045"/>
              <a:chExt cx="7978140" cy="1461401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957580" y="5626100"/>
                <a:ext cx="7978140" cy="513346"/>
                <a:chOff x="957580" y="5626100"/>
                <a:chExt cx="7978140" cy="513346"/>
              </a:xfrm>
            </p:grpSpPr>
            <p:sp>
              <p:nvSpPr>
                <p:cNvPr id="31" name="TextBox 30"/>
                <p:cNvSpPr txBox="1"/>
                <p:nvPr/>
              </p:nvSpPr>
              <p:spPr>
                <a:xfrm>
                  <a:off x="9575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10</a:t>
                  </a: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16179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15</a:t>
                  </a: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4307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30911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8912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5516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35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3644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40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60375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45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68376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50</a:t>
                  </a: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74980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55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2346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60</a:t>
                  </a:r>
                </a:p>
              </p:txBody>
            </p:sp>
          </p:grpSp>
          <p:pic>
            <p:nvPicPr>
              <p:cNvPr id="43" name="Picture 4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7125" y="5154676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grpSp>
            <p:nvGrpSpPr>
              <p:cNvPr id="46" name="Group 45"/>
              <p:cNvGrpSpPr/>
              <p:nvPr/>
            </p:nvGrpSpPr>
            <p:grpSpPr>
              <a:xfrm>
                <a:off x="2696845" y="4678045"/>
                <a:ext cx="1414112" cy="489712"/>
                <a:chOff x="2696845" y="4678045"/>
                <a:chExt cx="1414112" cy="489712"/>
              </a:xfrm>
            </p:grpSpPr>
            <p:pic>
              <p:nvPicPr>
                <p:cNvPr id="44" name="Picture 43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96845" y="467804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5" name="Freeform 44"/>
                <p:cNvSpPr/>
                <p:nvPr/>
              </p:nvSpPr>
              <p:spPr>
                <a:xfrm rot="8221200">
                  <a:off x="3995965" y="4936555"/>
                  <a:ext cx="114992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8">
                      <a:moveTo>
                        <a:pt x="57504" y="0"/>
                      </a:moveTo>
                      <a:lnTo>
                        <a:pt x="114991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4169918" y="4678045"/>
                <a:ext cx="1414114" cy="489712"/>
                <a:chOff x="4169918" y="4678045"/>
                <a:chExt cx="1414114" cy="489712"/>
              </a:xfrm>
            </p:grpSpPr>
            <p:pic>
              <p:nvPicPr>
                <p:cNvPr id="47" name="Picture 46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69918" y="467804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8" name="Freeform 47"/>
                <p:cNvSpPr/>
                <p:nvPr/>
              </p:nvSpPr>
              <p:spPr>
                <a:xfrm rot="8221200">
                  <a:off x="5469040" y="4936565"/>
                  <a:ext cx="114992" cy="1437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7">
                      <a:moveTo>
                        <a:pt x="57506" y="0"/>
                      </a:moveTo>
                      <a:lnTo>
                        <a:pt x="114991" y="143736"/>
                      </a:lnTo>
                      <a:lnTo>
                        <a:pt x="0" y="1437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5642610" y="4678045"/>
                <a:ext cx="1414115" cy="489712"/>
                <a:chOff x="5642610" y="4678045"/>
                <a:chExt cx="1414115" cy="489712"/>
              </a:xfrm>
            </p:grpSpPr>
            <p:pic>
              <p:nvPicPr>
                <p:cNvPr id="50" name="Picture 49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42610" y="467804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51" name="Freeform 50"/>
                <p:cNvSpPr/>
                <p:nvPr/>
              </p:nvSpPr>
              <p:spPr>
                <a:xfrm rot="8221200">
                  <a:off x="6941732" y="4936603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7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7112127" y="4678045"/>
                <a:ext cx="1414109" cy="489712"/>
                <a:chOff x="7112127" y="4678045"/>
                <a:chExt cx="1414109" cy="489712"/>
              </a:xfrm>
            </p:grpSpPr>
            <p:pic>
              <p:nvPicPr>
                <p:cNvPr id="53" name="Picture 52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12127" y="467804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54" name="Freeform 53"/>
                <p:cNvSpPr/>
                <p:nvPr/>
              </p:nvSpPr>
              <p:spPr>
                <a:xfrm rot="8221200">
                  <a:off x="8411243" y="4936582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7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  <p:sp>
          <p:nvSpPr>
            <p:cNvPr id="57" name="TextBox 56"/>
            <p:cNvSpPr txBox="1"/>
            <p:nvPr/>
          </p:nvSpPr>
          <p:spPr>
            <a:xfrm>
              <a:off x="431800" y="4889500"/>
              <a:ext cx="592277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cxnSp>
        <p:nvCxnSpPr>
          <p:cNvPr id="60" name="Straight Connector 59"/>
          <p:cNvCxnSpPr/>
          <p:nvPr/>
        </p:nvCxnSpPr>
        <p:spPr>
          <a:xfrm>
            <a:off x="0" y="448431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30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482600" y="2934970"/>
            <a:ext cx="9194800" cy="1213584"/>
            <a:chOff x="482600" y="2934970"/>
            <a:chExt cx="9194800" cy="1213584"/>
          </a:xfrm>
        </p:grpSpPr>
        <p:grpSp>
          <p:nvGrpSpPr>
            <p:cNvPr id="31" name="Group 30"/>
            <p:cNvGrpSpPr/>
            <p:nvPr/>
          </p:nvGrpSpPr>
          <p:grpSpPr>
            <a:xfrm>
              <a:off x="1054100" y="2934970"/>
              <a:ext cx="8623300" cy="1213584"/>
              <a:chOff x="1054100" y="2934970"/>
              <a:chExt cx="8623300" cy="121358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054100" y="3445383"/>
                <a:ext cx="8623300" cy="703171"/>
                <a:chOff x="1054100" y="3445383"/>
                <a:chExt cx="8623300" cy="703171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1054100" y="3810000"/>
                  <a:ext cx="8623300" cy="338554"/>
                  <a:chOff x="1054100" y="3810000"/>
                  <a:chExt cx="8623300" cy="338554"/>
                </a:xfrm>
              </p:grpSpPr>
              <p:sp>
                <p:nvSpPr>
                  <p:cNvPr id="2" name="TextBox 1"/>
                  <p:cNvSpPr txBox="1"/>
                  <p:nvPr/>
                </p:nvSpPr>
                <p:spPr>
                  <a:xfrm>
                    <a:off x="10083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80</a:t>
                    </a:r>
                  </a:p>
                </p:txBody>
              </p:sp>
              <p:sp>
                <p:nvSpPr>
                  <p:cNvPr id="3" name="TextBox 2"/>
                  <p:cNvSpPr txBox="1"/>
                  <p:nvPr/>
                </p:nvSpPr>
                <p:spPr>
                  <a:xfrm>
                    <a:off x="14655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81</a:t>
                    </a:r>
                  </a:p>
                </p:txBody>
              </p:sp>
              <p:sp>
                <p:nvSpPr>
                  <p:cNvPr id="4" name="TextBox 3"/>
                  <p:cNvSpPr txBox="1"/>
                  <p:nvPr/>
                </p:nvSpPr>
                <p:spPr>
                  <a:xfrm>
                    <a:off x="20878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82</a:t>
                    </a:r>
                  </a:p>
                </p:txBody>
              </p:sp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25450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83</a:t>
                    </a:r>
                  </a:p>
                </p:txBody>
              </p:sp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31546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84</a:t>
                    </a:r>
                  </a:p>
                </p:txBody>
              </p:sp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36118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85</a:t>
                    </a:r>
                  </a:p>
                </p:txBody>
              </p:sp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42341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86</a:t>
                    </a:r>
                  </a:p>
                </p:txBody>
              </p:sp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46913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87</a:t>
                    </a:r>
                  </a:p>
                </p:txBody>
              </p:sp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53263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88</a:t>
                    </a:r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57835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89</a:t>
                    </a:r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64058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90</a:t>
                    </a:r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68630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91</a:t>
                    </a:r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74853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92</a:t>
                    </a: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79425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93</a:t>
                    </a: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85648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94</a:t>
                    </a: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90220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95</a:t>
                    </a:r>
                  </a:p>
                </p:txBody>
              </p:sp>
            </p:grpSp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06500" y="3445383"/>
                  <a:ext cx="8256397" cy="32702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0" name="Group 29"/>
              <p:cNvGrpSpPr/>
              <p:nvPr/>
            </p:nvGrpSpPr>
            <p:grpSpPr>
              <a:xfrm>
                <a:off x="1270000" y="2934970"/>
                <a:ext cx="6493764" cy="517906"/>
                <a:chOff x="1270000" y="2934970"/>
                <a:chExt cx="6493764" cy="517906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 flipH="1">
                  <a:off x="1270000" y="2947416"/>
                  <a:ext cx="2153793" cy="505460"/>
                  <a:chOff x="1270000" y="2947416"/>
                  <a:chExt cx="2153793" cy="505460"/>
                </a:xfrm>
              </p:grpSpPr>
              <p:pic>
                <p:nvPicPr>
                  <p:cNvPr id="21" name="Picture 20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270000" y="2947416"/>
                    <a:ext cx="2153793" cy="505460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22" name="Freeform 21"/>
                  <p:cNvSpPr/>
                  <p:nvPr/>
                </p:nvSpPr>
                <p:spPr>
                  <a:xfrm rot="8576400">
                    <a:off x="3282816" y="3220831"/>
                    <a:ext cx="118670" cy="14834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8670" h="148340">
                        <a:moveTo>
                          <a:pt x="59344" y="0"/>
                        </a:moveTo>
                        <a:lnTo>
                          <a:pt x="118669" y="148339"/>
                        </a:lnTo>
                        <a:lnTo>
                          <a:pt x="0" y="1483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 flipH="1">
                  <a:off x="3433191" y="2934970"/>
                  <a:ext cx="2153793" cy="505460"/>
                  <a:chOff x="3433191" y="2934970"/>
                  <a:chExt cx="2153793" cy="505460"/>
                </a:xfrm>
              </p:grpSpPr>
              <p:pic>
                <p:nvPicPr>
                  <p:cNvPr id="24" name="Picture 23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433191" y="2934970"/>
                    <a:ext cx="2153793" cy="505460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25" name="Freeform 24"/>
                  <p:cNvSpPr/>
                  <p:nvPr/>
                </p:nvSpPr>
                <p:spPr>
                  <a:xfrm rot="8576400">
                    <a:off x="5446013" y="3208365"/>
                    <a:ext cx="118671" cy="14834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8671" h="148341">
                        <a:moveTo>
                          <a:pt x="59344" y="0"/>
                        </a:moveTo>
                        <a:lnTo>
                          <a:pt x="118670" y="148340"/>
                        </a:lnTo>
                        <a:lnTo>
                          <a:pt x="0" y="14834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29" name="Group 28"/>
                <p:cNvGrpSpPr/>
                <p:nvPr/>
              </p:nvGrpSpPr>
              <p:grpSpPr>
                <a:xfrm flipH="1">
                  <a:off x="5609971" y="2947416"/>
                  <a:ext cx="2153793" cy="505460"/>
                  <a:chOff x="5609971" y="2947416"/>
                  <a:chExt cx="2153793" cy="505460"/>
                </a:xfrm>
              </p:grpSpPr>
              <p:pic>
                <p:nvPicPr>
                  <p:cNvPr id="27" name="Picture 26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09971" y="2947416"/>
                    <a:ext cx="2153793" cy="505460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28" name="Freeform 27"/>
                  <p:cNvSpPr/>
                  <p:nvPr/>
                </p:nvSpPr>
                <p:spPr>
                  <a:xfrm rot="8576400">
                    <a:off x="7622787" y="3220817"/>
                    <a:ext cx="118672" cy="14834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8672" h="148340">
                        <a:moveTo>
                          <a:pt x="59345" y="0"/>
                        </a:moveTo>
                        <a:lnTo>
                          <a:pt x="118671" y="148339"/>
                        </a:lnTo>
                        <a:lnTo>
                          <a:pt x="0" y="1483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</p:grpSp>
        <p:sp>
          <p:nvSpPr>
            <p:cNvPr id="32" name="TextBox 31"/>
            <p:cNvSpPr txBox="1"/>
            <p:nvPr/>
          </p:nvSpPr>
          <p:spPr>
            <a:xfrm>
              <a:off x="482600" y="3162300"/>
              <a:ext cx="662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82600" y="5259451"/>
            <a:ext cx="9194800" cy="1238603"/>
            <a:chOff x="482600" y="5259451"/>
            <a:chExt cx="9194800" cy="1238603"/>
          </a:xfrm>
        </p:grpSpPr>
        <p:grpSp>
          <p:nvGrpSpPr>
            <p:cNvPr id="66" name="Group 65"/>
            <p:cNvGrpSpPr/>
            <p:nvPr/>
          </p:nvGrpSpPr>
          <p:grpSpPr>
            <a:xfrm>
              <a:off x="1054100" y="5259451"/>
              <a:ext cx="8623300" cy="1238603"/>
              <a:chOff x="1054100" y="5259451"/>
              <a:chExt cx="8623300" cy="123860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1054100" y="5799328"/>
                <a:ext cx="8623300" cy="698726"/>
                <a:chOff x="1054100" y="5799328"/>
                <a:chExt cx="8623300" cy="698726"/>
              </a:xfrm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1054100" y="6159500"/>
                  <a:ext cx="8623300" cy="338554"/>
                  <a:chOff x="1054100" y="6159500"/>
                  <a:chExt cx="8623300" cy="338554"/>
                </a:xfrm>
              </p:grpSpPr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10083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80</a:t>
                    </a: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14655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81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20878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82</a:t>
                    </a: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25450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83</a:t>
                    </a: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31546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84</a:t>
                    </a: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36118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85</a:t>
                    </a: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42341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86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46913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87</a:t>
                    </a: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53263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88</a:t>
                    </a: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57835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89</a:t>
                    </a: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64058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90</a:t>
                    </a: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68630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91</a:t>
                    </a: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74853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92</a:t>
                    </a: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79425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93</a:t>
                    </a: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85648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94</a:t>
                    </a: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90220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/>
                    <a:r>
                      <a:rPr lang="en-CA" sz="2200">
                        <a:solidFill>
                          <a:srgbClr val="000000"/>
                        </a:solidFill>
                        <a:latin typeface="Century Gothic"/>
                      </a:rPr>
                      <a:t>95</a:t>
                    </a:r>
                  </a:p>
                </p:txBody>
              </p:sp>
            </p:grpSp>
            <p:pic>
              <p:nvPicPr>
                <p:cNvPr id="51" name="Picture 50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06500" y="5799328"/>
                  <a:ext cx="8256397" cy="32702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65" name="Group 64"/>
              <p:cNvGrpSpPr/>
              <p:nvPr/>
            </p:nvGrpSpPr>
            <p:grpSpPr>
              <a:xfrm>
                <a:off x="1879509" y="5259451"/>
                <a:ext cx="6438229" cy="552069"/>
                <a:chOff x="1879509" y="5259451"/>
                <a:chExt cx="6438229" cy="552069"/>
              </a:xfrm>
            </p:grpSpPr>
            <p:grpSp>
              <p:nvGrpSpPr>
                <p:cNvPr id="55" name="Group 54"/>
                <p:cNvGrpSpPr/>
                <p:nvPr/>
              </p:nvGrpSpPr>
              <p:grpSpPr>
                <a:xfrm>
                  <a:off x="1879509" y="5259451"/>
                  <a:ext cx="1559905" cy="552069"/>
                  <a:chOff x="1879509" y="5259451"/>
                  <a:chExt cx="1559905" cy="552069"/>
                </a:xfrm>
              </p:grpSpPr>
              <p:pic>
                <p:nvPicPr>
                  <p:cNvPr id="53" name="Picture 52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881505" y="5259451"/>
                    <a:ext cx="1557909" cy="55206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54" name="Freeform 53"/>
                  <p:cNvSpPr/>
                  <p:nvPr/>
                </p:nvSpPr>
                <p:spPr>
                  <a:xfrm rot="13378800" flipH="1">
                    <a:off x="1879509" y="5543321"/>
                    <a:ext cx="114993" cy="1437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4993" h="143739">
                        <a:moveTo>
                          <a:pt x="57506" y="0"/>
                        </a:moveTo>
                        <a:lnTo>
                          <a:pt x="114992" y="143738"/>
                        </a:lnTo>
                        <a:lnTo>
                          <a:pt x="0" y="1437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3507394" y="5259451"/>
                  <a:ext cx="1559906" cy="552069"/>
                  <a:chOff x="3507394" y="5259451"/>
                  <a:chExt cx="1559906" cy="552069"/>
                </a:xfrm>
              </p:grpSpPr>
              <p:pic>
                <p:nvPicPr>
                  <p:cNvPr id="56" name="Picture 55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3509391" y="5259451"/>
                    <a:ext cx="1557909" cy="55206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57" name="Freeform 56"/>
                  <p:cNvSpPr/>
                  <p:nvPr/>
                </p:nvSpPr>
                <p:spPr>
                  <a:xfrm rot="13378800" flipH="1">
                    <a:off x="3507394" y="5543301"/>
                    <a:ext cx="114994" cy="1437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4994" h="143739">
                        <a:moveTo>
                          <a:pt x="57507" y="0"/>
                        </a:moveTo>
                        <a:lnTo>
                          <a:pt x="114993" y="143738"/>
                        </a:lnTo>
                        <a:lnTo>
                          <a:pt x="0" y="1437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5138963" y="5259451"/>
                  <a:ext cx="1559906" cy="552069"/>
                  <a:chOff x="5138963" y="5259451"/>
                  <a:chExt cx="1559906" cy="552069"/>
                </a:xfrm>
              </p:grpSpPr>
              <p:pic>
                <p:nvPicPr>
                  <p:cNvPr id="59" name="Picture 58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5140960" y="5259451"/>
                    <a:ext cx="1557909" cy="55206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60" name="Freeform 59"/>
                  <p:cNvSpPr/>
                  <p:nvPr/>
                </p:nvSpPr>
                <p:spPr>
                  <a:xfrm rot="13378800" flipH="1">
                    <a:off x="5138963" y="5543301"/>
                    <a:ext cx="114994" cy="1437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4994" h="143739">
                        <a:moveTo>
                          <a:pt x="57507" y="0"/>
                        </a:moveTo>
                        <a:lnTo>
                          <a:pt x="114993" y="143738"/>
                        </a:lnTo>
                        <a:lnTo>
                          <a:pt x="0" y="1437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64" name="Group 63"/>
                <p:cNvGrpSpPr/>
                <p:nvPr/>
              </p:nvGrpSpPr>
              <p:grpSpPr>
                <a:xfrm>
                  <a:off x="6757832" y="5259451"/>
                  <a:ext cx="1559906" cy="552069"/>
                  <a:chOff x="6757832" y="5259451"/>
                  <a:chExt cx="1559906" cy="552069"/>
                </a:xfrm>
              </p:grpSpPr>
              <p:pic>
                <p:nvPicPr>
                  <p:cNvPr id="62" name="Picture 61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59829" y="5259451"/>
                    <a:ext cx="1557909" cy="55206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63" name="Freeform 62"/>
                  <p:cNvSpPr/>
                  <p:nvPr/>
                </p:nvSpPr>
                <p:spPr>
                  <a:xfrm rot="13378800" flipH="1">
                    <a:off x="6757832" y="5543301"/>
                    <a:ext cx="114994" cy="1437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4994" h="143739">
                        <a:moveTo>
                          <a:pt x="57508" y="0"/>
                        </a:moveTo>
                        <a:lnTo>
                          <a:pt x="114993" y="143738"/>
                        </a:lnTo>
                        <a:lnTo>
                          <a:pt x="0" y="1437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</p:grpSp>
        <p:sp>
          <p:nvSpPr>
            <p:cNvPr id="67" name="TextBox 66"/>
            <p:cNvSpPr txBox="1"/>
            <p:nvPr/>
          </p:nvSpPr>
          <p:spPr>
            <a:xfrm>
              <a:off x="482600" y="5511800"/>
              <a:ext cx="662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82600" y="581025"/>
            <a:ext cx="8458200" cy="1350407"/>
            <a:chOff x="482600" y="581025"/>
            <a:chExt cx="8458200" cy="1350407"/>
          </a:xfrm>
        </p:grpSpPr>
        <p:grpSp>
          <p:nvGrpSpPr>
            <p:cNvPr id="88" name="Group 87"/>
            <p:cNvGrpSpPr/>
            <p:nvPr/>
          </p:nvGrpSpPr>
          <p:grpSpPr>
            <a:xfrm>
              <a:off x="1054100" y="581025"/>
              <a:ext cx="7886700" cy="1350407"/>
              <a:chOff x="1054100" y="581025"/>
              <a:chExt cx="7886700" cy="1350407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1054100" y="1562100"/>
                <a:ext cx="7886700" cy="369332"/>
                <a:chOff x="1054100" y="1562100"/>
                <a:chExt cx="7886700" cy="369332"/>
              </a:xfrm>
            </p:grpSpPr>
            <p:sp>
              <p:nvSpPr>
                <p:cNvPr id="69" name="TextBox 68"/>
                <p:cNvSpPr txBox="1"/>
                <p:nvPr/>
              </p:nvSpPr>
              <p:spPr>
                <a:xfrm>
                  <a:off x="10083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10</a:t>
                  </a: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16687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15</a:t>
                  </a: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24815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31419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39420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46024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35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54152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40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60883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45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68884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50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75488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55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82854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/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60</a:t>
                  </a:r>
                </a:p>
              </p:txBody>
            </p:sp>
          </p:grpSp>
          <p:pic>
            <p:nvPicPr>
              <p:cNvPr id="81" name="Picture 80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77925" y="1091438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82" name="Picture 81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7300" y="581152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83" name="Freeform 82"/>
              <p:cNvSpPr/>
              <p:nvPr/>
            </p:nvSpPr>
            <p:spPr>
              <a:xfrm rot="8576400">
                <a:off x="3289843" y="857227"/>
                <a:ext cx="119835" cy="149794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4">
                    <a:moveTo>
                      <a:pt x="59927" y="0"/>
                    </a:moveTo>
                    <a:lnTo>
                      <a:pt x="119834" y="149793"/>
                    </a:lnTo>
                    <a:lnTo>
                      <a:pt x="0" y="14979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84" name="Picture 83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68116" y="581152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85" name="Freeform 84"/>
              <p:cNvSpPr/>
              <p:nvPr/>
            </p:nvSpPr>
            <p:spPr>
              <a:xfrm rot="8576400">
                <a:off x="5500655" y="857197"/>
                <a:ext cx="119834" cy="149793"/>
              </a:xfrm>
              <a:custGeom>
                <a:avLst/>
                <a:gdLst/>
                <a:ahLst/>
                <a:cxnLst/>
                <a:rect l="0" t="0" r="0" b="0"/>
                <a:pathLst>
                  <a:path w="119834" h="149793">
                    <a:moveTo>
                      <a:pt x="59927" y="0"/>
                    </a:moveTo>
                    <a:lnTo>
                      <a:pt x="119833" y="149792"/>
                    </a:lnTo>
                    <a:lnTo>
                      <a:pt x="0" y="149792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86" name="Picture 8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78932" y="581025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87" name="Freeform 86"/>
              <p:cNvSpPr/>
              <p:nvPr/>
            </p:nvSpPr>
            <p:spPr>
              <a:xfrm rot="8576400">
                <a:off x="7711460" y="857120"/>
                <a:ext cx="119835" cy="149793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3">
                    <a:moveTo>
                      <a:pt x="59928" y="0"/>
                    </a:moveTo>
                    <a:lnTo>
                      <a:pt x="119834" y="149792"/>
                    </a:lnTo>
                    <a:lnTo>
                      <a:pt x="0" y="149792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482600" y="8255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cxnSp>
        <p:nvCxnSpPr>
          <p:cNvPr id="91" name="Straight Connector 90"/>
          <p:cNvCxnSpPr/>
          <p:nvPr/>
        </p:nvCxnSpPr>
        <p:spPr>
          <a:xfrm>
            <a:off x="-12700" y="279956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07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489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On this number line, the numbers are all marked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but only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multiples of 10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are labelled.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08" y="2552700"/>
            <a:ext cx="9701911" cy="7245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2600" y="4508500"/>
            <a:ext cx="9629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do we know the number that goes with each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the marks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832600"/>
            <a:ext cx="5127288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Discuss different strategies. See p. N-13 for details. </a:t>
            </a:r>
          </a:p>
        </p:txBody>
      </p:sp>
    </p:spTree>
    <p:extLst>
      <p:ext uri="{BB962C8B-B14F-4D97-AF65-F5344CB8AC3E}">
        <p14:creationId xmlns:p14="http://schemas.microsoft.com/office/powerpoint/2010/main" val="50073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6FFF60-F0D0-48B1-B652-371BFFEE9957}"/>
</file>

<file path=customXml/itemProps2.xml><?xml version="1.0" encoding="utf-8"?>
<ds:datastoreItem xmlns:ds="http://schemas.openxmlformats.org/officeDocument/2006/customXml" ds:itemID="{736B6D32-8D13-47C6-80B5-E2496E963AA5}"/>
</file>

<file path=customXml/itemProps3.xml><?xml version="1.0" encoding="utf-8"?>
<ds:datastoreItem xmlns:ds="http://schemas.openxmlformats.org/officeDocument/2006/customXml" ds:itemID="{ACDE21AE-4755-495F-9896-21B4BB5EE4ED}"/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884</Words>
  <Application>Microsoft Office PowerPoint</Application>
  <PresentationFormat>Custom</PresentationFormat>
  <Paragraphs>268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15</cp:revision>
  <dcterms:created xsi:type="dcterms:W3CDTF">2018-04-09T20:55:47Z</dcterms:created>
  <dcterms:modified xsi:type="dcterms:W3CDTF">2019-08-21T14:42:34Z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