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5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0160000" cy="7620000"/>
  <p:notesSz cx="6858000" cy="9144000"/>
  <p:embeddedFontLst>
    <p:embeddedFont>
      <p:font typeface="Century Gothic" panose="020B0502020202020204" pitchFamily="34" charset="0"/>
      <p:regular r:id="rId37"/>
      <p:bold r:id="rId38"/>
      <p:italic r:id="rId39"/>
      <p:boldItalic r:id="rId4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66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776" y="-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47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48" Type="http://schemas.openxmlformats.org/officeDocument/2006/relationships/customXml" Target="../customXml/item3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customXml" Target="../customXml/item1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9160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6797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2838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3774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4497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4339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23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42377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3716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1401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2564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F0660-B6F5-44AA-A2DA-1E6E466CDB34}" type="datetimeFigureOut">
              <a:rPr lang="en-CA" smtClean="0"/>
              <a:t>2019-08-20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1096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3.1 Unit 4 Measurement pp. E-2–7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ME3-1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Measuring in Centimetres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estimate and measure lengths to the closest centimetre.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3.1 pp. 95–97</a:t>
            </a:r>
          </a:p>
        </p:txBody>
      </p:sp>
    </p:spTree>
    <p:extLst>
      <p:ext uri="{BB962C8B-B14F-4D97-AF65-F5344CB8AC3E}">
        <p14:creationId xmlns:p14="http://schemas.microsoft.com/office/powerpoint/2010/main" val="90843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82600"/>
            <a:ext cx="8289773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Activity 1: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Finding objects that are 1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long, wide or tall.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85000"/>
            <a:ext cx="2302332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See p. E-4 for details. </a:t>
            </a:r>
          </a:p>
        </p:txBody>
      </p:sp>
    </p:spTree>
    <p:extLst>
      <p:ext uri="{BB962C8B-B14F-4D97-AF65-F5344CB8AC3E}">
        <p14:creationId xmlns:p14="http://schemas.microsoft.com/office/powerpoint/2010/main" val="145071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580" y="927100"/>
            <a:ext cx="9273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FF"/>
                </a:solidFill>
                <a:latin typeface="Century Gothic"/>
              </a:rPr>
              <a:t>estimating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8800" y="3454400"/>
            <a:ext cx="914019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Example: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that my hand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15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5758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444500"/>
            <a:ext cx="97688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You have a great tool for estimating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centimetres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!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It is about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wide, and is always with you. 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946" y="2635504"/>
            <a:ext cx="4674108" cy="285076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71500" y="6070600"/>
            <a:ext cx="93624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width of each of your fingers to find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one that is closest to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0200754B-591F-4FFC-8690-207B0DF6C0D3}"/>
              </a:ext>
            </a:extLst>
          </p:cNvPr>
          <p:cNvCxnSpPr/>
          <p:nvPr/>
        </p:nvCxnSpPr>
        <p:spPr>
          <a:xfrm>
            <a:off x="0" y="263550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98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863600"/>
            <a:ext cx="93370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your fingers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a line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centimetres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215900"/>
            <a:ext cx="298856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E-5 for details.</a:t>
            </a:r>
          </a:p>
        </p:txBody>
      </p:sp>
      <p:sp>
        <p:nvSpPr>
          <p:cNvPr id="4" name="Freeform 3"/>
          <p:cNvSpPr/>
          <p:nvPr/>
        </p:nvSpPr>
        <p:spPr>
          <a:xfrm>
            <a:off x="4217120" y="3706782"/>
            <a:ext cx="1725761" cy="90519"/>
          </a:xfrm>
          <a:custGeom>
            <a:avLst/>
            <a:gdLst/>
            <a:ahLst/>
            <a:cxnLst/>
            <a:rect l="0" t="0" r="0" b="0"/>
            <a:pathLst>
              <a:path w="1725761" h="90519">
                <a:moveTo>
                  <a:pt x="0" y="0"/>
                </a:moveTo>
                <a:lnTo>
                  <a:pt x="1725760" y="0"/>
                </a:lnTo>
                <a:lnTo>
                  <a:pt x="1725760" y="90518"/>
                </a:lnTo>
                <a:lnTo>
                  <a:pt x="0" y="90518"/>
                </a:lnTo>
                <a:close/>
              </a:path>
            </a:pathLst>
          </a:custGeom>
          <a:solidFill>
            <a:srgbClr val="000000"/>
          </a:solidFill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76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82600"/>
            <a:ext cx="92862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Select two objects from your desks or backpack.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objects with your fingers.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4013200"/>
            <a:ext cx="888796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Complete the following sentence for each object: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06600" y="5295900"/>
            <a:ext cx="624192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___________ is about 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 long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840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82600"/>
            <a:ext cx="94132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To find how far apart the arrows are, we can count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jumps.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05380" y="5943600"/>
            <a:ext cx="534339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The arrows are 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apart.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793491" y="2385963"/>
            <a:ext cx="4565284" cy="2786296"/>
            <a:chOff x="2793491" y="2385963"/>
            <a:chExt cx="4565284" cy="2786296"/>
          </a:xfrm>
        </p:grpSpPr>
        <p:sp>
          <p:nvSpPr>
            <p:cNvPr id="4" name="Freeform 3"/>
            <p:cNvSpPr/>
            <p:nvPr/>
          </p:nvSpPr>
          <p:spPr>
            <a:xfrm>
              <a:off x="2793491" y="3420557"/>
              <a:ext cx="4565284" cy="1751702"/>
            </a:xfrm>
            <a:custGeom>
              <a:avLst/>
              <a:gdLst/>
              <a:ahLst/>
              <a:cxnLst/>
              <a:rect l="0" t="0" r="0" b="0"/>
              <a:pathLst>
                <a:path w="4565284" h="1751702">
                  <a:moveTo>
                    <a:pt x="0" y="0"/>
                  </a:moveTo>
                  <a:lnTo>
                    <a:pt x="4565283" y="0"/>
                  </a:lnTo>
                  <a:lnTo>
                    <a:pt x="4565283" y="1751701"/>
                  </a:lnTo>
                  <a:lnTo>
                    <a:pt x="0" y="175170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137662" y="3420491"/>
              <a:ext cx="3818509" cy="369824"/>
              <a:chOff x="3137662" y="3420491"/>
              <a:chExt cx="3818509" cy="369824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3137662" y="3420491"/>
                <a:ext cx="0" cy="369824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3901313" y="3420491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4665091" y="3420491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5428742" y="3420491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6192393" y="3420491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6956171" y="3420491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2946400" y="4305300"/>
              <a:ext cx="1098753" cy="8467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430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137662" y="238596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428742" y="238596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926080" y="38735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88080" y="38735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62780" y="38735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24780" y="38735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99480" y="38735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748780" y="38735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388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54682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far apart are the arrows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05380" y="5943600"/>
            <a:ext cx="5343398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700">
                <a:solidFill>
                  <a:srgbClr val="000000"/>
                </a:solidFill>
                <a:latin typeface="Century Gothic"/>
              </a:rPr>
              <a:t>The arrows are ____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apart.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796412" y="2376338"/>
            <a:ext cx="4565284" cy="2795921"/>
            <a:chOff x="2796412" y="2376338"/>
            <a:chExt cx="4565284" cy="2795921"/>
          </a:xfrm>
        </p:grpSpPr>
        <p:grpSp>
          <p:nvGrpSpPr>
            <p:cNvPr id="19" name="Group 18"/>
            <p:cNvGrpSpPr/>
            <p:nvPr/>
          </p:nvGrpSpPr>
          <p:grpSpPr>
            <a:xfrm>
              <a:off x="2796412" y="3420491"/>
              <a:ext cx="4565284" cy="1751768"/>
              <a:chOff x="2796412" y="3420491"/>
              <a:chExt cx="4565284" cy="1751768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2796412" y="3420557"/>
                <a:ext cx="4565284" cy="1751702"/>
              </a:xfrm>
              <a:custGeom>
                <a:avLst/>
                <a:gdLst/>
                <a:ahLst/>
                <a:cxnLst/>
                <a:rect l="0" t="0" r="0" b="0"/>
                <a:pathLst>
                  <a:path w="4565284" h="1751702">
                    <a:moveTo>
                      <a:pt x="0" y="0"/>
                    </a:moveTo>
                    <a:lnTo>
                      <a:pt x="4565283" y="0"/>
                    </a:lnTo>
                    <a:lnTo>
                      <a:pt x="4565283" y="1751701"/>
                    </a:lnTo>
                    <a:lnTo>
                      <a:pt x="0" y="17517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3140583" y="3420491"/>
                <a:ext cx="3818509" cy="369824"/>
                <a:chOff x="3140583" y="3420491"/>
                <a:chExt cx="3818509" cy="369824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3140583" y="3420491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90423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466801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5431663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619531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695909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1"/>
              <p:cNvSpPr txBox="1"/>
              <p:nvPr/>
            </p:nvSpPr>
            <p:spPr>
              <a:xfrm>
                <a:off x="2946400" y="4305300"/>
                <a:ext cx="1098753" cy="75405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43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26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88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462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24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9994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748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3140583" y="2376338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197473" y="2376338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6619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54682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far apart are the arrows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05380" y="5943600"/>
            <a:ext cx="5343398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700">
                <a:solidFill>
                  <a:srgbClr val="000000"/>
                </a:solidFill>
                <a:latin typeface="Century Gothic"/>
              </a:rPr>
              <a:t>The arrows are ____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apart.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796412" y="2385963"/>
            <a:ext cx="4565284" cy="2786296"/>
            <a:chOff x="2796412" y="2385963"/>
            <a:chExt cx="4565284" cy="2786296"/>
          </a:xfrm>
        </p:grpSpPr>
        <p:grpSp>
          <p:nvGrpSpPr>
            <p:cNvPr id="19" name="Group 18"/>
            <p:cNvGrpSpPr/>
            <p:nvPr/>
          </p:nvGrpSpPr>
          <p:grpSpPr>
            <a:xfrm>
              <a:off x="2796412" y="3420491"/>
              <a:ext cx="4565284" cy="1751768"/>
              <a:chOff x="2796412" y="3420491"/>
              <a:chExt cx="4565284" cy="1751768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2796412" y="3420557"/>
                <a:ext cx="4565284" cy="1751702"/>
              </a:xfrm>
              <a:custGeom>
                <a:avLst/>
                <a:gdLst/>
                <a:ahLst/>
                <a:cxnLst/>
                <a:rect l="0" t="0" r="0" b="0"/>
                <a:pathLst>
                  <a:path w="4565284" h="1751702">
                    <a:moveTo>
                      <a:pt x="0" y="0"/>
                    </a:moveTo>
                    <a:lnTo>
                      <a:pt x="4565283" y="0"/>
                    </a:lnTo>
                    <a:lnTo>
                      <a:pt x="4565283" y="1751701"/>
                    </a:lnTo>
                    <a:lnTo>
                      <a:pt x="0" y="17517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3140583" y="3420491"/>
                <a:ext cx="3818509" cy="369824"/>
                <a:chOff x="3140583" y="3420491"/>
                <a:chExt cx="3818509" cy="369824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3140583" y="3420491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90423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466801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5431663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619531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695909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1"/>
              <p:cNvSpPr txBox="1"/>
              <p:nvPr/>
            </p:nvSpPr>
            <p:spPr>
              <a:xfrm>
                <a:off x="2946400" y="4305300"/>
                <a:ext cx="1098753" cy="75405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43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26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88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462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24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9994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748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3140583" y="238596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660773" y="238596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6747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54682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far apart are the arrows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05380" y="5943600"/>
            <a:ext cx="5343398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700">
                <a:solidFill>
                  <a:srgbClr val="000000"/>
                </a:solidFill>
                <a:latin typeface="Century Gothic"/>
              </a:rPr>
              <a:t>The arrows are ____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apart.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796412" y="2376339"/>
            <a:ext cx="4565284" cy="2795920"/>
            <a:chOff x="2796412" y="2376339"/>
            <a:chExt cx="4565284" cy="2795920"/>
          </a:xfrm>
        </p:grpSpPr>
        <p:grpSp>
          <p:nvGrpSpPr>
            <p:cNvPr id="19" name="Group 18"/>
            <p:cNvGrpSpPr/>
            <p:nvPr/>
          </p:nvGrpSpPr>
          <p:grpSpPr>
            <a:xfrm>
              <a:off x="2796412" y="3420491"/>
              <a:ext cx="4565284" cy="1751768"/>
              <a:chOff x="2796412" y="3420491"/>
              <a:chExt cx="4565284" cy="1751768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2796412" y="3420557"/>
                <a:ext cx="4565284" cy="1751702"/>
              </a:xfrm>
              <a:custGeom>
                <a:avLst/>
                <a:gdLst/>
                <a:ahLst/>
                <a:cxnLst/>
                <a:rect l="0" t="0" r="0" b="0"/>
                <a:pathLst>
                  <a:path w="4565284" h="1751702">
                    <a:moveTo>
                      <a:pt x="0" y="0"/>
                    </a:moveTo>
                    <a:lnTo>
                      <a:pt x="4565283" y="0"/>
                    </a:lnTo>
                    <a:lnTo>
                      <a:pt x="4565283" y="1751701"/>
                    </a:lnTo>
                    <a:lnTo>
                      <a:pt x="0" y="17517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3140583" y="3420491"/>
                <a:ext cx="3818509" cy="369824"/>
                <a:chOff x="3140583" y="3420491"/>
                <a:chExt cx="3818509" cy="369824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3140583" y="3420491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90423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466801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5431663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619531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695909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1"/>
              <p:cNvSpPr txBox="1"/>
              <p:nvPr/>
            </p:nvSpPr>
            <p:spPr>
              <a:xfrm>
                <a:off x="2946400" y="4305300"/>
                <a:ext cx="1098753" cy="75405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43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26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88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462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24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9994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748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3140583" y="2376339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98773" y="2376339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5669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54682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far apart are the arrows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05380" y="5943600"/>
            <a:ext cx="5343398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700">
                <a:solidFill>
                  <a:srgbClr val="000000"/>
                </a:solidFill>
                <a:latin typeface="Century Gothic"/>
              </a:rPr>
              <a:t>The arrows are ____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apart.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796412" y="2376338"/>
            <a:ext cx="4565284" cy="2795921"/>
            <a:chOff x="2796412" y="2376338"/>
            <a:chExt cx="4565284" cy="2795921"/>
          </a:xfrm>
        </p:grpSpPr>
        <p:grpSp>
          <p:nvGrpSpPr>
            <p:cNvPr id="19" name="Group 18"/>
            <p:cNvGrpSpPr/>
            <p:nvPr/>
          </p:nvGrpSpPr>
          <p:grpSpPr>
            <a:xfrm>
              <a:off x="2796412" y="3420491"/>
              <a:ext cx="4565284" cy="1751768"/>
              <a:chOff x="2796412" y="3420491"/>
              <a:chExt cx="4565284" cy="1751768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2796412" y="3420557"/>
                <a:ext cx="4565284" cy="1751702"/>
              </a:xfrm>
              <a:custGeom>
                <a:avLst/>
                <a:gdLst/>
                <a:ahLst/>
                <a:cxnLst/>
                <a:rect l="0" t="0" r="0" b="0"/>
                <a:pathLst>
                  <a:path w="4565284" h="1751702">
                    <a:moveTo>
                      <a:pt x="0" y="0"/>
                    </a:moveTo>
                    <a:lnTo>
                      <a:pt x="4565283" y="0"/>
                    </a:lnTo>
                    <a:lnTo>
                      <a:pt x="4565283" y="1751701"/>
                    </a:lnTo>
                    <a:lnTo>
                      <a:pt x="0" y="17517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3140583" y="3420491"/>
                <a:ext cx="3818509" cy="369824"/>
                <a:chOff x="3140583" y="3420491"/>
                <a:chExt cx="3818509" cy="369824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3140583" y="3420491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90423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466801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5431663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619531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695909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1"/>
              <p:cNvSpPr txBox="1"/>
              <p:nvPr/>
            </p:nvSpPr>
            <p:spPr>
              <a:xfrm>
                <a:off x="2946400" y="4305300"/>
                <a:ext cx="1098753" cy="75405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43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26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88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462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24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9994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748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3140583" y="2376338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959473" y="2376338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9063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51959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54682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far apart are the arrows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05380" y="5943600"/>
            <a:ext cx="5343398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700">
                <a:solidFill>
                  <a:srgbClr val="000000"/>
                </a:solidFill>
                <a:latin typeface="Century Gothic"/>
              </a:rPr>
              <a:t>The arrows are ____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apart.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796412" y="2366724"/>
            <a:ext cx="4565284" cy="2805535"/>
            <a:chOff x="2796412" y="2366724"/>
            <a:chExt cx="4565284" cy="2805535"/>
          </a:xfrm>
        </p:grpSpPr>
        <p:grpSp>
          <p:nvGrpSpPr>
            <p:cNvPr id="19" name="Group 18"/>
            <p:cNvGrpSpPr/>
            <p:nvPr/>
          </p:nvGrpSpPr>
          <p:grpSpPr>
            <a:xfrm>
              <a:off x="2796412" y="3420491"/>
              <a:ext cx="4565284" cy="1751768"/>
              <a:chOff x="2796412" y="3420491"/>
              <a:chExt cx="4565284" cy="1751768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2796412" y="3420557"/>
                <a:ext cx="4565284" cy="1751702"/>
              </a:xfrm>
              <a:custGeom>
                <a:avLst/>
                <a:gdLst/>
                <a:ahLst/>
                <a:cxnLst/>
                <a:rect l="0" t="0" r="0" b="0"/>
                <a:pathLst>
                  <a:path w="4565284" h="1751702">
                    <a:moveTo>
                      <a:pt x="0" y="0"/>
                    </a:moveTo>
                    <a:lnTo>
                      <a:pt x="4565283" y="0"/>
                    </a:lnTo>
                    <a:lnTo>
                      <a:pt x="4565283" y="1751701"/>
                    </a:lnTo>
                    <a:lnTo>
                      <a:pt x="0" y="17517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3140583" y="3420491"/>
                <a:ext cx="3818509" cy="369824"/>
                <a:chOff x="3140583" y="3420491"/>
                <a:chExt cx="3818509" cy="369824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3140583" y="3420491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90423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466801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5431663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619531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695909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1"/>
              <p:cNvSpPr txBox="1"/>
              <p:nvPr/>
            </p:nvSpPr>
            <p:spPr>
              <a:xfrm>
                <a:off x="2946400" y="4305300"/>
                <a:ext cx="1098753" cy="75405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43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26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88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462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24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9994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748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3902583" y="2366724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959473" y="2366724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263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54682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far apart are the arrows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05380" y="5943600"/>
            <a:ext cx="5343398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700">
                <a:solidFill>
                  <a:srgbClr val="000000"/>
                </a:solidFill>
                <a:latin typeface="Century Gothic"/>
              </a:rPr>
              <a:t>The arrows are ____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apart.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796412" y="2385963"/>
            <a:ext cx="4565284" cy="2786296"/>
            <a:chOff x="2796412" y="2385963"/>
            <a:chExt cx="4565284" cy="2786296"/>
          </a:xfrm>
        </p:grpSpPr>
        <p:grpSp>
          <p:nvGrpSpPr>
            <p:cNvPr id="19" name="Group 18"/>
            <p:cNvGrpSpPr/>
            <p:nvPr/>
          </p:nvGrpSpPr>
          <p:grpSpPr>
            <a:xfrm>
              <a:off x="2796412" y="3420491"/>
              <a:ext cx="4565284" cy="1751768"/>
              <a:chOff x="2796412" y="3420491"/>
              <a:chExt cx="4565284" cy="1751768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2796412" y="3420557"/>
                <a:ext cx="4565284" cy="1751702"/>
              </a:xfrm>
              <a:custGeom>
                <a:avLst/>
                <a:gdLst/>
                <a:ahLst/>
                <a:cxnLst/>
                <a:rect l="0" t="0" r="0" b="0"/>
                <a:pathLst>
                  <a:path w="4565284" h="1751702">
                    <a:moveTo>
                      <a:pt x="0" y="0"/>
                    </a:moveTo>
                    <a:lnTo>
                      <a:pt x="4565283" y="0"/>
                    </a:lnTo>
                    <a:lnTo>
                      <a:pt x="4565283" y="1751701"/>
                    </a:lnTo>
                    <a:lnTo>
                      <a:pt x="0" y="17517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3140583" y="3420491"/>
                <a:ext cx="3818509" cy="369824"/>
                <a:chOff x="3140583" y="3420491"/>
                <a:chExt cx="3818509" cy="369824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3140583" y="3420491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90423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466801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5431663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619531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695909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1"/>
              <p:cNvSpPr txBox="1"/>
              <p:nvPr/>
            </p:nvSpPr>
            <p:spPr>
              <a:xfrm>
                <a:off x="2946400" y="4305300"/>
                <a:ext cx="1098753" cy="75405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43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26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88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462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24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9994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748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4664583" y="238596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959473" y="238596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5695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54682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far apart are the arrows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05380" y="5943600"/>
            <a:ext cx="5343398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700">
                <a:solidFill>
                  <a:srgbClr val="000000"/>
                </a:solidFill>
                <a:latin typeface="Century Gothic"/>
              </a:rPr>
              <a:t>The arrows are ____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apart.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327150" y="2366713"/>
            <a:ext cx="7505701" cy="2716646"/>
            <a:chOff x="1327150" y="2366713"/>
            <a:chExt cx="7505701" cy="2716646"/>
          </a:xfrm>
        </p:grpSpPr>
        <p:grpSp>
          <p:nvGrpSpPr>
            <p:cNvPr id="27" name="Group 26"/>
            <p:cNvGrpSpPr/>
            <p:nvPr/>
          </p:nvGrpSpPr>
          <p:grpSpPr>
            <a:xfrm>
              <a:off x="1327150" y="3410816"/>
              <a:ext cx="7505701" cy="1672543"/>
              <a:chOff x="1327150" y="3410816"/>
              <a:chExt cx="7505701" cy="1672543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639824" y="3423412"/>
                <a:ext cx="3818509" cy="369824"/>
                <a:chOff x="1639824" y="3423412"/>
                <a:chExt cx="3818509" cy="369824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>
                  <a:off x="1639824" y="3423412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2403475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167253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3930904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4694555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5458333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TextBox 10"/>
              <p:cNvSpPr txBox="1"/>
              <p:nvPr/>
            </p:nvSpPr>
            <p:spPr>
              <a:xfrm>
                <a:off x="14401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2021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768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7388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5135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628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1327150" y="3410816"/>
                <a:ext cx="7505701" cy="1672543"/>
              </a:xfrm>
              <a:custGeom>
                <a:avLst/>
                <a:gdLst/>
                <a:ahLst/>
                <a:cxnLst/>
                <a:rect l="0" t="0" r="0" b="0"/>
                <a:pathLst>
                  <a:path w="7505701" h="1672543">
                    <a:moveTo>
                      <a:pt x="0" y="0"/>
                    </a:moveTo>
                    <a:lnTo>
                      <a:pt x="7505700" y="0"/>
                    </a:lnTo>
                    <a:lnTo>
                      <a:pt x="7505700" y="1672542"/>
                    </a:lnTo>
                    <a:lnTo>
                      <a:pt x="0" y="167254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460500" y="4267200"/>
                <a:ext cx="1068578" cy="73866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42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6221984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6985762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7749413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8513064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60248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6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7868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7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5615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8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83235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9</a:t>
                </a:r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>
              <a:off x="1629283" y="236671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203623" y="236671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1906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54682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far apart are the arrows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05380" y="5943600"/>
            <a:ext cx="5343398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700">
                <a:solidFill>
                  <a:srgbClr val="000000"/>
                </a:solidFill>
                <a:latin typeface="Century Gothic"/>
              </a:rPr>
              <a:t>The arrows are ____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apart.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327150" y="2366713"/>
            <a:ext cx="7505701" cy="2716646"/>
            <a:chOff x="1327150" y="2366713"/>
            <a:chExt cx="7505701" cy="2716646"/>
          </a:xfrm>
        </p:grpSpPr>
        <p:grpSp>
          <p:nvGrpSpPr>
            <p:cNvPr id="27" name="Group 26"/>
            <p:cNvGrpSpPr/>
            <p:nvPr/>
          </p:nvGrpSpPr>
          <p:grpSpPr>
            <a:xfrm>
              <a:off x="1327150" y="3410816"/>
              <a:ext cx="7505701" cy="1672543"/>
              <a:chOff x="1327150" y="3410816"/>
              <a:chExt cx="7505701" cy="1672543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639824" y="3423412"/>
                <a:ext cx="3818509" cy="369824"/>
                <a:chOff x="1639824" y="3423412"/>
                <a:chExt cx="3818509" cy="369824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>
                  <a:off x="1639824" y="3423412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2403475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167253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3930904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4694555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5458333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TextBox 10"/>
              <p:cNvSpPr txBox="1"/>
              <p:nvPr/>
            </p:nvSpPr>
            <p:spPr>
              <a:xfrm>
                <a:off x="14401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2021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76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738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5135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62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1327150" y="3410816"/>
                <a:ext cx="7505701" cy="1672543"/>
              </a:xfrm>
              <a:custGeom>
                <a:avLst/>
                <a:gdLst/>
                <a:ahLst/>
                <a:cxnLst/>
                <a:rect l="0" t="0" r="0" b="0"/>
                <a:pathLst>
                  <a:path w="7505701" h="1672543">
                    <a:moveTo>
                      <a:pt x="0" y="0"/>
                    </a:moveTo>
                    <a:lnTo>
                      <a:pt x="7505700" y="0"/>
                    </a:lnTo>
                    <a:lnTo>
                      <a:pt x="7505700" y="1672542"/>
                    </a:lnTo>
                    <a:lnTo>
                      <a:pt x="0" y="167254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460500" y="4267200"/>
                <a:ext cx="1068578" cy="73866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42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6221984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6985762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7749413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8513064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6024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6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786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7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5615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8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83235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9</a:t>
                </a:r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>
              <a:off x="1629283" y="236671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746873" y="236671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400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54682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far apart are the arrows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05380" y="5943600"/>
            <a:ext cx="5343398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700">
                <a:solidFill>
                  <a:srgbClr val="000000"/>
                </a:solidFill>
                <a:latin typeface="Century Gothic"/>
              </a:rPr>
              <a:t>The arrows are ____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apart.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327150" y="2366713"/>
            <a:ext cx="7505701" cy="2716646"/>
            <a:chOff x="1327150" y="2366713"/>
            <a:chExt cx="7505701" cy="2716646"/>
          </a:xfrm>
        </p:grpSpPr>
        <p:grpSp>
          <p:nvGrpSpPr>
            <p:cNvPr id="27" name="Group 26"/>
            <p:cNvGrpSpPr/>
            <p:nvPr/>
          </p:nvGrpSpPr>
          <p:grpSpPr>
            <a:xfrm>
              <a:off x="1327150" y="3410816"/>
              <a:ext cx="7505701" cy="1672543"/>
              <a:chOff x="1327150" y="3410816"/>
              <a:chExt cx="7505701" cy="1672543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639824" y="3423412"/>
                <a:ext cx="3818509" cy="369824"/>
                <a:chOff x="1639824" y="3423412"/>
                <a:chExt cx="3818509" cy="369824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>
                  <a:off x="1639824" y="3423412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2403475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167253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3930904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4694555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5458333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TextBox 10"/>
              <p:cNvSpPr txBox="1"/>
              <p:nvPr/>
            </p:nvSpPr>
            <p:spPr>
              <a:xfrm>
                <a:off x="14401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2021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76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738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5135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62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1327150" y="3410816"/>
                <a:ext cx="7505701" cy="1672543"/>
              </a:xfrm>
              <a:custGeom>
                <a:avLst/>
                <a:gdLst/>
                <a:ahLst/>
                <a:cxnLst/>
                <a:rect l="0" t="0" r="0" b="0"/>
                <a:pathLst>
                  <a:path w="7505701" h="1672543">
                    <a:moveTo>
                      <a:pt x="0" y="0"/>
                    </a:moveTo>
                    <a:lnTo>
                      <a:pt x="7505700" y="0"/>
                    </a:lnTo>
                    <a:lnTo>
                      <a:pt x="7505700" y="1672542"/>
                    </a:lnTo>
                    <a:lnTo>
                      <a:pt x="0" y="167254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460500" y="4267200"/>
                <a:ext cx="1068578" cy="73866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42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6221984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6985762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7749413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8513064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6024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6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786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 dirty="0">
                    <a:solidFill>
                      <a:srgbClr val="000000"/>
                    </a:solidFill>
                    <a:latin typeface="Century Gothic"/>
                  </a:rPr>
                  <a:t>7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5615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 dirty="0">
                    <a:solidFill>
                      <a:srgbClr val="000000"/>
                    </a:solidFill>
                    <a:latin typeface="Century Gothic"/>
                  </a:rPr>
                  <a:t>8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83235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 dirty="0">
                    <a:solidFill>
                      <a:srgbClr val="000000"/>
                    </a:solidFill>
                    <a:latin typeface="Century Gothic"/>
                  </a:rPr>
                  <a:t>9</a:t>
                </a:r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>
              <a:off x="3158236" y="236671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203623" y="236671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026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8587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far apart are the two black arrows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78280" y="5067300"/>
            <a:ext cx="7216140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700">
                <a:solidFill>
                  <a:srgbClr val="000000"/>
                </a:solidFill>
                <a:latin typeface="Century Gothic"/>
              </a:rPr>
              <a:t>The two black arrows are ____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apart.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327150" y="1906438"/>
            <a:ext cx="7505701" cy="2707021"/>
            <a:chOff x="1327150" y="1906438"/>
            <a:chExt cx="7505701" cy="2707021"/>
          </a:xfrm>
        </p:grpSpPr>
        <p:grpSp>
          <p:nvGrpSpPr>
            <p:cNvPr id="27" name="Group 26"/>
            <p:cNvGrpSpPr/>
            <p:nvPr/>
          </p:nvGrpSpPr>
          <p:grpSpPr>
            <a:xfrm>
              <a:off x="1327150" y="2940916"/>
              <a:ext cx="7505701" cy="1672543"/>
              <a:chOff x="1327150" y="2940916"/>
              <a:chExt cx="7505701" cy="1672543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639824" y="2953512"/>
                <a:ext cx="3818509" cy="369824"/>
                <a:chOff x="1639824" y="2953512"/>
                <a:chExt cx="3818509" cy="369824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>
                  <a:off x="1639824" y="2953512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2403475" y="29535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167253" y="29535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3930904" y="29535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4694555" y="29535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5458333" y="29535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TextBox 10"/>
              <p:cNvSpPr txBox="1"/>
              <p:nvPr/>
            </p:nvSpPr>
            <p:spPr>
              <a:xfrm>
                <a:off x="14401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2021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768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7388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5135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628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1327150" y="2940916"/>
                <a:ext cx="7505701" cy="1672543"/>
              </a:xfrm>
              <a:custGeom>
                <a:avLst/>
                <a:gdLst/>
                <a:ahLst/>
                <a:cxnLst/>
                <a:rect l="0" t="0" r="0" b="0"/>
                <a:pathLst>
                  <a:path w="7505701" h="1672543">
                    <a:moveTo>
                      <a:pt x="0" y="0"/>
                    </a:moveTo>
                    <a:lnTo>
                      <a:pt x="7505700" y="0"/>
                    </a:lnTo>
                    <a:lnTo>
                      <a:pt x="7505700" y="1672542"/>
                    </a:lnTo>
                    <a:lnTo>
                      <a:pt x="0" y="167254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460500" y="3797300"/>
                <a:ext cx="1068578" cy="73866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42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6221984" y="29535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6985762" y="29535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7749413" y="29535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8513064" y="29535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60248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6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7868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7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5615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8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83235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9</a:t>
                </a:r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>
              <a:off x="1629283" y="1906438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965623" y="1906438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460873" y="1906438"/>
              <a:ext cx="0" cy="941451"/>
            </a:xfrm>
            <a:prstGeom prst="line">
              <a:avLst/>
            </a:prstGeom>
            <a:ln w="127000" cap="flat" cmpd="sng" algn="ctr">
              <a:solidFill>
                <a:srgbClr val="FF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508000" y="6362700"/>
            <a:ext cx="8587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How far is the first black arrow from the red one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C5953B08-6137-4B12-8D7F-AFB76B2BAFD0}"/>
              </a:ext>
            </a:extLst>
          </p:cNvPr>
          <p:cNvCxnSpPr/>
          <p:nvPr/>
        </p:nvCxnSpPr>
        <p:spPr>
          <a:xfrm>
            <a:off x="0" y="609083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705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69900"/>
            <a:ext cx="930389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Is this a good way to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 line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519680" y="2352380"/>
            <a:ext cx="4422819" cy="1846467"/>
            <a:chOff x="2519680" y="2352380"/>
            <a:chExt cx="4422819" cy="1846467"/>
          </a:xfrm>
        </p:grpSpPr>
        <p:grpSp>
          <p:nvGrpSpPr>
            <p:cNvPr id="20" name="Group 19"/>
            <p:cNvGrpSpPr/>
            <p:nvPr/>
          </p:nvGrpSpPr>
          <p:grpSpPr>
            <a:xfrm>
              <a:off x="2519680" y="2719832"/>
              <a:ext cx="4422819" cy="1479015"/>
              <a:chOff x="2519680" y="2719832"/>
              <a:chExt cx="4422819" cy="1479015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2519680" y="2719832"/>
                <a:ext cx="4422819" cy="1431200"/>
              </a:xfrm>
              <a:custGeom>
                <a:avLst/>
                <a:gdLst/>
                <a:ahLst/>
                <a:cxnLst/>
                <a:rect l="0" t="0" r="0" b="0"/>
                <a:pathLst>
                  <a:path w="4422819" h="1431200">
                    <a:moveTo>
                      <a:pt x="0" y="0"/>
                    </a:moveTo>
                    <a:lnTo>
                      <a:pt x="4422818" y="0"/>
                    </a:lnTo>
                    <a:lnTo>
                      <a:pt x="4422818" y="1431199"/>
                    </a:lnTo>
                    <a:lnTo>
                      <a:pt x="0" y="143119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2800604" y="2719832"/>
                <a:ext cx="0" cy="30187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>
                <a:off x="3424047" y="2719832"/>
                <a:ext cx="0" cy="30187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4047363" y="2719832"/>
                <a:ext cx="0" cy="30175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4670806" y="2719832"/>
                <a:ext cx="0" cy="30175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5294122" y="2719832"/>
                <a:ext cx="0" cy="30175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5917565" y="2719832"/>
                <a:ext cx="0" cy="30175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2654300" y="3492500"/>
                <a:ext cx="937031" cy="70634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35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6540881" y="2719832"/>
                <a:ext cx="0" cy="30187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oup 18"/>
              <p:cNvGrpSpPr/>
              <p:nvPr/>
            </p:nvGrpSpPr>
            <p:grpSpPr>
              <a:xfrm>
                <a:off x="2595880" y="3086100"/>
                <a:ext cx="4149319" cy="583558"/>
                <a:chOff x="2595880" y="3086100"/>
                <a:chExt cx="4149319" cy="583558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2595880" y="3086100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800">
                      <a:solidFill>
                        <a:srgbClr val="000000"/>
                      </a:solidFill>
                      <a:latin typeface="Century Gothic"/>
                    </a:rPr>
                    <a:t>0</a:t>
                  </a: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3218180" y="3086100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800">
                      <a:solidFill>
                        <a:srgbClr val="000000"/>
                      </a:solidFill>
                      <a:latin typeface="Century Gothic"/>
                    </a:rPr>
                    <a:t>1</a:t>
                  </a: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3840480" y="3086100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800">
                      <a:solidFill>
                        <a:srgbClr val="000000"/>
                      </a:solidFill>
                      <a:latin typeface="Century Gothic"/>
                    </a:rPr>
                    <a:t>2</a:t>
                  </a: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4462780" y="3086100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800">
                      <a:solidFill>
                        <a:srgbClr val="000000"/>
                      </a:solidFill>
                      <a:latin typeface="Century Gothic"/>
                    </a:rPr>
                    <a:t>3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5085080" y="3086100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800">
                      <a:solidFill>
                        <a:srgbClr val="000000"/>
                      </a:solidFill>
                      <a:latin typeface="Century Gothic"/>
                    </a:rPr>
                    <a:t>4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5707380" y="3086100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800">
                      <a:solidFill>
                        <a:srgbClr val="000000"/>
                      </a:solidFill>
                      <a:latin typeface="Century Gothic"/>
                    </a:rPr>
                    <a:t>5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6329680" y="3086100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800">
                      <a:solidFill>
                        <a:srgbClr val="000000"/>
                      </a:solidFill>
                      <a:latin typeface="Century Gothic"/>
                    </a:rPr>
                    <a:t>6</a:t>
                  </a:r>
                </a:p>
              </p:txBody>
            </p:sp>
          </p:grpSp>
        </p:grpSp>
        <p:sp>
          <p:nvSpPr>
            <p:cNvPr id="21" name="Freeform 20"/>
            <p:cNvSpPr/>
            <p:nvPr/>
          </p:nvSpPr>
          <p:spPr>
            <a:xfrm>
              <a:off x="2519680" y="2352380"/>
              <a:ext cx="3399359" cy="213953"/>
            </a:xfrm>
            <a:custGeom>
              <a:avLst/>
              <a:gdLst/>
              <a:ahLst/>
              <a:cxnLst/>
              <a:rect l="0" t="0" r="0" b="0"/>
              <a:pathLst>
                <a:path w="3399359" h="213953">
                  <a:moveTo>
                    <a:pt x="0" y="0"/>
                  </a:moveTo>
                  <a:lnTo>
                    <a:pt x="3399358" y="0"/>
                  </a:lnTo>
                  <a:lnTo>
                    <a:pt x="3399358" y="213952"/>
                  </a:lnTo>
                  <a:lnTo>
                    <a:pt x="0" y="213952"/>
                  </a:lnTo>
                  <a:close/>
                </a:path>
              </a:pathLst>
            </a:custGeom>
            <a:solidFill>
              <a:srgbClr val="808080"/>
            </a:solidFill>
            <a:ln w="127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20700" y="5308600"/>
            <a:ext cx="9303893" cy="10747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object should be aligned to 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0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not the end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ruler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.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02169BDB-62A5-4C8B-886B-7C9C3B8CA149}"/>
              </a:ext>
            </a:extLst>
          </p:cNvPr>
          <p:cNvCxnSpPr/>
          <p:nvPr/>
        </p:nvCxnSpPr>
        <p:spPr>
          <a:xfrm>
            <a:off x="0" y="505244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73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76096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Signal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the line in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centimeters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777898" y="1221449"/>
            <a:ext cx="3784500" cy="1538434"/>
            <a:chOff x="1777898" y="1221449"/>
            <a:chExt cx="3784500" cy="1538434"/>
          </a:xfrm>
        </p:grpSpPr>
        <p:grpSp>
          <p:nvGrpSpPr>
            <p:cNvPr id="23" name="Group 22"/>
            <p:cNvGrpSpPr/>
            <p:nvPr/>
          </p:nvGrpSpPr>
          <p:grpSpPr>
            <a:xfrm>
              <a:off x="1777898" y="1637284"/>
              <a:ext cx="3469118" cy="1122599"/>
              <a:chOff x="1777898" y="1637284"/>
              <a:chExt cx="3469118" cy="1122599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1777898" y="1637298"/>
                <a:ext cx="3469118" cy="1122585"/>
              </a:xfrm>
              <a:custGeom>
                <a:avLst/>
                <a:gdLst/>
                <a:ahLst/>
                <a:cxnLst/>
                <a:rect l="0" t="0" r="0" b="0"/>
                <a:pathLst>
                  <a:path w="3469118" h="1122585">
                    <a:moveTo>
                      <a:pt x="0" y="0"/>
                    </a:moveTo>
                    <a:lnTo>
                      <a:pt x="3469117" y="0"/>
                    </a:lnTo>
                    <a:lnTo>
                      <a:pt x="3469117" y="1122584"/>
                    </a:lnTo>
                    <a:lnTo>
                      <a:pt x="0" y="11225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1998218" y="1637284"/>
                <a:ext cx="0" cy="23685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2487295" y="1637284"/>
                <a:ext cx="0" cy="23685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976118" y="1637284"/>
                <a:ext cx="0" cy="23672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3465195" y="1637284"/>
                <a:ext cx="0" cy="23672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3954145" y="1637284"/>
                <a:ext cx="0" cy="23672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4443095" y="1637284"/>
                <a:ext cx="0" cy="23672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1866900" y="2247900"/>
                <a:ext cx="782066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4932045" y="1637284"/>
                <a:ext cx="0" cy="23685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" name="Group 21"/>
              <p:cNvGrpSpPr/>
              <p:nvPr/>
            </p:nvGrpSpPr>
            <p:grpSpPr>
              <a:xfrm>
                <a:off x="1854200" y="1930400"/>
                <a:ext cx="3215284" cy="338554"/>
                <a:chOff x="1854200" y="1930400"/>
                <a:chExt cx="3215284" cy="338554"/>
              </a:xfrm>
            </p:grpSpPr>
            <p:sp>
              <p:nvSpPr>
                <p:cNvPr id="15" name="TextBox 14"/>
                <p:cNvSpPr txBox="1"/>
                <p:nvPr/>
              </p:nvSpPr>
              <p:spPr>
                <a:xfrm>
                  <a:off x="1808480" y="19304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100">
                      <a:solidFill>
                        <a:srgbClr val="000000"/>
                      </a:solidFill>
                      <a:latin typeface="Century Gothic"/>
                    </a:rPr>
                    <a:t>0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2303780" y="19304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100">
                      <a:solidFill>
                        <a:srgbClr val="000000"/>
                      </a:solidFill>
                      <a:latin typeface="Century Gothic"/>
                    </a:rPr>
                    <a:t>1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2786380" y="19304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100">
                      <a:solidFill>
                        <a:srgbClr val="000000"/>
                      </a:solidFill>
                      <a:latin typeface="Century Gothic"/>
                    </a:rPr>
                    <a:t>2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3281680" y="19304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100">
                      <a:solidFill>
                        <a:srgbClr val="000000"/>
                      </a:solidFill>
                      <a:latin typeface="Century Gothic"/>
                    </a:rPr>
                    <a:t>3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3764280" y="19304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100">
                      <a:solidFill>
                        <a:srgbClr val="000000"/>
                      </a:solidFill>
                      <a:latin typeface="Century Gothic"/>
                    </a:rPr>
                    <a:t>4</a:t>
                  </a: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4259580" y="19304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100">
                      <a:solidFill>
                        <a:srgbClr val="000000"/>
                      </a:solidFill>
                      <a:latin typeface="Century Gothic"/>
                    </a:rPr>
                    <a:t>5</a:t>
                  </a: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4742180" y="19304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100">
                      <a:solidFill>
                        <a:srgbClr val="000000"/>
                      </a:solidFill>
                      <a:latin typeface="Century Gothic"/>
                    </a:rPr>
                    <a:t>6</a:t>
                  </a:r>
                </a:p>
              </p:txBody>
            </p:sp>
          </p:grpSp>
        </p:grpSp>
        <p:sp>
          <p:nvSpPr>
            <p:cNvPr id="24" name="Freeform 23"/>
            <p:cNvSpPr/>
            <p:nvPr/>
          </p:nvSpPr>
          <p:spPr>
            <a:xfrm>
              <a:off x="1981098" y="1349080"/>
              <a:ext cx="2666352" cy="167818"/>
            </a:xfrm>
            <a:custGeom>
              <a:avLst/>
              <a:gdLst/>
              <a:ahLst/>
              <a:cxnLst/>
              <a:rect l="0" t="0" r="0" b="0"/>
              <a:pathLst>
                <a:path w="2666352" h="167818">
                  <a:moveTo>
                    <a:pt x="0" y="0"/>
                  </a:moveTo>
                  <a:lnTo>
                    <a:pt x="2666351" y="0"/>
                  </a:lnTo>
                  <a:lnTo>
                    <a:pt x="2666351" y="167817"/>
                  </a:lnTo>
                  <a:lnTo>
                    <a:pt x="0" y="167817"/>
                  </a:lnTo>
                  <a:close/>
                </a:path>
              </a:pathLst>
            </a:custGeom>
            <a:solidFill>
              <a:srgbClr val="808080"/>
            </a:solidFill>
            <a:ln w="127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4464667" y="1221449"/>
              <a:ext cx="1097731" cy="333549"/>
            </a:xfrm>
            <a:custGeom>
              <a:avLst/>
              <a:gdLst/>
              <a:ahLst/>
              <a:cxnLst/>
              <a:rect l="0" t="0" r="0" b="0"/>
              <a:pathLst>
                <a:path w="1097731" h="333549">
                  <a:moveTo>
                    <a:pt x="0" y="0"/>
                  </a:moveTo>
                  <a:lnTo>
                    <a:pt x="1097730" y="0"/>
                  </a:lnTo>
                  <a:lnTo>
                    <a:pt x="1097730" y="333548"/>
                  </a:lnTo>
                  <a:lnTo>
                    <a:pt x="0" y="333548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777898" y="5439938"/>
            <a:ext cx="3469120" cy="1493668"/>
            <a:chOff x="1777898" y="5439938"/>
            <a:chExt cx="3469120" cy="1493668"/>
          </a:xfrm>
        </p:grpSpPr>
        <p:grpSp>
          <p:nvGrpSpPr>
            <p:cNvPr id="44" name="Group 43"/>
            <p:cNvGrpSpPr/>
            <p:nvPr/>
          </p:nvGrpSpPr>
          <p:grpSpPr>
            <a:xfrm>
              <a:off x="1777898" y="5811012"/>
              <a:ext cx="3469120" cy="1122594"/>
              <a:chOff x="1777898" y="5811012"/>
              <a:chExt cx="3469120" cy="1122594"/>
            </a:xfrm>
          </p:grpSpPr>
          <p:sp>
            <p:nvSpPr>
              <p:cNvPr id="27" name="Freeform 26"/>
              <p:cNvSpPr/>
              <p:nvPr/>
            </p:nvSpPr>
            <p:spPr>
              <a:xfrm>
                <a:off x="1777898" y="5811022"/>
                <a:ext cx="3469120" cy="1122584"/>
              </a:xfrm>
              <a:custGeom>
                <a:avLst/>
                <a:gdLst/>
                <a:ahLst/>
                <a:cxnLst/>
                <a:rect l="0" t="0" r="0" b="0"/>
                <a:pathLst>
                  <a:path w="3469120" h="1122584">
                    <a:moveTo>
                      <a:pt x="0" y="0"/>
                    </a:moveTo>
                    <a:lnTo>
                      <a:pt x="3469119" y="0"/>
                    </a:lnTo>
                    <a:lnTo>
                      <a:pt x="3469119" y="1122583"/>
                    </a:lnTo>
                    <a:lnTo>
                      <a:pt x="0" y="112258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1998218" y="5811012"/>
                <a:ext cx="0" cy="23685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2487295" y="5811012"/>
                <a:ext cx="0" cy="23685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2976118" y="5811012"/>
                <a:ext cx="0" cy="23672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3465195" y="5811012"/>
                <a:ext cx="0" cy="23672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3954145" y="5811012"/>
                <a:ext cx="0" cy="23672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4443095" y="5811012"/>
                <a:ext cx="0" cy="23672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1866900" y="6426200"/>
                <a:ext cx="782066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4932045" y="5811012"/>
                <a:ext cx="0" cy="23685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3" name="Group 42"/>
              <p:cNvGrpSpPr/>
              <p:nvPr/>
            </p:nvGrpSpPr>
            <p:grpSpPr>
              <a:xfrm>
                <a:off x="1854200" y="6108700"/>
                <a:ext cx="3215284" cy="338554"/>
                <a:chOff x="1854200" y="6108700"/>
                <a:chExt cx="3215284" cy="338554"/>
              </a:xfrm>
            </p:grpSpPr>
            <p:sp>
              <p:nvSpPr>
                <p:cNvPr id="36" name="TextBox 35"/>
                <p:cNvSpPr txBox="1"/>
                <p:nvPr/>
              </p:nvSpPr>
              <p:spPr>
                <a:xfrm>
                  <a:off x="1808480" y="61087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100">
                      <a:solidFill>
                        <a:srgbClr val="000000"/>
                      </a:solidFill>
                      <a:latin typeface="Century Gothic"/>
                    </a:rPr>
                    <a:t>0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2303780" y="61087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100">
                      <a:solidFill>
                        <a:srgbClr val="000000"/>
                      </a:solidFill>
                      <a:latin typeface="Century Gothic"/>
                    </a:rPr>
                    <a:t>1</a:t>
                  </a: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2786380" y="61087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100">
                      <a:solidFill>
                        <a:srgbClr val="000000"/>
                      </a:solidFill>
                      <a:latin typeface="Century Gothic"/>
                    </a:rPr>
                    <a:t>2</a:t>
                  </a: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3281680" y="61087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100">
                      <a:solidFill>
                        <a:srgbClr val="000000"/>
                      </a:solidFill>
                      <a:latin typeface="Century Gothic"/>
                    </a:rPr>
                    <a:t>3</a:t>
                  </a: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3764280" y="61087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100">
                      <a:solidFill>
                        <a:srgbClr val="000000"/>
                      </a:solidFill>
                      <a:latin typeface="Century Gothic"/>
                    </a:rPr>
                    <a:t>4</a:t>
                  </a: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4259580" y="61087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100">
                      <a:solidFill>
                        <a:srgbClr val="000000"/>
                      </a:solidFill>
                      <a:latin typeface="Century Gothic"/>
                    </a:rPr>
                    <a:t>5</a:t>
                  </a: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4742180" y="61087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100">
                      <a:solidFill>
                        <a:srgbClr val="000000"/>
                      </a:solidFill>
                      <a:latin typeface="Century Gothic"/>
                    </a:rPr>
                    <a:t>6</a:t>
                  </a:r>
                </a:p>
              </p:txBody>
            </p:sp>
          </p:grpSp>
        </p:grpSp>
        <p:sp>
          <p:nvSpPr>
            <p:cNvPr id="45" name="Freeform 44"/>
            <p:cNvSpPr/>
            <p:nvPr/>
          </p:nvSpPr>
          <p:spPr>
            <a:xfrm>
              <a:off x="1981098" y="5522804"/>
              <a:ext cx="2666352" cy="167818"/>
            </a:xfrm>
            <a:custGeom>
              <a:avLst/>
              <a:gdLst/>
              <a:ahLst/>
              <a:cxnLst/>
              <a:rect l="0" t="0" r="0" b="0"/>
              <a:pathLst>
                <a:path w="2666352" h="167818">
                  <a:moveTo>
                    <a:pt x="0" y="0"/>
                  </a:moveTo>
                  <a:lnTo>
                    <a:pt x="2666351" y="0"/>
                  </a:lnTo>
                  <a:lnTo>
                    <a:pt x="2666351" y="167817"/>
                  </a:lnTo>
                  <a:lnTo>
                    <a:pt x="0" y="167817"/>
                  </a:lnTo>
                  <a:close/>
                </a:path>
              </a:pathLst>
            </a:custGeom>
            <a:solidFill>
              <a:srgbClr val="808080"/>
            </a:solidFill>
            <a:ln w="127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3487900" y="5439938"/>
              <a:ext cx="1278393" cy="250684"/>
            </a:xfrm>
            <a:custGeom>
              <a:avLst/>
              <a:gdLst/>
              <a:ahLst/>
              <a:cxnLst/>
              <a:rect l="0" t="0" r="0" b="0"/>
              <a:pathLst>
                <a:path w="1278393" h="250684">
                  <a:moveTo>
                    <a:pt x="0" y="0"/>
                  </a:moveTo>
                  <a:lnTo>
                    <a:pt x="1278392" y="0"/>
                  </a:lnTo>
                  <a:lnTo>
                    <a:pt x="1278392" y="250683"/>
                  </a:lnTo>
                  <a:lnTo>
                    <a:pt x="0" y="25068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777898" y="3308310"/>
            <a:ext cx="3469118" cy="1538434"/>
            <a:chOff x="1777898" y="3308310"/>
            <a:chExt cx="3469118" cy="1538434"/>
          </a:xfrm>
        </p:grpSpPr>
        <p:sp>
          <p:nvSpPr>
            <p:cNvPr id="48" name="Freeform 47"/>
            <p:cNvSpPr/>
            <p:nvPr/>
          </p:nvSpPr>
          <p:spPr>
            <a:xfrm>
              <a:off x="1777898" y="3724160"/>
              <a:ext cx="3469118" cy="1122584"/>
            </a:xfrm>
            <a:custGeom>
              <a:avLst/>
              <a:gdLst/>
              <a:ahLst/>
              <a:cxnLst/>
              <a:rect l="0" t="0" r="0" b="0"/>
              <a:pathLst>
                <a:path w="3469118" h="1122584">
                  <a:moveTo>
                    <a:pt x="0" y="0"/>
                  </a:moveTo>
                  <a:lnTo>
                    <a:pt x="3469117" y="0"/>
                  </a:lnTo>
                  <a:lnTo>
                    <a:pt x="3469117" y="1122583"/>
                  </a:lnTo>
                  <a:lnTo>
                    <a:pt x="0" y="112258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1998218" y="3724148"/>
              <a:ext cx="0" cy="23685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2487295" y="3724148"/>
              <a:ext cx="0" cy="23685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976118" y="3724148"/>
              <a:ext cx="0" cy="23672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465195" y="3724148"/>
              <a:ext cx="0" cy="23672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954145" y="3724148"/>
              <a:ext cx="0" cy="23672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4443095" y="3724148"/>
              <a:ext cx="0" cy="23672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1866900" y="4330700"/>
              <a:ext cx="7820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4932045" y="3724148"/>
              <a:ext cx="0" cy="23685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/>
            <p:cNvGrpSpPr/>
            <p:nvPr/>
          </p:nvGrpSpPr>
          <p:grpSpPr>
            <a:xfrm>
              <a:off x="1854200" y="4013200"/>
              <a:ext cx="3215284" cy="338554"/>
              <a:chOff x="1854200" y="4013200"/>
              <a:chExt cx="3215284" cy="338554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1808480" y="4013200"/>
                <a:ext cx="373024" cy="4154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303780" y="4013200"/>
                <a:ext cx="373024" cy="4154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2786380" y="4013200"/>
                <a:ext cx="373024" cy="4154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3281680" y="4013200"/>
                <a:ext cx="373024" cy="4154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3764280" y="4013200"/>
                <a:ext cx="373024" cy="4154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4259580" y="4013200"/>
                <a:ext cx="373024" cy="4154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4742180" y="4013200"/>
                <a:ext cx="373024" cy="4154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6</a:t>
                </a:r>
              </a:p>
            </p:txBody>
          </p:sp>
        </p:grpSp>
        <p:sp>
          <p:nvSpPr>
            <p:cNvPr id="65" name="Freeform 64"/>
            <p:cNvSpPr/>
            <p:nvPr/>
          </p:nvSpPr>
          <p:spPr>
            <a:xfrm>
              <a:off x="1981098" y="3435942"/>
              <a:ext cx="2666352" cy="167817"/>
            </a:xfrm>
            <a:custGeom>
              <a:avLst/>
              <a:gdLst/>
              <a:ahLst/>
              <a:cxnLst/>
              <a:rect l="0" t="0" r="0" b="0"/>
              <a:pathLst>
                <a:path w="2666352" h="167817">
                  <a:moveTo>
                    <a:pt x="0" y="0"/>
                  </a:moveTo>
                  <a:lnTo>
                    <a:pt x="2666351" y="0"/>
                  </a:lnTo>
                  <a:lnTo>
                    <a:pt x="2666351" y="167816"/>
                  </a:lnTo>
                  <a:lnTo>
                    <a:pt x="0" y="167816"/>
                  </a:lnTo>
                  <a:close/>
                </a:path>
              </a:pathLst>
            </a:custGeom>
            <a:solidFill>
              <a:srgbClr val="808080"/>
            </a:solidFill>
            <a:ln w="127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6" name="Freeform 65"/>
            <p:cNvSpPr/>
            <p:nvPr/>
          </p:nvSpPr>
          <p:spPr>
            <a:xfrm>
              <a:off x="3969367" y="3308310"/>
              <a:ext cx="1097731" cy="333549"/>
            </a:xfrm>
            <a:custGeom>
              <a:avLst/>
              <a:gdLst/>
              <a:ahLst/>
              <a:cxnLst/>
              <a:rect l="0" t="0" r="0" b="0"/>
              <a:pathLst>
                <a:path w="1097731" h="333549">
                  <a:moveTo>
                    <a:pt x="0" y="0"/>
                  </a:moveTo>
                  <a:lnTo>
                    <a:pt x="1097730" y="0"/>
                  </a:lnTo>
                  <a:lnTo>
                    <a:pt x="1097730" y="333548"/>
                  </a:lnTo>
                  <a:lnTo>
                    <a:pt x="0" y="333548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69" name="Straight Connector 68">
            <a:extLst>
              <a:ext uri="{FF2B5EF4-FFF2-40B4-BE49-F238E27FC236}">
                <a16:creationId xmlns="" xmlns:a16="http://schemas.microsoft.com/office/drawing/2014/main" id="{F0EF2302-EC8D-4F73-BDA3-4245CE69777B}"/>
              </a:ext>
            </a:extLst>
          </p:cNvPr>
          <p:cNvCxnSpPr/>
          <p:nvPr/>
        </p:nvCxnSpPr>
        <p:spPr>
          <a:xfrm>
            <a:off x="0" y="314615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281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57200"/>
            <a:ext cx="9576943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In real life, objects often end between two marks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on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ruler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858000"/>
            <a:ext cx="3086989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See p. E-6 for details.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2868591" y="2852398"/>
            <a:ext cx="4422819" cy="1905249"/>
            <a:chOff x="2868591" y="2852398"/>
            <a:chExt cx="4422819" cy="1905249"/>
          </a:xfrm>
        </p:grpSpPr>
        <p:grpSp>
          <p:nvGrpSpPr>
            <p:cNvPr id="21" name="Group 20"/>
            <p:cNvGrpSpPr/>
            <p:nvPr/>
          </p:nvGrpSpPr>
          <p:grpSpPr>
            <a:xfrm>
              <a:off x="2868591" y="3278124"/>
              <a:ext cx="4422819" cy="1479523"/>
              <a:chOff x="2868591" y="3278124"/>
              <a:chExt cx="4422819" cy="1479523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2868591" y="3278127"/>
                <a:ext cx="4422819" cy="1431199"/>
              </a:xfrm>
              <a:custGeom>
                <a:avLst/>
                <a:gdLst/>
                <a:ahLst/>
                <a:cxnLst/>
                <a:rect l="0" t="0" r="0" b="0"/>
                <a:pathLst>
                  <a:path w="4422819" h="1431199">
                    <a:moveTo>
                      <a:pt x="0" y="0"/>
                    </a:moveTo>
                    <a:lnTo>
                      <a:pt x="4422818" y="0"/>
                    </a:lnTo>
                    <a:lnTo>
                      <a:pt x="4422818" y="1431198"/>
                    </a:lnTo>
                    <a:lnTo>
                      <a:pt x="0" y="143119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5" name="Straight Connector 4"/>
              <p:cNvCxnSpPr/>
              <p:nvPr/>
            </p:nvCxnSpPr>
            <p:spPr>
              <a:xfrm>
                <a:off x="3149473" y="3278124"/>
                <a:ext cx="0" cy="30187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3772916" y="3278124"/>
                <a:ext cx="0" cy="30187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4396232" y="3278124"/>
                <a:ext cx="0" cy="30175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5019675" y="3278124"/>
                <a:ext cx="0" cy="30175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5642991" y="3278124"/>
                <a:ext cx="0" cy="30175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6266434" y="3278124"/>
                <a:ext cx="0" cy="30175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2997200" y="4051300"/>
                <a:ext cx="937031" cy="70634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35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6889750" y="3278124"/>
                <a:ext cx="0" cy="30187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/>
              <p:cNvGrpSpPr/>
              <p:nvPr/>
            </p:nvGrpSpPr>
            <p:grpSpPr>
              <a:xfrm>
                <a:off x="2938780" y="3644900"/>
                <a:ext cx="4149319" cy="565989"/>
                <a:chOff x="2938780" y="3644900"/>
                <a:chExt cx="4149319" cy="565989"/>
              </a:xfrm>
            </p:grpSpPr>
            <p:sp>
              <p:nvSpPr>
                <p:cNvPr id="13" name="TextBox 12"/>
                <p:cNvSpPr txBox="1"/>
                <p:nvPr/>
              </p:nvSpPr>
              <p:spPr>
                <a:xfrm>
                  <a:off x="2938780" y="3644900"/>
                  <a:ext cx="415519" cy="565989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700">
                      <a:solidFill>
                        <a:srgbClr val="000000"/>
                      </a:solidFill>
                      <a:latin typeface="Century Gothic"/>
                    </a:rPr>
                    <a:t>0</a:t>
                  </a: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3561080" y="3644900"/>
                  <a:ext cx="415519" cy="565989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700">
                      <a:solidFill>
                        <a:srgbClr val="000000"/>
                      </a:solidFill>
                      <a:latin typeface="Century Gothic"/>
                    </a:rPr>
                    <a:t>1</a:t>
                  </a: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4183380" y="3644900"/>
                  <a:ext cx="415519" cy="565989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700">
                      <a:solidFill>
                        <a:srgbClr val="000000"/>
                      </a:solidFill>
                      <a:latin typeface="Century Gothic"/>
                    </a:rPr>
                    <a:t>2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4805680" y="3644900"/>
                  <a:ext cx="415519" cy="565989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700">
                      <a:solidFill>
                        <a:srgbClr val="000000"/>
                      </a:solidFill>
                      <a:latin typeface="Century Gothic"/>
                    </a:rPr>
                    <a:t>3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5427980" y="3644900"/>
                  <a:ext cx="415519" cy="565989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700">
                      <a:solidFill>
                        <a:srgbClr val="000000"/>
                      </a:solidFill>
                      <a:latin typeface="Century Gothic"/>
                    </a:rPr>
                    <a:t>4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6050280" y="3644900"/>
                  <a:ext cx="415519" cy="565989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700">
                      <a:solidFill>
                        <a:srgbClr val="000000"/>
                      </a:solidFill>
                      <a:latin typeface="Century Gothic"/>
                    </a:rPr>
                    <a:t>5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6672580" y="3644900"/>
                  <a:ext cx="415519" cy="565989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700">
                      <a:solidFill>
                        <a:srgbClr val="000000"/>
                      </a:solidFill>
                      <a:latin typeface="Century Gothic"/>
                    </a:rPr>
                    <a:t>6</a:t>
                  </a:r>
                </a:p>
              </p:txBody>
            </p:sp>
          </p:grpSp>
        </p:grpSp>
        <p:grpSp>
          <p:nvGrpSpPr>
            <p:cNvPr id="24" name="Group 23"/>
            <p:cNvGrpSpPr/>
            <p:nvPr/>
          </p:nvGrpSpPr>
          <p:grpSpPr>
            <a:xfrm>
              <a:off x="3135291" y="2852398"/>
              <a:ext cx="3934689" cy="291280"/>
              <a:chOff x="3135291" y="2852398"/>
              <a:chExt cx="3934689" cy="291280"/>
            </a:xfrm>
          </p:grpSpPr>
          <p:sp>
            <p:nvSpPr>
              <p:cNvPr id="22" name="Freeform 21"/>
              <p:cNvSpPr/>
              <p:nvPr/>
            </p:nvSpPr>
            <p:spPr>
              <a:xfrm>
                <a:off x="3135291" y="2910675"/>
                <a:ext cx="3399359" cy="213953"/>
              </a:xfrm>
              <a:custGeom>
                <a:avLst/>
                <a:gdLst/>
                <a:ahLst/>
                <a:cxnLst/>
                <a:rect l="0" t="0" r="0" b="0"/>
                <a:pathLst>
                  <a:path w="3399359" h="213953">
                    <a:moveTo>
                      <a:pt x="0" y="0"/>
                    </a:moveTo>
                    <a:lnTo>
                      <a:pt x="3399358" y="0"/>
                    </a:lnTo>
                    <a:lnTo>
                      <a:pt x="3399358" y="213952"/>
                    </a:lnTo>
                    <a:lnTo>
                      <a:pt x="0" y="213952"/>
                    </a:lnTo>
                    <a:close/>
                  </a:path>
                </a:pathLst>
              </a:custGeom>
              <a:solidFill>
                <a:srgbClr val="808080"/>
              </a:solidFill>
              <a:ln w="127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6436349" y="2852398"/>
                <a:ext cx="633631" cy="291280"/>
              </a:xfrm>
              <a:custGeom>
                <a:avLst/>
                <a:gdLst/>
                <a:ahLst/>
                <a:cxnLst/>
                <a:rect l="0" t="0" r="0" b="0"/>
                <a:pathLst>
                  <a:path w="633631" h="291280">
                    <a:moveTo>
                      <a:pt x="0" y="0"/>
                    </a:moveTo>
                    <a:lnTo>
                      <a:pt x="633630" y="0"/>
                    </a:lnTo>
                    <a:lnTo>
                      <a:pt x="633630" y="291279"/>
                    </a:lnTo>
                    <a:lnTo>
                      <a:pt x="0" y="291279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639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431800"/>
            <a:ext cx="9464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Signal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the line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to the closest centimetre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648431" y="1183349"/>
            <a:ext cx="2912606" cy="1287253"/>
            <a:chOff x="1648431" y="1183349"/>
            <a:chExt cx="2912606" cy="1287253"/>
          </a:xfrm>
        </p:grpSpPr>
        <p:grpSp>
          <p:nvGrpSpPr>
            <p:cNvPr id="23" name="Group 22"/>
            <p:cNvGrpSpPr/>
            <p:nvPr/>
          </p:nvGrpSpPr>
          <p:grpSpPr>
            <a:xfrm>
              <a:off x="1648431" y="1531239"/>
              <a:ext cx="2902720" cy="939363"/>
              <a:chOff x="1648431" y="1531239"/>
              <a:chExt cx="2902720" cy="939363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1648431" y="1531302"/>
                <a:ext cx="2902720" cy="939300"/>
              </a:xfrm>
              <a:custGeom>
                <a:avLst/>
                <a:gdLst/>
                <a:ahLst/>
                <a:cxnLst/>
                <a:rect l="0" t="0" r="0" b="0"/>
                <a:pathLst>
                  <a:path w="2902720" h="939300">
                    <a:moveTo>
                      <a:pt x="0" y="0"/>
                    </a:moveTo>
                    <a:lnTo>
                      <a:pt x="2902719" y="0"/>
                    </a:lnTo>
                    <a:lnTo>
                      <a:pt x="2902719" y="939299"/>
                    </a:lnTo>
                    <a:lnTo>
                      <a:pt x="0" y="93929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1832737" y="1531239"/>
                <a:ext cx="0" cy="19824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2242058" y="1531239"/>
                <a:ext cx="0" cy="19824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650998" y="1531239"/>
                <a:ext cx="0" cy="1981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3060192" y="1531239"/>
                <a:ext cx="0" cy="1981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3469386" y="1531239"/>
                <a:ext cx="0" cy="1981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3878453" y="1531239"/>
                <a:ext cx="0" cy="1981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1714500" y="2044700"/>
                <a:ext cx="690042" cy="44627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3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4287647" y="1531239"/>
                <a:ext cx="0" cy="19824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" name="Group 21"/>
              <p:cNvGrpSpPr/>
              <p:nvPr/>
            </p:nvGrpSpPr>
            <p:grpSpPr>
              <a:xfrm>
                <a:off x="1701800" y="1778000"/>
                <a:ext cx="2707437" cy="292388"/>
                <a:chOff x="1701800" y="1778000"/>
                <a:chExt cx="2707437" cy="292388"/>
              </a:xfrm>
            </p:grpSpPr>
            <p:sp>
              <p:nvSpPr>
                <p:cNvPr id="15" name="TextBox 14"/>
                <p:cNvSpPr txBox="1"/>
                <p:nvPr/>
              </p:nvSpPr>
              <p:spPr>
                <a:xfrm>
                  <a:off x="1656080" y="1778000"/>
                  <a:ext cx="347777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0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2075180" y="1778000"/>
                  <a:ext cx="347777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1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2468880" y="1778000"/>
                  <a:ext cx="347777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2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2887980" y="1778000"/>
                  <a:ext cx="347777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3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3294380" y="1778000"/>
                  <a:ext cx="347777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4</a:t>
                  </a: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3700780" y="1778000"/>
                  <a:ext cx="347777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5</a:t>
                  </a: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4107180" y="1778000"/>
                  <a:ext cx="347777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6</a:t>
                  </a:r>
                </a:p>
              </p:txBody>
            </p:sp>
          </p:grpSp>
        </p:grpSp>
        <p:grpSp>
          <p:nvGrpSpPr>
            <p:cNvPr id="26" name="Group 25"/>
            <p:cNvGrpSpPr/>
            <p:nvPr/>
          </p:nvGrpSpPr>
          <p:grpSpPr>
            <a:xfrm>
              <a:off x="1818455" y="1183349"/>
              <a:ext cx="2742582" cy="279090"/>
              <a:chOff x="1818455" y="1183349"/>
              <a:chExt cx="2742582" cy="279090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1818455" y="1290141"/>
                <a:ext cx="2231019" cy="140419"/>
              </a:xfrm>
              <a:custGeom>
                <a:avLst/>
                <a:gdLst/>
                <a:ahLst/>
                <a:cxnLst/>
                <a:rect l="0" t="0" r="0" b="0"/>
                <a:pathLst>
                  <a:path w="2231019" h="140419">
                    <a:moveTo>
                      <a:pt x="0" y="0"/>
                    </a:moveTo>
                    <a:lnTo>
                      <a:pt x="2231018" y="0"/>
                    </a:lnTo>
                    <a:lnTo>
                      <a:pt x="2231018" y="140418"/>
                    </a:lnTo>
                    <a:lnTo>
                      <a:pt x="0" y="140418"/>
                    </a:lnTo>
                    <a:close/>
                  </a:path>
                </a:pathLst>
              </a:custGeom>
              <a:solidFill>
                <a:srgbClr val="808080"/>
              </a:solidFill>
              <a:ln w="127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642533" y="1183349"/>
                <a:ext cx="918504" cy="279090"/>
              </a:xfrm>
              <a:custGeom>
                <a:avLst/>
                <a:gdLst/>
                <a:ahLst/>
                <a:cxnLst/>
                <a:rect l="0" t="0" r="0" b="0"/>
                <a:pathLst>
                  <a:path w="918504" h="279090">
                    <a:moveTo>
                      <a:pt x="0" y="0"/>
                    </a:moveTo>
                    <a:lnTo>
                      <a:pt x="918503" y="0"/>
                    </a:lnTo>
                    <a:lnTo>
                      <a:pt x="918503" y="279089"/>
                    </a:lnTo>
                    <a:lnTo>
                      <a:pt x="0" y="279089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1648431" y="2726270"/>
            <a:ext cx="4172681" cy="1304796"/>
            <a:chOff x="1648431" y="2726270"/>
            <a:chExt cx="4172681" cy="1304796"/>
          </a:xfrm>
        </p:grpSpPr>
        <p:grpSp>
          <p:nvGrpSpPr>
            <p:cNvPr id="53" name="Group 52"/>
            <p:cNvGrpSpPr/>
            <p:nvPr/>
          </p:nvGrpSpPr>
          <p:grpSpPr>
            <a:xfrm>
              <a:off x="1648431" y="3101235"/>
              <a:ext cx="4172681" cy="929831"/>
              <a:chOff x="1648431" y="3101235"/>
              <a:chExt cx="4172681" cy="929831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1822196" y="3108198"/>
                <a:ext cx="3821176" cy="205613"/>
                <a:chOff x="1822196" y="3108198"/>
                <a:chExt cx="3821176" cy="205613"/>
              </a:xfrm>
            </p:grpSpPr>
            <p:grpSp>
              <p:nvGrpSpPr>
                <p:cNvPr id="34" name="Group 33"/>
                <p:cNvGrpSpPr/>
                <p:nvPr/>
              </p:nvGrpSpPr>
              <p:grpSpPr>
                <a:xfrm>
                  <a:off x="1822196" y="3108198"/>
                  <a:ext cx="2122932" cy="205613"/>
                  <a:chOff x="1822196" y="3108198"/>
                  <a:chExt cx="2122932" cy="205613"/>
                </a:xfrm>
              </p:grpSpPr>
              <p:cxnSp>
                <p:nvCxnSpPr>
                  <p:cNvPr id="28" name="Straight Connector 27"/>
                  <p:cNvCxnSpPr/>
                  <p:nvPr/>
                </p:nvCxnSpPr>
                <p:spPr>
                  <a:xfrm>
                    <a:off x="1822196" y="31081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2246757" y="31081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/>
                  <p:cNvCxnSpPr/>
                  <p:nvPr/>
                </p:nvCxnSpPr>
                <p:spPr>
                  <a:xfrm>
                    <a:off x="2671445" y="31081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3096006" y="31081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3520440" y="31081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/>
                  <p:nvPr/>
                </p:nvCxnSpPr>
                <p:spPr>
                  <a:xfrm>
                    <a:off x="3945128" y="31081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4369689" y="310819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4794250" y="310819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218811" y="310819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5643372" y="310819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0" name="Group 49"/>
              <p:cNvGrpSpPr/>
              <p:nvPr/>
            </p:nvGrpSpPr>
            <p:grpSpPr>
              <a:xfrm>
                <a:off x="1701800" y="3352800"/>
                <a:ext cx="4059275" cy="292388"/>
                <a:chOff x="1701800" y="3352800"/>
                <a:chExt cx="4059275" cy="292388"/>
              </a:xfrm>
            </p:grpSpPr>
            <p:sp>
              <p:nvSpPr>
                <p:cNvPr id="40" name="TextBox 39"/>
                <p:cNvSpPr txBox="1"/>
                <p:nvPr/>
              </p:nvSpPr>
              <p:spPr>
                <a:xfrm>
                  <a:off x="1656080" y="3352800"/>
                  <a:ext cx="328016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0</a:t>
                  </a: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2075180" y="3352800"/>
                  <a:ext cx="328016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1</a:t>
                  </a: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2506980" y="3352800"/>
                  <a:ext cx="328016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2</a:t>
                  </a: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2926080" y="3352800"/>
                  <a:ext cx="328016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3</a:t>
                  </a: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3357880" y="3352800"/>
                  <a:ext cx="328015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4</a:t>
                  </a: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3776980" y="3352800"/>
                  <a:ext cx="328015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5</a:t>
                  </a: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4196080" y="3352800"/>
                  <a:ext cx="328015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6</a:t>
                  </a: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4627880" y="3352800"/>
                  <a:ext cx="328015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7</a:t>
                  </a: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5059680" y="3352800"/>
                  <a:ext cx="328015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8</a:t>
                  </a: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5478780" y="3352800"/>
                  <a:ext cx="328015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9</a:t>
                  </a:r>
                </a:p>
              </p:txBody>
            </p:sp>
          </p:grpSp>
          <p:sp>
            <p:nvSpPr>
              <p:cNvPr id="51" name="Freeform 50"/>
              <p:cNvSpPr/>
              <p:nvPr/>
            </p:nvSpPr>
            <p:spPr>
              <a:xfrm>
                <a:off x="1648431" y="3101235"/>
                <a:ext cx="4172681" cy="929831"/>
              </a:xfrm>
              <a:custGeom>
                <a:avLst/>
                <a:gdLst/>
                <a:ahLst/>
                <a:cxnLst/>
                <a:rect l="0" t="0" r="0" b="0"/>
                <a:pathLst>
                  <a:path w="4172681" h="929831">
                    <a:moveTo>
                      <a:pt x="0" y="0"/>
                    </a:moveTo>
                    <a:lnTo>
                      <a:pt x="4172680" y="0"/>
                    </a:lnTo>
                    <a:lnTo>
                      <a:pt x="4172680" y="929830"/>
                    </a:lnTo>
                    <a:lnTo>
                      <a:pt x="0" y="92983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701800" y="3606800"/>
                <a:ext cx="691058" cy="44627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3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</p:grpSp>
        <p:sp>
          <p:nvSpPr>
            <p:cNvPr id="54" name="Freeform 53"/>
            <p:cNvSpPr/>
            <p:nvPr/>
          </p:nvSpPr>
          <p:spPr>
            <a:xfrm>
              <a:off x="1818455" y="2864941"/>
              <a:ext cx="2231019" cy="140418"/>
            </a:xfrm>
            <a:custGeom>
              <a:avLst/>
              <a:gdLst/>
              <a:ahLst/>
              <a:cxnLst/>
              <a:rect l="0" t="0" r="0" b="0"/>
              <a:pathLst>
                <a:path w="2231019" h="140418">
                  <a:moveTo>
                    <a:pt x="0" y="0"/>
                  </a:moveTo>
                  <a:lnTo>
                    <a:pt x="2231018" y="0"/>
                  </a:lnTo>
                  <a:lnTo>
                    <a:pt x="2231018" y="140417"/>
                  </a:lnTo>
                  <a:lnTo>
                    <a:pt x="0" y="140417"/>
                  </a:lnTo>
                  <a:close/>
                </a:path>
              </a:pathLst>
            </a:custGeom>
            <a:solidFill>
              <a:srgbClr val="808080"/>
            </a:solidFill>
            <a:ln w="127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3445527" y="2864941"/>
              <a:ext cx="2231018" cy="140418"/>
            </a:xfrm>
            <a:custGeom>
              <a:avLst/>
              <a:gdLst/>
              <a:ahLst/>
              <a:cxnLst/>
              <a:rect l="0" t="0" r="0" b="0"/>
              <a:pathLst>
                <a:path w="2231018" h="140418">
                  <a:moveTo>
                    <a:pt x="0" y="0"/>
                  </a:moveTo>
                  <a:lnTo>
                    <a:pt x="2231017" y="0"/>
                  </a:lnTo>
                  <a:lnTo>
                    <a:pt x="2231017" y="140417"/>
                  </a:lnTo>
                  <a:lnTo>
                    <a:pt x="0" y="140417"/>
                  </a:lnTo>
                  <a:close/>
                </a:path>
              </a:pathLst>
            </a:custGeom>
            <a:solidFill>
              <a:srgbClr val="808080"/>
            </a:solidFill>
            <a:ln w="127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4472136" y="2726270"/>
              <a:ext cx="1348976" cy="291789"/>
            </a:xfrm>
            <a:custGeom>
              <a:avLst/>
              <a:gdLst/>
              <a:ahLst/>
              <a:cxnLst/>
              <a:rect l="0" t="0" r="0" b="0"/>
              <a:pathLst>
                <a:path w="1348976" h="291789">
                  <a:moveTo>
                    <a:pt x="0" y="0"/>
                  </a:moveTo>
                  <a:lnTo>
                    <a:pt x="1348975" y="0"/>
                  </a:lnTo>
                  <a:lnTo>
                    <a:pt x="1348975" y="291788"/>
                  </a:lnTo>
                  <a:lnTo>
                    <a:pt x="0" y="291788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1648431" y="4269817"/>
            <a:ext cx="4172681" cy="1316999"/>
            <a:chOff x="1648431" y="4269817"/>
            <a:chExt cx="4172681" cy="1316999"/>
          </a:xfrm>
        </p:grpSpPr>
        <p:grpSp>
          <p:nvGrpSpPr>
            <p:cNvPr id="83" name="Group 82"/>
            <p:cNvGrpSpPr/>
            <p:nvPr/>
          </p:nvGrpSpPr>
          <p:grpSpPr>
            <a:xfrm>
              <a:off x="1648431" y="4656985"/>
              <a:ext cx="4172681" cy="929831"/>
              <a:chOff x="1648431" y="4656985"/>
              <a:chExt cx="4172681" cy="929831"/>
            </a:xfrm>
          </p:grpSpPr>
          <p:grpSp>
            <p:nvGrpSpPr>
              <p:cNvPr id="69" name="Group 68"/>
              <p:cNvGrpSpPr/>
              <p:nvPr/>
            </p:nvGrpSpPr>
            <p:grpSpPr>
              <a:xfrm>
                <a:off x="1822196" y="4663948"/>
                <a:ext cx="3821176" cy="205613"/>
                <a:chOff x="1822196" y="4663948"/>
                <a:chExt cx="3821176" cy="205613"/>
              </a:xfrm>
            </p:grpSpPr>
            <p:grpSp>
              <p:nvGrpSpPr>
                <p:cNvPr id="64" name="Group 63"/>
                <p:cNvGrpSpPr/>
                <p:nvPr/>
              </p:nvGrpSpPr>
              <p:grpSpPr>
                <a:xfrm>
                  <a:off x="1822196" y="4663948"/>
                  <a:ext cx="2122932" cy="205613"/>
                  <a:chOff x="1822196" y="4663948"/>
                  <a:chExt cx="2122932" cy="205613"/>
                </a:xfrm>
              </p:grpSpPr>
              <p:cxnSp>
                <p:nvCxnSpPr>
                  <p:cNvPr id="58" name="Straight Connector 57"/>
                  <p:cNvCxnSpPr/>
                  <p:nvPr/>
                </p:nvCxnSpPr>
                <p:spPr>
                  <a:xfrm>
                    <a:off x="1822196" y="466394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>
                  <a:xfrm>
                    <a:off x="2246757" y="466394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/>
                  <p:nvPr/>
                </p:nvCxnSpPr>
                <p:spPr>
                  <a:xfrm>
                    <a:off x="2671445" y="466394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/>
                  <p:nvPr/>
                </p:nvCxnSpPr>
                <p:spPr>
                  <a:xfrm>
                    <a:off x="3096006" y="466394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>
                    <a:off x="3520440" y="466394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/>
                  <p:nvPr/>
                </p:nvCxnSpPr>
                <p:spPr>
                  <a:xfrm>
                    <a:off x="3945128" y="466394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5" name="Straight Connector 64"/>
                <p:cNvCxnSpPr/>
                <p:nvPr/>
              </p:nvCxnSpPr>
              <p:spPr>
                <a:xfrm>
                  <a:off x="4369689" y="466394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>
                  <a:off x="4794250" y="466394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5218811" y="466394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>
                  <a:off x="5643372" y="466394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" name="Group 79"/>
              <p:cNvGrpSpPr/>
              <p:nvPr/>
            </p:nvGrpSpPr>
            <p:grpSpPr>
              <a:xfrm>
                <a:off x="1701800" y="4914900"/>
                <a:ext cx="4102100" cy="292388"/>
                <a:chOff x="1701800" y="4914900"/>
                <a:chExt cx="4102100" cy="292388"/>
              </a:xfrm>
            </p:grpSpPr>
            <p:sp>
              <p:nvSpPr>
                <p:cNvPr id="70" name="TextBox 69"/>
                <p:cNvSpPr txBox="1"/>
                <p:nvPr/>
              </p:nvSpPr>
              <p:spPr>
                <a:xfrm>
                  <a:off x="16560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0</a:t>
                  </a:r>
                </a:p>
              </p:txBody>
            </p:sp>
            <p:sp>
              <p:nvSpPr>
                <p:cNvPr id="71" name="TextBox 70"/>
                <p:cNvSpPr txBox="1"/>
                <p:nvPr/>
              </p:nvSpPr>
              <p:spPr>
                <a:xfrm>
                  <a:off x="20751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1</a:t>
                  </a: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25069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2</a:t>
                  </a: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29260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3</a:t>
                  </a: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33578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4</a:t>
                  </a: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37769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5</a:t>
                  </a: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41960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6</a:t>
                  </a: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46278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7</a:t>
                  </a: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50596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8</a:t>
                  </a: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54787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9</a:t>
                  </a:r>
                </a:p>
              </p:txBody>
            </p:sp>
          </p:grpSp>
          <p:sp>
            <p:nvSpPr>
              <p:cNvPr id="81" name="Freeform 80"/>
              <p:cNvSpPr/>
              <p:nvPr/>
            </p:nvSpPr>
            <p:spPr>
              <a:xfrm>
                <a:off x="1648431" y="4656985"/>
                <a:ext cx="4172681" cy="929831"/>
              </a:xfrm>
              <a:custGeom>
                <a:avLst/>
                <a:gdLst/>
                <a:ahLst/>
                <a:cxnLst/>
                <a:rect l="0" t="0" r="0" b="0"/>
                <a:pathLst>
                  <a:path w="4172681" h="929831">
                    <a:moveTo>
                      <a:pt x="0" y="0"/>
                    </a:moveTo>
                    <a:lnTo>
                      <a:pt x="4172680" y="0"/>
                    </a:lnTo>
                    <a:lnTo>
                      <a:pt x="4172680" y="929830"/>
                    </a:lnTo>
                    <a:lnTo>
                      <a:pt x="0" y="92983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701800" y="5168900"/>
                <a:ext cx="691007" cy="44627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3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1818455" y="4269817"/>
              <a:ext cx="3375846" cy="279089"/>
              <a:chOff x="1818455" y="4269817"/>
              <a:chExt cx="3375846" cy="279089"/>
            </a:xfrm>
          </p:grpSpPr>
          <p:sp>
            <p:nvSpPr>
              <p:cNvPr id="84" name="Freeform 83"/>
              <p:cNvSpPr/>
              <p:nvPr/>
            </p:nvSpPr>
            <p:spPr>
              <a:xfrm>
                <a:off x="1818455" y="4408489"/>
                <a:ext cx="2231019" cy="140417"/>
              </a:xfrm>
              <a:custGeom>
                <a:avLst/>
                <a:gdLst/>
                <a:ahLst/>
                <a:cxnLst/>
                <a:rect l="0" t="0" r="0" b="0"/>
                <a:pathLst>
                  <a:path w="2231019" h="140417">
                    <a:moveTo>
                      <a:pt x="0" y="0"/>
                    </a:moveTo>
                    <a:lnTo>
                      <a:pt x="2231018" y="0"/>
                    </a:lnTo>
                    <a:lnTo>
                      <a:pt x="2231018" y="140416"/>
                    </a:lnTo>
                    <a:lnTo>
                      <a:pt x="0" y="140416"/>
                    </a:lnTo>
                    <a:close/>
                  </a:path>
                </a:pathLst>
              </a:custGeom>
              <a:solidFill>
                <a:srgbClr val="808080"/>
              </a:solidFill>
              <a:ln w="127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5" name="Freeform 84"/>
              <p:cNvSpPr/>
              <p:nvPr/>
            </p:nvSpPr>
            <p:spPr>
              <a:xfrm>
                <a:off x="2732855" y="4408489"/>
                <a:ext cx="2231019" cy="140417"/>
              </a:xfrm>
              <a:custGeom>
                <a:avLst/>
                <a:gdLst/>
                <a:ahLst/>
                <a:cxnLst/>
                <a:rect l="0" t="0" r="0" b="0"/>
                <a:pathLst>
                  <a:path w="2231019" h="140417">
                    <a:moveTo>
                      <a:pt x="0" y="0"/>
                    </a:moveTo>
                    <a:lnTo>
                      <a:pt x="2231018" y="0"/>
                    </a:lnTo>
                    <a:lnTo>
                      <a:pt x="2231018" y="140416"/>
                    </a:lnTo>
                    <a:lnTo>
                      <a:pt x="0" y="140416"/>
                    </a:lnTo>
                    <a:close/>
                  </a:path>
                </a:pathLst>
              </a:custGeom>
              <a:solidFill>
                <a:srgbClr val="808080"/>
              </a:solidFill>
              <a:ln w="127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4275797" y="4269817"/>
                <a:ext cx="918504" cy="279089"/>
              </a:xfrm>
              <a:custGeom>
                <a:avLst/>
                <a:gdLst/>
                <a:ahLst/>
                <a:cxnLst/>
                <a:rect l="0" t="0" r="0" b="0"/>
                <a:pathLst>
                  <a:path w="918504" h="279089">
                    <a:moveTo>
                      <a:pt x="0" y="0"/>
                    </a:moveTo>
                    <a:lnTo>
                      <a:pt x="918503" y="0"/>
                    </a:lnTo>
                    <a:lnTo>
                      <a:pt x="918503" y="279088"/>
                    </a:lnTo>
                    <a:lnTo>
                      <a:pt x="0" y="279088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119" name="Group 118"/>
          <p:cNvGrpSpPr/>
          <p:nvPr/>
        </p:nvGrpSpPr>
        <p:grpSpPr>
          <a:xfrm>
            <a:off x="1648431" y="5812866"/>
            <a:ext cx="4766806" cy="1329700"/>
            <a:chOff x="1648431" y="5812866"/>
            <a:chExt cx="4766806" cy="1329700"/>
          </a:xfrm>
        </p:grpSpPr>
        <p:grpSp>
          <p:nvGrpSpPr>
            <p:cNvPr id="114" name="Group 113"/>
            <p:cNvGrpSpPr/>
            <p:nvPr/>
          </p:nvGrpSpPr>
          <p:grpSpPr>
            <a:xfrm>
              <a:off x="1648431" y="6212735"/>
              <a:ext cx="4172681" cy="929831"/>
              <a:chOff x="1648431" y="6212735"/>
              <a:chExt cx="4172681" cy="929831"/>
            </a:xfrm>
          </p:grpSpPr>
          <p:grpSp>
            <p:nvGrpSpPr>
              <p:cNvPr id="100" name="Group 99"/>
              <p:cNvGrpSpPr/>
              <p:nvPr/>
            </p:nvGrpSpPr>
            <p:grpSpPr>
              <a:xfrm>
                <a:off x="1822196" y="6219698"/>
                <a:ext cx="3821176" cy="205613"/>
                <a:chOff x="1822196" y="6219698"/>
                <a:chExt cx="3821176" cy="205613"/>
              </a:xfrm>
            </p:grpSpPr>
            <p:grpSp>
              <p:nvGrpSpPr>
                <p:cNvPr id="95" name="Group 94"/>
                <p:cNvGrpSpPr/>
                <p:nvPr/>
              </p:nvGrpSpPr>
              <p:grpSpPr>
                <a:xfrm>
                  <a:off x="1822196" y="6219698"/>
                  <a:ext cx="2122932" cy="205613"/>
                  <a:chOff x="1822196" y="6219698"/>
                  <a:chExt cx="2122932" cy="205613"/>
                </a:xfrm>
              </p:grpSpPr>
              <p:cxnSp>
                <p:nvCxnSpPr>
                  <p:cNvPr id="89" name="Straight Connector 88"/>
                  <p:cNvCxnSpPr/>
                  <p:nvPr/>
                </p:nvCxnSpPr>
                <p:spPr>
                  <a:xfrm>
                    <a:off x="1822196" y="62196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Connector 89"/>
                  <p:cNvCxnSpPr/>
                  <p:nvPr/>
                </p:nvCxnSpPr>
                <p:spPr>
                  <a:xfrm>
                    <a:off x="2246757" y="62196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/>
                  <p:cNvCxnSpPr/>
                  <p:nvPr/>
                </p:nvCxnSpPr>
                <p:spPr>
                  <a:xfrm>
                    <a:off x="2671445" y="62196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/>
                  <p:cNvCxnSpPr/>
                  <p:nvPr/>
                </p:nvCxnSpPr>
                <p:spPr>
                  <a:xfrm>
                    <a:off x="3096006" y="62196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/>
                  <p:cNvCxnSpPr/>
                  <p:nvPr/>
                </p:nvCxnSpPr>
                <p:spPr>
                  <a:xfrm>
                    <a:off x="3520440" y="62196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Connector 93"/>
                  <p:cNvCxnSpPr/>
                  <p:nvPr/>
                </p:nvCxnSpPr>
                <p:spPr>
                  <a:xfrm>
                    <a:off x="3945128" y="62196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4369689" y="621969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>
                  <a:off x="4794250" y="621969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>
                  <a:off x="5218811" y="621969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>
                  <a:off x="5643372" y="621969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1" name="Group 110"/>
              <p:cNvGrpSpPr/>
              <p:nvPr/>
            </p:nvGrpSpPr>
            <p:grpSpPr>
              <a:xfrm>
                <a:off x="1701800" y="6464300"/>
                <a:ext cx="4102100" cy="292388"/>
                <a:chOff x="1701800" y="6464300"/>
                <a:chExt cx="4102100" cy="292388"/>
              </a:xfrm>
            </p:grpSpPr>
            <p:sp>
              <p:nvSpPr>
                <p:cNvPr id="101" name="TextBox 100"/>
                <p:cNvSpPr txBox="1"/>
                <p:nvPr/>
              </p:nvSpPr>
              <p:spPr>
                <a:xfrm>
                  <a:off x="16560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0</a:t>
                  </a:r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20751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1</a:t>
                  </a:r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25069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2</a:t>
                  </a:r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29260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3</a:t>
                  </a:r>
                </a:p>
              </p:txBody>
            </p:sp>
            <p:sp>
              <p:nvSpPr>
                <p:cNvPr id="105" name="TextBox 104"/>
                <p:cNvSpPr txBox="1"/>
                <p:nvPr/>
              </p:nvSpPr>
              <p:spPr>
                <a:xfrm>
                  <a:off x="33578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4</a:t>
                  </a:r>
                </a:p>
              </p:txBody>
            </p:sp>
            <p:sp>
              <p:nvSpPr>
                <p:cNvPr id="106" name="TextBox 105"/>
                <p:cNvSpPr txBox="1"/>
                <p:nvPr/>
              </p:nvSpPr>
              <p:spPr>
                <a:xfrm>
                  <a:off x="37769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5</a:t>
                  </a:r>
                </a:p>
              </p:txBody>
            </p:sp>
            <p:sp>
              <p:nvSpPr>
                <p:cNvPr id="107" name="TextBox 106"/>
                <p:cNvSpPr txBox="1"/>
                <p:nvPr/>
              </p:nvSpPr>
              <p:spPr>
                <a:xfrm>
                  <a:off x="41960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6</a:t>
                  </a:r>
                </a:p>
              </p:txBody>
            </p:sp>
            <p:sp>
              <p:nvSpPr>
                <p:cNvPr id="108" name="TextBox 107"/>
                <p:cNvSpPr txBox="1"/>
                <p:nvPr/>
              </p:nvSpPr>
              <p:spPr>
                <a:xfrm>
                  <a:off x="46278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7</a:t>
                  </a:r>
                </a:p>
              </p:txBody>
            </p:sp>
            <p:sp>
              <p:nvSpPr>
                <p:cNvPr id="109" name="TextBox 108"/>
                <p:cNvSpPr txBox="1"/>
                <p:nvPr/>
              </p:nvSpPr>
              <p:spPr>
                <a:xfrm>
                  <a:off x="50596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8</a:t>
                  </a:r>
                </a:p>
              </p:txBody>
            </p:sp>
            <p:sp>
              <p:nvSpPr>
                <p:cNvPr id="110" name="TextBox 109"/>
                <p:cNvSpPr txBox="1"/>
                <p:nvPr/>
              </p:nvSpPr>
              <p:spPr>
                <a:xfrm>
                  <a:off x="54787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1800">
                      <a:solidFill>
                        <a:srgbClr val="000000"/>
                      </a:solidFill>
                      <a:latin typeface="Century Gothic"/>
                    </a:rPr>
                    <a:t>9</a:t>
                  </a:r>
                </a:p>
              </p:txBody>
            </p:sp>
          </p:grpSp>
          <p:sp>
            <p:nvSpPr>
              <p:cNvPr id="112" name="Freeform 111"/>
              <p:cNvSpPr/>
              <p:nvPr/>
            </p:nvSpPr>
            <p:spPr>
              <a:xfrm>
                <a:off x="1648431" y="6212735"/>
                <a:ext cx="4172681" cy="929831"/>
              </a:xfrm>
              <a:custGeom>
                <a:avLst/>
                <a:gdLst/>
                <a:ahLst/>
                <a:cxnLst/>
                <a:rect l="0" t="0" r="0" b="0"/>
                <a:pathLst>
                  <a:path w="4172681" h="929831">
                    <a:moveTo>
                      <a:pt x="0" y="0"/>
                    </a:moveTo>
                    <a:lnTo>
                      <a:pt x="4172680" y="0"/>
                    </a:lnTo>
                    <a:lnTo>
                      <a:pt x="4172680" y="929830"/>
                    </a:lnTo>
                    <a:lnTo>
                      <a:pt x="0" y="92983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701800" y="6718300"/>
                <a:ext cx="691007" cy="44627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30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</p:grpSp>
        <p:grpSp>
          <p:nvGrpSpPr>
            <p:cNvPr id="117" name="Group 116"/>
            <p:cNvGrpSpPr/>
            <p:nvPr/>
          </p:nvGrpSpPr>
          <p:grpSpPr>
            <a:xfrm>
              <a:off x="1818455" y="5951539"/>
              <a:ext cx="3858090" cy="140417"/>
              <a:chOff x="1818455" y="5951539"/>
              <a:chExt cx="3858090" cy="140417"/>
            </a:xfrm>
          </p:grpSpPr>
          <p:sp>
            <p:nvSpPr>
              <p:cNvPr id="115" name="Freeform 114"/>
              <p:cNvSpPr/>
              <p:nvPr/>
            </p:nvSpPr>
            <p:spPr>
              <a:xfrm>
                <a:off x="1818455" y="5951539"/>
                <a:ext cx="2231019" cy="140417"/>
              </a:xfrm>
              <a:custGeom>
                <a:avLst/>
                <a:gdLst/>
                <a:ahLst/>
                <a:cxnLst/>
                <a:rect l="0" t="0" r="0" b="0"/>
                <a:pathLst>
                  <a:path w="2231019" h="140417">
                    <a:moveTo>
                      <a:pt x="0" y="0"/>
                    </a:moveTo>
                    <a:lnTo>
                      <a:pt x="2231018" y="0"/>
                    </a:lnTo>
                    <a:lnTo>
                      <a:pt x="2231018" y="140416"/>
                    </a:lnTo>
                    <a:lnTo>
                      <a:pt x="0" y="140416"/>
                    </a:lnTo>
                    <a:close/>
                  </a:path>
                </a:pathLst>
              </a:custGeom>
              <a:solidFill>
                <a:srgbClr val="808080"/>
              </a:solidFill>
              <a:ln w="127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6" name="Freeform 115"/>
              <p:cNvSpPr/>
              <p:nvPr/>
            </p:nvSpPr>
            <p:spPr>
              <a:xfrm>
                <a:off x="3445527" y="5951539"/>
                <a:ext cx="2231018" cy="140417"/>
              </a:xfrm>
              <a:custGeom>
                <a:avLst/>
                <a:gdLst/>
                <a:ahLst/>
                <a:cxnLst/>
                <a:rect l="0" t="0" r="0" b="0"/>
                <a:pathLst>
                  <a:path w="2231018" h="140417">
                    <a:moveTo>
                      <a:pt x="0" y="0"/>
                    </a:moveTo>
                    <a:lnTo>
                      <a:pt x="2231017" y="0"/>
                    </a:lnTo>
                    <a:lnTo>
                      <a:pt x="2231017" y="140416"/>
                    </a:lnTo>
                    <a:lnTo>
                      <a:pt x="0" y="140416"/>
                    </a:lnTo>
                    <a:close/>
                  </a:path>
                </a:pathLst>
              </a:custGeom>
              <a:solidFill>
                <a:srgbClr val="808080"/>
              </a:solidFill>
              <a:ln w="127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18" name="Freeform 117"/>
            <p:cNvSpPr/>
            <p:nvPr/>
          </p:nvSpPr>
          <p:spPr>
            <a:xfrm>
              <a:off x="5496733" y="5812866"/>
              <a:ext cx="918504" cy="279090"/>
            </a:xfrm>
            <a:custGeom>
              <a:avLst/>
              <a:gdLst/>
              <a:ahLst/>
              <a:cxnLst/>
              <a:rect l="0" t="0" r="0" b="0"/>
              <a:pathLst>
                <a:path w="918504" h="279090">
                  <a:moveTo>
                    <a:pt x="0" y="0"/>
                  </a:moveTo>
                  <a:lnTo>
                    <a:pt x="918503" y="0"/>
                  </a:lnTo>
                  <a:lnTo>
                    <a:pt x="918503" y="279089"/>
                  </a:lnTo>
                  <a:lnTo>
                    <a:pt x="0" y="279089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121" name="Straight Connector 120">
            <a:extLst>
              <a:ext uri="{FF2B5EF4-FFF2-40B4-BE49-F238E27FC236}">
                <a16:creationId xmlns="" xmlns:a16="http://schemas.microsoft.com/office/drawing/2014/main" id="{034E52DC-B935-4D73-85CC-917592406586}"/>
              </a:ext>
            </a:extLst>
          </p:cNvPr>
          <p:cNvCxnSpPr/>
          <p:nvPr/>
        </p:nvCxnSpPr>
        <p:spPr>
          <a:xfrm>
            <a:off x="0" y="269527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40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08000"/>
            <a:ext cx="9210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Let's compare two pencils.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549400"/>
            <a:ext cx="70864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can we tell which pencil 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longer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02100"/>
            <a:ext cx="85710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if the other pencil is at home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Or in China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352800"/>
            <a:ext cx="224607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E-2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D7CB9F9E-7846-437D-B883-0FF8F8F08690}"/>
              </a:ext>
            </a:extLst>
          </p:cNvPr>
          <p:cNvCxnSpPr/>
          <p:nvPr/>
        </p:nvCxnSpPr>
        <p:spPr>
          <a:xfrm>
            <a:off x="0" y="389007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693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381000"/>
            <a:ext cx="9652000" cy="18224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ruler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object.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centimetres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long is the object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45100" y="4851400"/>
            <a:ext cx="17487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d) eraser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4851400"/>
            <a:ext cx="278015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pencil case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45100" y="2552700"/>
            <a:ext cx="198920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marker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000" y="2552700"/>
            <a:ext cx="185254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pencil </a:t>
            </a:r>
          </a:p>
        </p:txBody>
      </p:sp>
    </p:spTree>
    <p:extLst>
      <p:ext uri="{BB962C8B-B14F-4D97-AF65-F5344CB8AC3E}">
        <p14:creationId xmlns:p14="http://schemas.microsoft.com/office/powerpoint/2010/main" val="37862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5910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Activity 2: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Use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rulers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and find items of each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840700"/>
            <a:ext cx="240880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6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long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2729700"/>
            <a:ext cx="30632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10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long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3618700"/>
            <a:ext cx="240880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1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long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4507700"/>
            <a:ext cx="77876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d) between 12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and 15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long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6285700"/>
            <a:ext cx="77876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f)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about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35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centimetres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long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500" y="5396700"/>
            <a:ext cx="77876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e) greater than 15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long</a:t>
            </a:r>
          </a:p>
        </p:txBody>
      </p:sp>
    </p:spTree>
    <p:extLst>
      <p:ext uri="{BB962C8B-B14F-4D97-AF65-F5344CB8AC3E}">
        <p14:creationId xmlns:p14="http://schemas.microsoft.com/office/powerpoint/2010/main" val="124466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93700"/>
            <a:ext cx="9527540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Make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row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10 pattern block squares.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its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to the closest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centimetre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0806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469900"/>
            <a:ext cx="9578340" cy="21423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Practice using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measuring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tape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round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or curved objects, such as a cup or a water bottle.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You can also use a piece of string and then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it using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ruler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0296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82600"/>
            <a:ext cx="9584944" cy="10747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Predict which pencil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then check your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predictions.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300" y="5854700"/>
            <a:ext cx="566547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This is called an "optical illusion."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5300" y="6946900"/>
            <a:ext cx="9584944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You can also do this with actual pencils. See p. E-7 for details.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826307" y="2102692"/>
            <a:ext cx="2497382" cy="3018135"/>
            <a:chOff x="3826307" y="2102692"/>
            <a:chExt cx="2497382" cy="3018135"/>
          </a:xfrm>
        </p:grpSpPr>
        <p:grpSp>
          <p:nvGrpSpPr>
            <p:cNvPr id="29" name="Group 28"/>
            <p:cNvGrpSpPr/>
            <p:nvPr/>
          </p:nvGrpSpPr>
          <p:grpSpPr>
            <a:xfrm>
              <a:off x="4766989" y="2102692"/>
              <a:ext cx="625642" cy="2507008"/>
              <a:chOff x="4766989" y="2141192"/>
              <a:chExt cx="625642" cy="2507008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4766989" y="2141192"/>
                <a:ext cx="625642" cy="520979"/>
                <a:chOff x="6285297" y="1837212"/>
                <a:chExt cx="625642" cy="520979"/>
              </a:xfrm>
            </p:grpSpPr>
            <p:sp>
              <p:nvSpPr>
                <p:cNvPr id="24" name="Isosceles Triangle 23"/>
                <p:cNvSpPr/>
                <p:nvPr/>
              </p:nvSpPr>
              <p:spPr>
                <a:xfrm>
                  <a:off x="6456351" y="1837212"/>
                  <a:ext cx="288000" cy="423513"/>
                </a:xfrm>
                <a:prstGeom prst="triangle">
                  <a:avLst/>
                </a:prstGeom>
                <a:noFill/>
                <a:ln w="7620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6285297" y="2222225"/>
                  <a:ext cx="625642" cy="1359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4922012" y="2524379"/>
                <a:ext cx="315850" cy="2123821"/>
                <a:chOff x="4922012" y="2524379"/>
                <a:chExt cx="315850" cy="2123821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4922013" y="2524379"/>
                  <a:ext cx="315849" cy="2123821"/>
                  <a:chOff x="4922013" y="2524379"/>
                  <a:chExt cx="315849" cy="2123821"/>
                </a:xfrm>
              </p:grpSpPr>
              <p:cxnSp>
                <p:nvCxnSpPr>
                  <p:cNvPr id="3" name="Straight Connector 2"/>
                  <p:cNvCxnSpPr/>
                  <p:nvPr/>
                </p:nvCxnSpPr>
                <p:spPr>
                  <a:xfrm rot="16200000" flipH="1" flipV="1">
                    <a:off x="3860166" y="3586226"/>
                    <a:ext cx="2123821" cy="127"/>
                  </a:xfrm>
                  <a:prstGeom prst="line">
                    <a:avLst/>
                  </a:prstGeom>
                  <a:ln w="76200" cap="flat" cmpd="sng" algn="ctr">
                    <a:solidFill>
                      <a:srgbClr val="0000FF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" name="Straight Connector 3"/>
                  <p:cNvCxnSpPr/>
                  <p:nvPr/>
                </p:nvCxnSpPr>
                <p:spPr>
                  <a:xfrm rot="16200000" flipH="1" flipV="1">
                    <a:off x="4175888" y="3586226"/>
                    <a:ext cx="2123821" cy="127"/>
                  </a:xfrm>
                  <a:prstGeom prst="line">
                    <a:avLst/>
                  </a:prstGeom>
                  <a:ln w="76200" cap="flat" cmpd="sng" algn="ctr">
                    <a:solidFill>
                      <a:srgbClr val="0000FF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" name="Straight Connector 5"/>
                  <p:cNvCxnSpPr/>
                  <p:nvPr/>
                </p:nvCxnSpPr>
                <p:spPr>
                  <a:xfrm rot="16200000" flipH="1" flipV="1">
                    <a:off x="4025203" y="3579050"/>
                    <a:ext cx="2109470" cy="127"/>
                  </a:xfrm>
                  <a:prstGeom prst="line">
                    <a:avLst/>
                  </a:prstGeom>
                  <a:ln w="76200" cap="flat" cmpd="sng" algn="ctr">
                    <a:solidFill>
                      <a:srgbClr val="0000FF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" name="Straight Connector 6"/>
                <p:cNvCxnSpPr/>
                <p:nvPr/>
              </p:nvCxnSpPr>
              <p:spPr>
                <a:xfrm rot="16200000">
                  <a:off x="5079938" y="2405081"/>
                  <a:ext cx="0" cy="315595"/>
                </a:xfrm>
                <a:prstGeom prst="line">
                  <a:avLst/>
                </a:prstGeom>
                <a:ln w="76200" cap="flat" cmpd="sng" algn="ctr">
                  <a:solidFill>
                    <a:srgbClr val="0000FF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 rot="16200000">
                  <a:off x="5079810" y="4448131"/>
                  <a:ext cx="0" cy="315595"/>
                </a:xfrm>
                <a:prstGeom prst="line">
                  <a:avLst/>
                </a:prstGeom>
                <a:ln w="76200" cap="flat" cmpd="sng" algn="ctr">
                  <a:solidFill>
                    <a:srgbClr val="0000FF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2" name="Group 41"/>
            <p:cNvGrpSpPr/>
            <p:nvPr/>
          </p:nvGrpSpPr>
          <p:grpSpPr>
            <a:xfrm>
              <a:off x="3826307" y="4495185"/>
              <a:ext cx="2497382" cy="625642"/>
              <a:chOff x="3826307" y="4495185"/>
              <a:chExt cx="2497382" cy="625642"/>
            </a:xfrm>
          </p:grpSpPr>
          <p:sp>
            <p:nvSpPr>
              <p:cNvPr id="39" name="Isosceles Triangle 38"/>
              <p:cNvSpPr/>
              <p:nvPr/>
            </p:nvSpPr>
            <p:spPr>
              <a:xfrm rot="5400000">
                <a:off x="5967933" y="4598482"/>
                <a:ext cx="288000" cy="423513"/>
              </a:xfrm>
              <a:prstGeom prst="triangle">
                <a:avLst/>
              </a:prstGeom>
              <a:noFill/>
              <a:ln w="762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0" name="Rectangle 39"/>
              <p:cNvSpPr/>
              <p:nvPr/>
            </p:nvSpPr>
            <p:spPr>
              <a:xfrm rot="5400000">
                <a:off x="5557873" y="4740023"/>
                <a:ext cx="625642" cy="1359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 rot="5400000">
                <a:off x="4730293" y="3746223"/>
                <a:ext cx="315849" cy="2123821"/>
                <a:chOff x="4922013" y="2524379"/>
                <a:chExt cx="315849" cy="2123821"/>
              </a:xfrm>
            </p:grpSpPr>
            <p:cxnSp>
              <p:nvCxnSpPr>
                <p:cNvPr id="36" name="Straight Connector 35"/>
                <p:cNvCxnSpPr/>
                <p:nvPr/>
              </p:nvCxnSpPr>
              <p:spPr>
                <a:xfrm rot="16200000" flipH="1" flipV="1">
                  <a:off x="3860166" y="3586226"/>
                  <a:ext cx="2123821" cy="127"/>
                </a:xfrm>
                <a:prstGeom prst="line">
                  <a:avLst/>
                </a:prstGeom>
                <a:ln w="762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rot="16200000" flipH="1" flipV="1">
                  <a:off x="4175888" y="3586226"/>
                  <a:ext cx="2123821" cy="127"/>
                </a:xfrm>
                <a:prstGeom prst="line">
                  <a:avLst/>
                </a:prstGeom>
                <a:ln w="762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rot="16200000" flipH="1" flipV="1">
                  <a:off x="4025203" y="3579050"/>
                  <a:ext cx="2109470" cy="127"/>
                </a:xfrm>
                <a:prstGeom prst="line">
                  <a:avLst/>
                </a:prstGeom>
                <a:ln w="762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>
              <a:xfrm>
                <a:off x="5911628" y="4650336"/>
                <a:ext cx="0" cy="315595"/>
              </a:xfrm>
              <a:prstGeom prst="line">
                <a:avLst/>
              </a:prstGeom>
              <a:ln w="762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3868578" y="4650208"/>
                <a:ext cx="0" cy="315595"/>
              </a:xfrm>
              <a:prstGeom prst="line">
                <a:avLst/>
              </a:prstGeom>
              <a:ln w="762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2346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3.1 pp. 95–97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342020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" y="330200"/>
            <a:ext cx="381640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Discuss the difference in these terms.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14800" y="1854200"/>
            <a:ext cx="20144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measuring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18280" y="3911600"/>
            <a:ext cx="21346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FF"/>
                </a:solidFill>
                <a:latin typeface="Century Gothic"/>
              </a:rPr>
              <a:t>comparing</a:t>
            </a:r>
          </a:p>
        </p:txBody>
      </p:sp>
    </p:spTree>
    <p:extLst>
      <p:ext uri="{BB962C8B-B14F-4D97-AF65-F5344CB8AC3E}">
        <p14:creationId xmlns:p14="http://schemas.microsoft.com/office/powerpoint/2010/main" val="97942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380" y="698500"/>
            <a:ext cx="89052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FF"/>
                </a:solidFill>
                <a:latin typeface="Century Gothic"/>
              </a:rPr>
              <a:t>unit of measurement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35480" y="4330700"/>
            <a:ext cx="63017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This pencil is ____ cubes long.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6100" y="6057900"/>
            <a:ext cx="914781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FF"/>
                </a:solidFill>
                <a:latin typeface="Century Gothic"/>
              </a:rPr>
              <a:t>Measuring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with the same unit allows us to compare objects, even when they aren't side by side.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079" y="2463546"/>
            <a:ext cx="6305042" cy="139725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50496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508000"/>
            <a:ext cx="485010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this pencil 7 cubes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long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6908800"/>
            <a:ext cx="453674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Emphasize the need to place units properly.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272" y="2565400"/>
            <a:ext cx="6061583" cy="151206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85283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19100" y="1943100"/>
            <a:ext cx="4454779" cy="1929758"/>
            <a:chOff x="419100" y="1943100"/>
            <a:chExt cx="4454779" cy="1929758"/>
          </a:xfrm>
        </p:grpSpPr>
        <p:grpSp>
          <p:nvGrpSpPr>
            <p:cNvPr id="4" name="Group 3"/>
            <p:cNvGrpSpPr/>
            <p:nvPr/>
          </p:nvGrpSpPr>
          <p:grpSpPr>
            <a:xfrm>
              <a:off x="419100" y="1943100"/>
              <a:ext cx="2668778" cy="1929758"/>
              <a:chOff x="419100" y="1943100"/>
              <a:chExt cx="2668778" cy="1929758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952500" y="3289300"/>
                <a:ext cx="2135378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6 units long</a:t>
                </a: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419100" y="1943100"/>
                <a:ext cx="701040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a)</a:t>
                </a:r>
              </a:p>
            </p:txBody>
          </p:sp>
        </p:grp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4212" y="2044700"/>
              <a:ext cx="3939667" cy="108559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7" name="TextBox 6"/>
          <p:cNvSpPr txBox="1"/>
          <p:nvPr/>
        </p:nvSpPr>
        <p:spPr>
          <a:xfrm>
            <a:off x="419100" y="393700"/>
            <a:ext cx="7374001" cy="116788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>
                <a:solidFill>
                  <a:srgbClr val="000000"/>
                </a:solidFill>
                <a:latin typeface="Century Gothic"/>
              </a:rPr>
              <a:t>Is this a good way to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measure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the pencil</a:t>
            </a:r>
            <a:r>
              <a:rPr lang="en-CA" sz="27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19100" y="4914900"/>
            <a:ext cx="4466717" cy="2209158"/>
            <a:chOff x="419100" y="4914900"/>
            <a:chExt cx="4466717" cy="2209158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6277" y="5061077"/>
              <a:ext cx="3939540" cy="84480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901700" y="6540500"/>
              <a:ext cx="213537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9 units long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9100" y="4914900"/>
              <a:ext cx="7010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359400" y="1943100"/>
            <a:ext cx="3738499" cy="1929758"/>
            <a:chOff x="5359400" y="1943100"/>
            <a:chExt cx="3738499" cy="1929758"/>
          </a:xfrm>
        </p:grpSpPr>
        <p:pic>
          <p:nvPicPr>
            <p:cNvPr id="12" name="Picture 11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1723" y="2044700"/>
              <a:ext cx="3186176" cy="10587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15" name="Group 14"/>
            <p:cNvGrpSpPr/>
            <p:nvPr/>
          </p:nvGrpSpPr>
          <p:grpSpPr>
            <a:xfrm>
              <a:off x="5359400" y="1943100"/>
              <a:ext cx="2668778" cy="1929758"/>
              <a:chOff x="5359400" y="1943100"/>
              <a:chExt cx="2668778" cy="1929758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5892800" y="3289300"/>
                <a:ext cx="2135378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5 units long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359400" y="1943100"/>
                <a:ext cx="701040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b)</a:t>
                </a: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5359400" y="4914900"/>
            <a:ext cx="4498087" cy="2209158"/>
            <a:chOff x="5359400" y="4914900"/>
            <a:chExt cx="4498087" cy="2209158"/>
          </a:xfrm>
        </p:grpSpPr>
        <p:pic>
          <p:nvPicPr>
            <p:cNvPr id="17" name="Picture 16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7946" y="5061077"/>
              <a:ext cx="3939541" cy="131178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8" name="TextBox 17"/>
            <p:cNvSpPr txBox="1"/>
            <p:nvPr/>
          </p:nvSpPr>
          <p:spPr>
            <a:xfrm>
              <a:off x="5842000" y="6540500"/>
              <a:ext cx="26060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10 units long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359400" y="4914900"/>
              <a:ext cx="7010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496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060" y="203200"/>
            <a:ext cx="8892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Distribute rulers and 5 connecting cubes.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2300" y="812800"/>
            <a:ext cx="579361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is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ruler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like a number line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044700" y="2818638"/>
            <a:ext cx="6006924" cy="991363"/>
            <a:chOff x="2044700" y="2818638"/>
            <a:chExt cx="6006924" cy="991363"/>
          </a:xfrm>
        </p:grpSpPr>
        <p:grpSp>
          <p:nvGrpSpPr>
            <p:cNvPr id="11" name="Group 10"/>
            <p:cNvGrpSpPr/>
            <p:nvPr/>
          </p:nvGrpSpPr>
          <p:grpSpPr>
            <a:xfrm>
              <a:off x="2044700" y="3302000"/>
              <a:ext cx="5981979" cy="415498"/>
              <a:chOff x="2044700" y="3302000"/>
              <a:chExt cx="5981979" cy="415498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1998980" y="3302000"/>
                <a:ext cx="1272972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0 </a:t>
                </a:r>
                <a:r>
                  <a:rPr lang="en-CA" sz="2000">
                    <a:solidFill>
                      <a:srgbClr val="000000"/>
                    </a:solidFill>
                    <a:latin typeface="Century Gothic"/>
                  </a:rPr>
                  <a:t>cm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078480" y="3302000"/>
                <a:ext cx="421919" cy="50783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980180" y="3302000"/>
                <a:ext cx="421919" cy="49244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60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894580" y="3302000"/>
                <a:ext cx="421919" cy="49244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60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796280" y="3302000"/>
                <a:ext cx="421919" cy="49244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60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736080" y="3302000"/>
                <a:ext cx="421919" cy="49244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60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650480" y="3302000"/>
                <a:ext cx="421919" cy="49244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600">
                    <a:solidFill>
                      <a:srgbClr val="000000"/>
                    </a:solidFill>
                    <a:latin typeface="Century Gothic"/>
                  </a:rPr>
                  <a:t>6</a:t>
                </a:r>
              </a:p>
            </p:txBody>
          </p:sp>
        </p:grpSp>
        <p:sp>
          <p:nvSpPr>
            <p:cNvPr id="12" name="Freeform 11"/>
            <p:cNvSpPr/>
            <p:nvPr/>
          </p:nvSpPr>
          <p:spPr>
            <a:xfrm>
              <a:off x="2167529" y="2818738"/>
              <a:ext cx="5884095" cy="991263"/>
            </a:xfrm>
            <a:custGeom>
              <a:avLst/>
              <a:gdLst/>
              <a:ahLst/>
              <a:cxnLst/>
              <a:rect l="0" t="0" r="0" b="0"/>
              <a:pathLst>
                <a:path w="5884095" h="991263">
                  <a:moveTo>
                    <a:pt x="0" y="0"/>
                  </a:moveTo>
                  <a:lnTo>
                    <a:pt x="5884094" y="0"/>
                  </a:lnTo>
                  <a:lnTo>
                    <a:pt x="5884094" y="991262"/>
                  </a:lnTo>
                  <a:lnTo>
                    <a:pt x="0" y="99126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2357247" y="2818638"/>
              <a:ext cx="917956" cy="399415"/>
              <a:chOff x="2357247" y="2818638"/>
              <a:chExt cx="917956" cy="399415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2820289" y="2818638"/>
                <a:ext cx="0" cy="288417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357247" y="2818638"/>
                <a:ext cx="0" cy="399415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3275203" y="2818638"/>
                <a:ext cx="0" cy="399415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Connector 16"/>
            <p:cNvCxnSpPr/>
            <p:nvPr/>
          </p:nvCxnSpPr>
          <p:spPr>
            <a:xfrm>
              <a:off x="3737991" y="2818638"/>
              <a:ext cx="0" cy="288417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4193032" y="2818638"/>
              <a:ext cx="917829" cy="399415"/>
              <a:chOff x="4193032" y="2818638"/>
              <a:chExt cx="917829" cy="399415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4655820" y="2818638"/>
                <a:ext cx="0" cy="288417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4193032" y="2818638"/>
                <a:ext cx="0" cy="399415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5110861" y="2818638"/>
                <a:ext cx="0" cy="399415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>
              <a:off x="5573649" y="2818638"/>
              <a:ext cx="0" cy="288417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/>
          </p:nvGrpSpPr>
          <p:grpSpPr>
            <a:xfrm>
              <a:off x="6028563" y="2818638"/>
              <a:ext cx="917829" cy="399415"/>
              <a:chOff x="6028563" y="2818638"/>
              <a:chExt cx="917829" cy="399415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6491478" y="2818638"/>
                <a:ext cx="0" cy="288417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6028563" y="2818638"/>
                <a:ext cx="0" cy="399415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6946392" y="2818638"/>
                <a:ext cx="0" cy="399415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Connector 26"/>
            <p:cNvCxnSpPr/>
            <p:nvPr/>
          </p:nvCxnSpPr>
          <p:spPr>
            <a:xfrm>
              <a:off x="7409180" y="2818638"/>
              <a:ext cx="0" cy="288417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864221" y="2818638"/>
              <a:ext cx="0" cy="399415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622300" y="4546600"/>
            <a:ext cx="9514840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>
                <a:solidFill>
                  <a:srgbClr val="000000"/>
                </a:solidFill>
                <a:latin typeface="Century Gothic"/>
              </a:rPr>
              <a:t>Line up the cubes with the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ruler 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markings.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15E78D52-0D69-4750-B2B0-F051F4A20145}"/>
              </a:ext>
            </a:extLst>
          </p:cNvPr>
          <p:cNvCxnSpPr/>
          <p:nvPr/>
        </p:nvCxnSpPr>
        <p:spPr>
          <a:xfrm>
            <a:off x="-7703" y="4341155"/>
            <a:ext cx="101601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965437" y="5655697"/>
            <a:ext cx="914379" cy="914381"/>
            <a:chOff x="685800" y="6184900"/>
            <a:chExt cx="914379" cy="914381"/>
          </a:xfrm>
        </p:grpSpPr>
        <p:sp>
          <p:nvSpPr>
            <p:cNvPr id="30" name="Freeform 29"/>
            <p:cNvSpPr/>
            <p:nvPr/>
          </p:nvSpPr>
          <p:spPr>
            <a:xfrm>
              <a:off x="685800" y="6184900"/>
              <a:ext cx="914379" cy="914381"/>
            </a:xfrm>
            <a:custGeom>
              <a:avLst/>
              <a:gdLst/>
              <a:ahLst/>
              <a:cxnLst/>
              <a:rect l="0" t="0" r="0" b="0"/>
              <a:pathLst>
                <a:path w="914379" h="914381">
                  <a:moveTo>
                    <a:pt x="0" y="0"/>
                  </a:moveTo>
                  <a:lnTo>
                    <a:pt x="914378" y="0"/>
                  </a:lnTo>
                  <a:lnTo>
                    <a:pt x="914378" y="914380"/>
                  </a:lnTo>
                  <a:lnTo>
                    <a:pt x="0" y="914380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A"/>
            </a:p>
          </p:txBody>
        </p:sp>
        <p:sp>
          <p:nvSpPr>
            <p:cNvPr id="31" name="Oval 30"/>
            <p:cNvSpPr/>
            <p:nvPr/>
          </p:nvSpPr>
          <p:spPr>
            <a:xfrm>
              <a:off x="943737" y="6442837"/>
              <a:ext cx="398526" cy="398526"/>
            </a:xfrm>
            <a:prstGeom prst="ellipse">
              <a:avLst/>
            </a:pr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A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F0DEBAB6-0DB6-4765-BAD4-FD7B360904CE}"/>
              </a:ext>
            </a:extLst>
          </p:cNvPr>
          <p:cNvGrpSpPr/>
          <p:nvPr/>
        </p:nvGrpSpPr>
        <p:grpSpPr>
          <a:xfrm>
            <a:off x="2806893" y="5655697"/>
            <a:ext cx="914379" cy="914381"/>
            <a:chOff x="685800" y="6184900"/>
            <a:chExt cx="914379" cy="914381"/>
          </a:xfrm>
        </p:grpSpPr>
        <p:sp>
          <p:nvSpPr>
            <p:cNvPr id="41" name="Freeform 29">
              <a:extLst>
                <a:ext uri="{FF2B5EF4-FFF2-40B4-BE49-F238E27FC236}">
                  <a16:creationId xmlns="" xmlns:a16="http://schemas.microsoft.com/office/drawing/2014/main" id="{83C22E78-13A9-46AD-B0E7-F69D73B74BE2}"/>
                </a:ext>
              </a:extLst>
            </p:cNvPr>
            <p:cNvSpPr/>
            <p:nvPr/>
          </p:nvSpPr>
          <p:spPr>
            <a:xfrm>
              <a:off x="685800" y="6184900"/>
              <a:ext cx="914379" cy="914381"/>
            </a:xfrm>
            <a:custGeom>
              <a:avLst/>
              <a:gdLst/>
              <a:ahLst/>
              <a:cxnLst/>
              <a:rect l="0" t="0" r="0" b="0"/>
              <a:pathLst>
                <a:path w="914379" h="914381">
                  <a:moveTo>
                    <a:pt x="0" y="0"/>
                  </a:moveTo>
                  <a:lnTo>
                    <a:pt x="914378" y="0"/>
                  </a:lnTo>
                  <a:lnTo>
                    <a:pt x="914378" y="914380"/>
                  </a:lnTo>
                  <a:lnTo>
                    <a:pt x="0" y="914380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A"/>
            </a:p>
          </p:txBody>
        </p:sp>
        <p:sp>
          <p:nvSpPr>
            <p:cNvPr id="42" name="Oval 41">
              <a:extLst>
                <a:ext uri="{FF2B5EF4-FFF2-40B4-BE49-F238E27FC236}">
                  <a16:creationId xmlns="" xmlns:a16="http://schemas.microsoft.com/office/drawing/2014/main" id="{40BDDBD4-D390-4F57-9A43-7639CBDBD766}"/>
                </a:ext>
              </a:extLst>
            </p:cNvPr>
            <p:cNvSpPr/>
            <p:nvPr/>
          </p:nvSpPr>
          <p:spPr>
            <a:xfrm>
              <a:off x="943737" y="6442837"/>
              <a:ext cx="398526" cy="398526"/>
            </a:xfrm>
            <a:prstGeom prst="ellipse">
              <a:avLst/>
            </a:pr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A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029DD02E-C086-4C67-9DBE-E06F2D04400B}"/>
              </a:ext>
            </a:extLst>
          </p:cNvPr>
          <p:cNvGrpSpPr/>
          <p:nvPr/>
        </p:nvGrpSpPr>
        <p:grpSpPr>
          <a:xfrm>
            <a:off x="4648349" y="5655697"/>
            <a:ext cx="914379" cy="914381"/>
            <a:chOff x="685800" y="6184900"/>
            <a:chExt cx="914379" cy="914381"/>
          </a:xfrm>
        </p:grpSpPr>
        <p:sp>
          <p:nvSpPr>
            <p:cNvPr id="44" name="Freeform 29">
              <a:extLst>
                <a:ext uri="{FF2B5EF4-FFF2-40B4-BE49-F238E27FC236}">
                  <a16:creationId xmlns="" xmlns:a16="http://schemas.microsoft.com/office/drawing/2014/main" id="{C02EFECF-7943-4C53-A7F7-8CAAD97B3DAF}"/>
                </a:ext>
              </a:extLst>
            </p:cNvPr>
            <p:cNvSpPr/>
            <p:nvPr/>
          </p:nvSpPr>
          <p:spPr>
            <a:xfrm>
              <a:off x="685800" y="6184900"/>
              <a:ext cx="914379" cy="914381"/>
            </a:xfrm>
            <a:custGeom>
              <a:avLst/>
              <a:gdLst/>
              <a:ahLst/>
              <a:cxnLst/>
              <a:rect l="0" t="0" r="0" b="0"/>
              <a:pathLst>
                <a:path w="914379" h="914381">
                  <a:moveTo>
                    <a:pt x="0" y="0"/>
                  </a:moveTo>
                  <a:lnTo>
                    <a:pt x="914378" y="0"/>
                  </a:lnTo>
                  <a:lnTo>
                    <a:pt x="914378" y="914380"/>
                  </a:lnTo>
                  <a:lnTo>
                    <a:pt x="0" y="914380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A"/>
            </a:p>
          </p:txBody>
        </p:sp>
        <p:sp>
          <p:nvSpPr>
            <p:cNvPr id="45" name="Oval 44">
              <a:extLst>
                <a:ext uri="{FF2B5EF4-FFF2-40B4-BE49-F238E27FC236}">
                  <a16:creationId xmlns="" xmlns:a16="http://schemas.microsoft.com/office/drawing/2014/main" id="{DC78A360-C416-4E16-8E57-3D1F3A7AF248}"/>
                </a:ext>
              </a:extLst>
            </p:cNvPr>
            <p:cNvSpPr/>
            <p:nvPr/>
          </p:nvSpPr>
          <p:spPr>
            <a:xfrm>
              <a:off x="943737" y="6442837"/>
              <a:ext cx="398526" cy="398526"/>
            </a:xfrm>
            <a:prstGeom prst="ellipse">
              <a:avLst/>
            </a:pr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A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="" xmlns:a16="http://schemas.microsoft.com/office/drawing/2014/main" id="{567B0B2E-E519-4615-A2F0-DC8E12FFC4A7}"/>
              </a:ext>
            </a:extLst>
          </p:cNvPr>
          <p:cNvGrpSpPr/>
          <p:nvPr/>
        </p:nvGrpSpPr>
        <p:grpSpPr>
          <a:xfrm>
            <a:off x="6489805" y="5655697"/>
            <a:ext cx="914379" cy="914381"/>
            <a:chOff x="685800" y="6184900"/>
            <a:chExt cx="914379" cy="914381"/>
          </a:xfrm>
        </p:grpSpPr>
        <p:sp>
          <p:nvSpPr>
            <p:cNvPr id="47" name="Freeform 29">
              <a:extLst>
                <a:ext uri="{FF2B5EF4-FFF2-40B4-BE49-F238E27FC236}">
                  <a16:creationId xmlns="" xmlns:a16="http://schemas.microsoft.com/office/drawing/2014/main" id="{A79B48D0-309B-4391-9198-21F4CE6447A9}"/>
                </a:ext>
              </a:extLst>
            </p:cNvPr>
            <p:cNvSpPr/>
            <p:nvPr/>
          </p:nvSpPr>
          <p:spPr>
            <a:xfrm>
              <a:off x="685800" y="6184900"/>
              <a:ext cx="914379" cy="914381"/>
            </a:xfrm>
            <a:custGeom>
              <a:avLst/>
              <a:gdLst/>
              <a:ahLst/>
              <a:cxnLst/>
              <a:rect l="0" t="0" r="0" b="0"/>
              <a:pathLst>
                <a:path w="914379" h="914381">
                  <a:moveTo>
                    <a:pt x="0" y="0"/>
                  </a:moveTo>
                  <a:lnTo>
                    <a:pt x="914378" y="0"/>
                  </a:lnTo>
                  <a:lnTo>
                    <a:pt x="914378" y="914380"/>
                  </a:lnTo>
                  <a:lnTo>
                    <a:pt x="0" y="914380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A"/>
            </a:p>
          </p:txBody>
        </p:sp>
        <p:sp>
          <p:nvSpPr>
            <p:cNvPr id="48" name="Oval 47">
              <a:extLst>
                <a:ext uri="{FF2B5EF4-FFF2-40B4-BE49-F238E27FC236}">
                  <a16:creationId xmlns="" xmlns:a16="http://schemas.microsoft.com/office/drawing/2014/main" id="{90FE8EFF-4083-4ECB-B0E1-30A5DCC240EB}"/>
                </a:ext>
              </a:extLst>
            </p:cNvPr>
            <p:cNvSpPr/>
            <p:nvPr/>
          </p:nvSpPr>
          <p:spPr>
            <a:xfrm>
              <a:off x="943737" y="6442837"/>
              <a:ext cx="398526" cy="398526"/>
            </a:xfrm>
            <a:prstGeom prst="ellipse">
              <a:avLst/>
            </a:pr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A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186A2C3A-722A-4323-8CE2-1149251617FA}"/>
              </a:ext>
            </a:extLst>
          </p:cNvPr>
          <p:cNvGrpSpPr/>
          <p:nvPr/>
        </p:nvGrpSpPr>
        <p:grpSpPr>
          <a:xfrm>
            <a:off x="8331261" y="5655697"/>
            <a:ext cx="914379" cy="914381"/>
            <a:chOff x="685800" y="6184900"/>
            <a:chExt cx="914379" cy="914381"/>
          </a:xfrm>
        </p:grpSpPr>
        <p:sp>
          <p:nvSpPr>
            <p:cNvPr id="50" name="Freeform 29">
              <a:extLst>
                <a:ext uri="{FF2B5EF4-FFF2-40B4-BE49-F238E27FC236}">
                  <a16:creationId xmlns="" xmlns:a16="http://schemas.microsoft.com/office/drawing/2014/main" id="{7ED19E5E-8814-4C88-82D1-AC661693A04A}"/>
                </a:ext>
              </a:extLst>
            </p:cNvPr>
            <p:cNvSpPr/>
            <p:nvPr/>
          </p:nvSpPr>
          <p:spPr>
            <a:xfrm>
              <a:off x="685800" y="6184900"/>
              <a:ext cx="914379" cy="914381"/>
            </a:xfrm>
            <a:custGeom>
              <a:avLst/>
              <a:gdLst/>
              <a:ahLst/>
              <a:cxnLst/>
              <a:rect l="0" t="0" r="0" b="0"/>
              <a:pathLst>
                <a:path w="914379" h="914381">
                  <a:moveTo>
                    <a:pt x="0" y="0"/>
                  </a:moveTo>
                  <a:lnTo>
                    <a:pt x="914378" y="0"/>
                  </a:lnTo>
                  <a:lnTo>
                    <a:pt x="914378" y="914380"/>
                  </a:lnTo>
                  <a:lnTo>
                    <a:pt x="0" y="914380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A"/>
            </a:p>
          </p:txBody>
        </p:sp>
        <p:sp>
          <p:nvSpPr>
            <p:cNvPr id="51" name="Oval 50">
              <a:extLst>
                <a:ext uri="{FF2B5EF4-FFF2-40B4-BE49-F238E27FC236}">
                  <a16:creationId xmlns="" xmlns:a16="http://schemas.microsoft.com/office/drawing/2014/main" id="{1C829713-D019-4C14-8516-36FC06A26AD8}"/>
                </a:ext>
              </a:extLst>
            </p:cNvPr>
            <p:cNvSpPr/>
            <p:nvPr/>
          </p:nvSpPr>
          <p:spPr>
            <a:xfrm>
              <a:off x="943737" y="6442837"/>
              <a:ext cx="398526" cy="398526"/>
            </a:xfrm>
            <a:prstGeom prst="ellipse">
              <a:avLst/>
            </a:pr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45009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6480" y="1397000"/>
            <a:ext cx="299745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FF"/>
                </a:solidFill>
                <a:latin typeface="Century Gothic"/>
              </a:rPr>
              <a:t>centimetre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90800" y="3390900"/>
            <a:ext cx="50664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length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each cube = 1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</p:spTree>
    <p:extLst>
      <p:ext uri="{BB962C8B-B14F-4D97-AF65-F5344CB8AC3E}">
        <p14:creationId xmlns:p14="http://schemas.microsoft.com/office/powerpoint/2010/main" val="99402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D88DD09-DF38-4677-80B2-21A3051F4C91}"/>
</file>

<file path=customXml/itemProps2.xml><?xml version="1.0" encoding="utf-8"?>
<ds:datastoreItem xmlns:ds="http://schemas.openxmlformats.org/officeDocument/2006/customXml" ds:itemID="{E8D2EA58-2FFF-4AE0-B9ED-6DCCBF8FACE8}"/>
</file>

<file path=customXml/itemProps3.xml><?xml version="1.0" encoding="utf-8"?>
<ds:datastoreItem xmlns:ds="http://schemas.openxmlformats.org/officeDocument/2006/customXml" ds:itemID="{72A1964E-395F-453D-9851-53337C49761B}"/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873</Words>
  <Application>Microsoft Office PowerPoint</Application>
  <PresentationFormat>Custom</PresentationFormat>
  <Paragraphs>287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Seona Bain</cp:lastModifiedBy>
  <cp:revision>13</cp:revision>
  <dcterms:created xsi:type="dcterms:W3CDTF">2018-04-30T21:47:43Z</dcterms:created>
  <dcterms:modified xsi:type="dcterms:W3CDTF">2019-08-20T18:15:25Z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