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88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4709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52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718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694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443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793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52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147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60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702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247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9149C-F75D-445D-A090-8EAF37D658FF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085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E-37–42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Exploring Perimeter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591040" cy="23376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estimate and measure the perimeter of regular and irregular polygons;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investigate patterns in perimeters of figures composed of identical shapes and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realize that perimeter is not additive; and 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construct shapes with given perimeters.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112–113</a:t>
            </a:r>
          </a:p>
        </p:txBody>
      </p:sp>
    </p:spTree>
    <p:extLst>
      <p:ext uri="{BB962C8B-B14F-4D97-AF65-F5344CB8AC3E}">
        <p14:creationId xmlns:p14="http://schemas.microsoft.com/office/powerpoint/2010/main" val="25974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838200"/>
            <a:ext cx="9362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each shape in the sequence.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156200"/>
            <a:ext cx="9362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Sketch the next shape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predict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its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812800" y="2001581"/>
            <a:ext cx="8462747" cy="1909377"/>
            <a:chOff x="812800" y="2001581"/>
            <a:chExt cx="8462747" cy="1909377"/>
          </a:xfrm>
        </p:grpSpPr>
        <p:grpSp>
          <p:nvGrpSpPr>
            <p:cNvPr id="22" name="Group 21"/>
            <p:cNvGrpSpPr/>
            <p:nvPr/>
          </p:nvGrpSpPr>
          <p:grpSpPr>
            <a:xfrm>
              <a:off x="986053" y="2001581"/>
              <a:ext cx="8289494" cy="998400"/>
              <a:chOff x="986053" y="2001581"/>
              <a:chExt cx="8289494" cy="9984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86053" y="2001581"/>
                <a:ext cx="499189" cy="998400"/>
                <a:chOff x="986053" y="2001581"/>
                <a:chExt cx="499189" cy="99840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986053" y="2500780"/>
                  <a:ext cx="499189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9" h="499201">
                      <a:moveTo>
                        <a:pt x="0" y="0"/>
                      </a:moveTo>
                      <a:lnTo>
                        <a:pt x="499188" y="0"/>
                      </a:lnTo>
                      <a:lnTo>
                        <a:pt x="499188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986053" y="2001581"/>
                  <a:ext cx="499189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9" h="499200">
                      <a:moveTo>
                        <a:pt x="0" y="0"/>
                      </a:moveTo>
                      <a:lnTo>
                        <a:pt x="499188" y="0"/>
                      </a:lnTo>
                      <a:lnTo>
                        <a:pt x="499188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2553960" y="2001581"/>
                <a:ext cx="998377" cy="998400"/>
                <a:chOff x="2553960" y="2001581"/>
                <a:chExt cx="998377" cy="998400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553960" y="2500780"/>
                  <a:ext cx="499184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4" h="499201">
                      <a:moveTo>
                        <a:pt x="0" y="0"/>
                      </a:moveTo>
                      <a:lnTo>
                        <a:pt x="499183" y="0"/>
                      </a:lnTo>
                      <a:lnTo>
                        <a:pt x="499183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3053147" y="2500780"/>
                  <a:ext cx="499190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0" h="499201">
                      <a:moveTo>
                        <a:pt x="0" y="0"/>
                      </a:moveTo>
                      <a:lnTo>
                        <a:pt x="499189" y="0"/>
                      </a:lnTo>
                      <a:lnTo>
                        <a:pt x="499189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2553960" y="2001581"/>
                  <a:ext cx="499184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4" h="499200">
                      <a:moveTo>
                        <a:pt x="0" y="0"/>
                      </a:moveTo>
                      <a:lnTo>
                        <a:pt x="499183" y="0"/>
                      </a:lnTo>
                      <a:lnTo>
                        <a:pt x="499183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4558414" y="2001581"/>
                <a:ext cx="1497560" cy="998400"/>
                <a:chOff x="4558414" y="2001581"/>
                <a:chExt cx="1497560" cy="998400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4558414" y="2500780"/>
                  <a:ext cx="499192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2" h="499201">
                      <a:moveTo>
                        <a:pt x="0" y="0"/>
                      </a:moveTo>
                      <a:lnTo>
                        <a:pt x="499191" y="0"/>
                      </a:lnTo>
                      <a:lnTo>
                        <a:pt x="499191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5057605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4558414" y="2001581"/>
                  <a:ext cx="499192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2" h="499200">
                      <a:moveTo>
                        <a:pt x="0" y="0"/>
                      </a:moveTo>
                      <a:lnTo>
                        <a:pt x="499191" y="0"/>
                      </a:lnTo>
                      <a:lnTo>
                        <a:pt x="499191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5556781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7278791" y="2001581"/>
                <a:ext cx="1996756" cy="998400"/>
                <a:chOff x="7278791" y="2001581"/>
                <a:chExt cx="1996756" cy="998400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7278791" y="2500780"/>
                  <a:ext cx="499188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8" h="499201">
                      <a:moveTo>
                        <a:pt x="0" y="0"/>
                      </a:moveTo>
                      <a:lnTo>
                        <a:pt x="499187" y="0"/>
                      </a:lnTo>
                      <a:lnTo>
                        <a:pt x="499187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7777978" y="2500780"/>
                  <a:ext cx="499190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0" h="499201">
                      <a:moveTo>
                        <a:pt x="0" y="0"/>
                      </a:moveTo>
                      <a:lnTo>
                        <a:pt x="499189" y="0"/>
                      </a:lnTo>
                      <a:lnTo>
                        <a:pt x="499189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7278791" y="2001581"/>
                  <a:ext cx="499188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8" h="499200">
                      <a:moveTo>
                        <a:pt x="0" y="0"/>
                      </a:moveTo>
                      <a:lnTo>
                        <a:pt x="499187" y="0"/>
                      </a:lnTo>
                      <a:lnTo>
                        <a:pt x="499187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277163" y="2500780"/>
                  <a:ext cx="499196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6" h="499201">
                      <a:moveTo>
                        <a:pt x="0" y="0"/>
                      </a:moveTo>
                      <a:lnTo>
                        <a:pt x="499195" y="0"/>
                      </a:lnTo>
                      <a:lnTo>
                        <a:pt x="499195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8776354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grpSp>
          <p:nvGrpSpPr>
            <p:cNvPr id="27" name="Group 26"/>
            <p:cNvGrpSpPr/>
            <p:nvPr/>
          </p:nvGrpSpPr>
          <p:grpSpPr>
            <a:xfrm>
              <a:off x="812800" y="3327400"/>
              <a:ext cx="7990840" cy="583558"/>
              <a:chOff x="812800" y="3327400"/>
              <a:chExt cx="7990840" cy="583558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8128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289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8768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8740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7277100" y="203200"/>
            <a:ext cx="282412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E-39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0700" y="4533900"/>
            <a:ext cx="414086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the pattern and why it happens.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A34FC2F3-F06D-4FA6-9DEE-09B73E6795BB}"/>
              </a:ext>
            </a:extLst>
          </p:cNvPr>
          <p:cNvCxnSpPr/>
          <p:nvPr/>
        </p:nvCxnSpPr>
        <p:spPr>
          <a:xfrm>
            <a:off x="-22395" y="505847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89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423" y="481398"/>
            <a:ext cx="9085714" cy="28049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will be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the next two shapes in 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Try to answer without drawing the shapes. Then draw the shapes and check your answer.</a:t>
            </a:r>
          </a:p>
        </p:txBody>
      </p:sp>
    </p:spTree>
    <p:extLst>
      <p:ext uri="{BB962C8B-B14F-4D97-AF65-F5344CB8AC3E}">
        <p14:creationId xmlns:p14="http://schemas.microsoft.com/office/powerpoint/2010/main" val="17683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73100" y="5029200"/>
            <a:ext cx="8879840" cy="2348858"/>
            <a:chOff x="673100" y="5029200"/>
            <a:chExt cx="8879840" cy="2348858"/>
          </a:xfrm>
        </p:grpSpPr>
        <p:grpSp>
          <p:nvGrpSpPr>
            <p:cNvPr id="26" name="Group 25"/>
            <p:cNvGrpSpPr/>
            <p:nvPr/>
          </p:nvGrpSpPr>
          <p:grpSpPr>
            <a:xfrm>
              <a:off x="2417013" y="5029200"/>
              <a:ext cx="7061605" cy="1697304"/>
              <a:chOff x="2417013" y="5029200"/>
              <a:chExt cx="7061605" cy="169730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528160" y="5432679"/>
                <a:ext cx="1295373" cy="863602"/>
                <a:chOff x="4528160" y="5432679"/>
                <a:chExt cx="1295373" cy="86360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4528160" y="5432679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4959951" y="586448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5391741" y="586448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4959951" y="5432679"/>
                  <a:ext cx="431792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2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417013" y="5432679"/>
                <a:ext cx="1295380" cy="863601"/>
                <a:chOff x="2417013" y="5432679"/>
                <a:chExt cx="1295380" cy="863601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417013" y="5864479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2848804" y="58644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3280598" y="58644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848804" y="54326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775100" y="5432678"/>
                <a:ext cx="863581" cy="1293826"/>
                <a:chOff x="6775100" y="5432678"/>
                <a:chExt cx="863581" cy="129382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6775100" y="5432678"/>
                  <a:ext cx="431795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0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6775100" y="6294702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7206892" y="6294702"/>
                  <a:ext cx="431789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89" h="431802">
                      <a:moveTo>
                        <a:pt x="0" y="0"/>
                      </a:moveTo>
                      <a:lnTo>
                        <a:pt x="431788" y="0"/>
                      </a:lnTo>
                      <a:lnTo>
                        <a:pt x="431788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6775100" y="5862902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6819900" y="5029200"/>
                <a:ext cx="41142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F.</a:t>
                </a: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8615021" y="5432679"/>
                <a:ext cx="863597" cy="863602"/>
                <a:chOff x="8615021" y="5432679"/>
                <a:chExt cx="863597" cy="863602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9046821" y="5432680"/>
                  <a:ext cx="431797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0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615021" y="5864480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9046821" y="5864480"/>
                  <a:ext cx="431797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1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8615021" y="5432679"/>
                  <a:ext cx="431793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2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4559300" y="5029200"/>
                <a:ext cx="42158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E.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623300" y="5029200"/>
                <a:ext cx="50281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G.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82900" y="5029200"/>
                <a:ext cx="467360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D.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73100" y="6819900"/>
              <a:ext cx="171104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FF"/>
                  </a:solidFill>
                  <a:latin typeface="Century Gothic"/>
                </a:rPr>
                <a:t>Perimeter</a:t>
              </a: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: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416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498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072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6233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73100" y="2489200"/>
            <a:ext cx="8879840" cy="2348858"/>
            <a:chOff x="673100" y="2489200"/>
            <a:chExt cx="8879840" cy="2348858"/>
          </a:xfrm>
        </p:grpSpPr>
        <p:grpSp>
          <p:nvGrpSpPr>
            <p:cNvPr id="55" name="Group 54"/>
            <p:cNvGrpSpPr/>
            <p:nvPr/>
          </p:nvGrpSpPr>
          <p:grpSpPr>
            <a:xfrm>
              <a:off x="2632908" y="2489200"/>
              <a:ext cx="6845668" cy="1701801"/>
              <a:chOff x="2632908" y="2489200"/>
              <a:chExt cx="6845668" cy="1701801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521213" y="2895599"/>
                <a:ext cx="1295377" cy="863602"/>
                <a:chOff x="4521213" y="2895599"/>
                <a:chExt cx="1295377" cy="863602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5384797" y="3327400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4521213" y="332740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4953003" y="332740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4521213" y="2895599"/>
                  <a:ext cx="431792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2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2632908" y="2895600"/>
                <a:ext cx="863588" cy="863601"/>
                <a:chOff x="2632908" y="2895600"/>
                <a:chExt cx="863588" cy="863601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2632908" y="3327400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3064702" y="3327400"/>
                  <a:ext cx="431794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4" h="431801">
                      <a:moveTo>
                        <a:pt x="0" y="0"/>
                      </a:moveTo>
                      <a:lnTo>
                        <a:pt x="431793" y="0"/>
                      </a:lnTo>
                      <a:lnTo>
                        <a:pt x="431793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2632908" y="2895600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6775100" y="2895600"/>
                <a:ext cx="870303" cy="1295401"/>
                <a:chOff x="6775100" y="2895600"/>
                <a:chExt cx="870303" cy="1295401"/>
              </a:xfrm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7213609" y="3759201"/>
                  <a:ext cx="431794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4" h="431800">
                      <a:moveTo>
                        <a:pt x="0" y="0"/>
                      </a:moveTo>
                      <a:lnTo>
                        <a:pt x="431793" y="0"/>
                      </a:lnTo>
                      <a:lnTo>
                        <a:pt x="431793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6775100" y="3327401"/>
                  <a:ext cx="431791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1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7206890" y="3327401"/>
                  <a:ext cx="431790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0" h="431801">
                      <a:moveTo>
                        <a:pt x="0" y="0"/>
                      </a:moveTo>
                      <a:lnTo>
                        <a:pt x="431789" y="0"/>
                      </a:lnTo>
                      <a:lnTo>
                        <a:pt x="431789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6775100" y="2895600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8614979" y="2895600"/>
                <a:ext cx="863597" cy="1295401"/>
                <a:chOff x="8614979" y="2895600"/>
                <a:chExt cx="863597" cy="1295401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8614979" y="3759201"/>
                  <a:ext cx="431797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0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8614979" y="3327401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9046779" y="3327401"/>
                  <a:ext cx="431797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1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8614979" y="2895600"/>
                  <a:ext cx="431793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2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4559300" y="2489200"/>
                <a:ext cx="477393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A.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807200" y="2489200"/>
                <a:ext cx="436855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B.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8661400" y="2489200"/>
                <a:ext cx="48757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C.</a:t>
                </a: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673100" y="4279900"/>
              <a:ext cx="171104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FF"/>
                  </a:solidFill>
                  <a:latin typeface="Century Gothic"/>
                </a:rPr>
                <a:t>Perimeter</a:t>
              </a: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: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6416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7498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8072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6233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57200" y="596900"/>
            <a:ext cx="94894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In 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we kept adding the square in the same place: the bottom-right corner.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if we added the square in different places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325360" y="190500"/>
            <a:ext cx="268566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E-40 for details.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85B0FA8A-9C0A-4D3C-ABAF-A2C43ADD34C2}"/>
              </a:ext>
            </a:extLst>
          </p:cNvPr>
          <p:cNvCxnSpPr/>
          <p:nvPr/>
        </p:nvCxnSpPr>
        <p:spPr>
          <a:xfrm>
            <a:off x="0" y="495171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60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889000"/>
            <a:ext cx="93624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Some of the figures are the same shape, just turned or flipped.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 identical shapes also have the same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00" y="4013200"/>
            <a:ext cx="9362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do you need to add the square so the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original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doesn't change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800" y="215900"/>
            <a:ext cx="5152593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Look back to the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previous page.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2DCCDB94-05BF-444C-87F4-0735C31696F4}"/>
              </a:ext>
            </a:extLst>
          </p:cNvPr>
          <p:cNvCxnSpPr/>
          <p:nvPr/>
        </p:nvCxnSpPr>
        <p:spPr>
          <a:xfrm>
            <a:off x="17823" y="36885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14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266700"/>
            <a:ext cx="6863232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Remember: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Squares are rectangles with 4 equal sides.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71500" y="1168565"/>
            <a:ext cx="1330812" cy="918372"/>
            <a:chOff x="571500" y="1168565"/>
            <a:chExt cx="1330812" cy="918372"/>
          </a:xfrm>
        </p:grpSpPr>
        <p:sp>
          <p:nvSpPr>
            <p:cNvPr id="3" name="Freeform 2"/>
            <p:cNvSpPr/>
            <p:nvPr/>
          </p:nvSpPr>
          <p:spPr>
            <a:xfrm>
              <a:off x="983940" y="1168565"/>
              <a:ext cx="918372" cy="918372"/>
            </a:xfrm>
            <a:custGeom>
              <a:avLst/>
              <a:gdLst/>
              <a:ahLst/>
              <a:cxnLst/>
              <a:rect l="0" t="0" r="0" b="0"/>
              <a:pathLst>
                <a:path w="918372" h="918372">
                  <a:moveTo>
                    <a:pt x="0" y="0"/>
                  </a:moveTo>
                  <a:lnTo>
                    <a:pt x="918371" y="0"/>
                  </a:lnTo>
                  <a:lnTo>
                    <a:pt x="918371" y="918371"/>
                  </a:lnTo>
                  <a:lnTo>
                    <a:pt x="0" y="9183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71500" y="14097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84500" y="1168565"/>
            <a:ext cx="2249184" cy="1836744"/>
            <a:chOff x="2984500" y="1168565"/>
            <a:chExt cx="2249184" cy="1836744"/>
          </a:xfrm>
        </p:grpSpPr>
        <p:sp>
          <p:nvSpPr>
            <p:cNvPr id="6" name="Freeform 5"/>
            <p:cNvSpPr/>
            <p:nvPr/>
          </p:nvSpPr>
          <p:spPr>
            <a:xfrm>
              <a:off x="3396940" y="1168565"/>
              <a:ext cx="1836744" cy="1836744"/>
            </a:xfrm>
            <a:custGeom>
              <a:avLst/>
              <a:gdLst/>
              <a:ahLst/>
              <a:cxnLst/>
              <a:rect l="0" t="0" r="0" b="0"/>
              <a:pathLst>
                <a:path w="1836744" h="1836744">
                  <a:moveTo>
                    <a:pt x="0" y="0"/>
                  </a:moveTo>
                  <a:lnTo>
                    <a:pt x="1836743" y="0"/>
                  </a:lnTo>
                  <a:lnTo>
                    <a:pt x="1836743" y="1836743"/>
                  </a:lnTo>
                  <a:lnTo>
                    <a:pt x="0" y="183674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84500" y="18796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0300" y="1168565"/>
            <a:ext cx="3184226" cy="2755112"/>
            <a:chOff x="6210300" y="1168565"/>
            <a:chExt cx="3184226" cy="2755112"/>
          </a:xfrm>
        </p:grpSpPr>
        <p:sp>
          <p:nvSpPr>
            <p:cNvPr id="9" name="Freeform 8"/>
            <p:cNvSpPr/>
            <p:nvPr/>
          </p:nvSpPr>
          <p:spPr>
            <a:xfrm>
              <a:off x="6639412" y="1168565"/>
              <a:ext cx="2755114" cy="2755112"/>
            </a:xfrm>
            <a:custGeom>
              <a:avLst/>
              <a:gdLst/>
              <a:ahLst/>
              <a:cxnLst/>
              <a:rect l="0" t="0" r="0" b="0"/>
              <a:pathLst>
                <a:path w="2755114" h="2755112">
                  <a:moveTo>
                    <a:pt x="0" y="0"/>
                  </a:moveTo>
                  <a:lnTo>
                    <a:pt x="2755113" y="0"/>
                  </a:lnTo>
                  <a:lnTo>
                    <a:pt x="2755113" y="2755111"/>
                  </a:lnTo>
                  <a:lnTo>
                    <a:pt x="0" y="275511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0300" y="23368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8800" y="5549900"/>
            <a:ext cx="9577451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follow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xtend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predict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perimeter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next square.</a:t>
            </a:r>
          </a:p>
        </p:txBody>
      </p:sp>
    </p:spTree>
    <p:extLst>
      <p:ext uri="{BB962C8B-B14F-4D97-AF65-F5344CB8AC3E}">
        <p14:creationId xmlns:p14="http://schemas.microsoft.com/office/powerpoint/2010/main" val="37172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767080" y="1492438"/>
            <a:ext cx="8625848" cy="3951060"/>
            <a:chOff x="767080" y="1492438"/>
            <a:chExt cx="8625848" cy="3951060"/>
          </a:xfrm>
        </p:grpSpPr>
        <p:grpSp>
          <p:nvGrpSpPr>
            <p:cNvPr id="17" name="Group 16"/>
            <p:cNvGrpSpPr/>
            <p:nvPr/>
          </p:nvGrpSpPr>
          <p:grpSpPr>
            <a:xfrm>
              <a:off x="4806426" y="1492438"/>
              <a:ext cx="1777238" cy="3951060"/>
              <a:chOff x="4806426" y="1492438"/>
              <a:chExt cx="1777238" cy="395106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806426" y="1492438"/>
                <a:ext cx="1777238" cy="1777247"/>
                <a:chOff x="4806426" y="1492438"/>
                <a:chExt cx="1777238" cy="1777247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5991249" y="1492438"/>
                  <a:ext cx="592415" cy="1777247"/>
                  <a:chOff x="5991249" y="1492438"/>
                  <a:chExt cx="592415" cy="1777247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991252" y="2084852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5991249" y="2677268"/>
                    <a:ext cx="592415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5" h="592417">
                        <a:moveTo>
                          <a:pt x="0" y="0"/>
                        </a:moveTo>
                        <a:lnTo>
                          <a:pt x="592414" y="0"/>
                        </a:lnTo>
                        <a:lnTo>
                          <a:pt x="592414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5991252" y="1492438"/>
                    <a:ext cx="592412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5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5398837" y="1492438"/>
                  <a:ext cx="592412" cy="1777247"/>
                  <a:chOff x="5398837" y="1492438"/>
                  <a:chExt cx="592412" cy="1777247"/>
                </a:xfrm>
              </p:grpSpPr>
              <p:sp>
                <p:nvSpPr>
                  <p:cNvPr id="6" name="Freeform 5"/>
                  <p:cNvSpPr/>
                  <p:nvPr/>
                </p:nvSpPr>
                <p:spPr>
                  <a:xfrm>
                    <a:off x="5398839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5398837" y="2677268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5398839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4806426" y="1492438"/>
                  <a:ext cx="592410" cy="1777247"/>
                  <a:chOff x="4806426" y="1492438"/>
                  <a:chExt cx="592410" cy="1777247"/>
                </a:xfrm>
              </p:grpSpPr>
              <p:sp>
                <p:nvSpPr>
                  <p:cNvPr id="10" name="Freeform 9"/>
                  <p:cNvSpPr/>
                  <p:nvPr/>
                </p:nvSpPr>
                <p:spPr>
                  <a:xfrm>
                    <a:off x="4806427" y="2084852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1" name="Freeform 10"/>
                  <p:cNvSpPr/>
                  <p:nvPr/>
                </p:nvSpPr>
                <p:spPr>
                  <a:xfrm>
                    <a:off x="4806426" y="2677268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2" name="Freeform 11"/>
                  <p:cNvSpPr/>
                  <p:nvPr/>
                </p:nvSpPr>
                <p:spPr>
                  <a:xfrm>
                    <a:off x="4806427" y="1492438"/>
                    <a:ext cx="592409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5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sp>
            <p:nvSpPr>
              <p:cNvPr id="15" name="TextBox 14"/>
              <p:cNvSpPr txBox="1"/>
              <p:nvPr/>
            </p:nvSpPr>
            <p:spPr>
              <a:xfrm>
                <a:off x="5123180" y="4889500"/>
                <a:ext cx="1147496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column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244211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7615679" y="1492438"/>
              <a:ext cx="1777249" cy="3951060"/>
              <a:chOff x="7615679" y="1492438"/>
              <a:chExt cx="1777249" cy="3951060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7615679" y="1492438"/>
                <a:ext cx="1777249" cy="2369623"/>
                <a:chOff x="7615679" y="1492438"/>
                <a:chExt cx="1777249" cy="2369623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 rot="5400000">
                  <a:off x="8208094" y="2677233"/>
                  <a:ext cx="592413" cy="1777243"/>
                  <a:chOff x="8208094" y="2677233"/>
                  <a:chExt cx="592413" cy="1777243"/>
                </a:xfrm>
              </p:grpSpPr>
              <p:sp>
                <p:nvSpPr>
                  <p:cNvPr id="18" name="Freeform 17"/>
                  <p:cNvSpPr/>
                  <p:nvPr/>
                </p:nvSpPr>
                <p:spPr>
                  <a:xfrm>
                    <a:off x="8208096" y="3269635"/>
                    <a:ext cx="592411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1" h="592415">
                        <a:moveTo>
                          <a:pt x="0" y="0"/>
                        </a:moveTo>
                        <a:lnTo>
                          <a:pt x="592410" y="0"/>
                        </a:lnTo>
                        <a:lnTo>
                          <a:pt x="592410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8208094" y="3862059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8208096" y="2677233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7615699" y="1492438"/>
                  <a:ext cx="1777229" cy="1777247"/>
                  <a:chOff x="7615699" y="1492438"/>
                  <a:chExt cx="1777229" cy="1777247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8208108" y="1492438"/>
                    <a:ext cx="592412" cy="1777247"/>
                    <a:chOff x="8208108" y="1492438"/>
                    <a:chExt cx="592412" cy="1777247"/>
                  </a:xfrm>
                </p:grpSpPr>
                <p:sp>
                  <p:nvSpPr>
                    <p:cNvPr id="22" name="Freeform 21"/>
                    <p:cNvSpPr/>
                    <p:nvPr/>
                  </p:nvSpPr>
                  <p:spPr>
                    <a:xfrm>
                      <a:off x="8208108" y="2084852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>
                      <a:off x="8208108" y="2677268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>
                      <a:off x="8208108" y="1492438"/>
                      <a:ext cx="592412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5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7615699" y="1492438"/>
                    <a:ext cx="592410" cy="1777247"/>
                    <a:chOff x="7615699" y="1492438"/>
                    <a:chExt cx="592410" cy="1777247"/>
                  </a:xfrm>
                </p:grpSpPr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7615699" y="2084852"/>
                      <a:ext cx="592410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7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7615699" y="2677268"/>
                      <a:ext cx="592410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7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7615699" y="1492438"/>
                      <a:ext cx="592410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5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8800516" y="1492438"/>
                    <a:ext cx="592412" cy="1777247"/>
                    <a:chOff x="8800516" y="1492438"/>
                    <a:chExt cx="592412" cy="1777247"/>
                  </a:xfrm>
                </p:grpSpPr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8800519" y="2084852"/>
                      <a:ext cx="592409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09" h="592417">
                          <a:moveTo>
                            <a:pt x="0" y="0"/>
                          </a:moveTo>
                          <a:lnTo>
                            <a:pt x="592408" y="0"/>
                          </a:lnTo>
                          <a:lnTo>
                            <a:pt x="592408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8800516" y="2677268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8800519" y="1492438"/>
                      <a:ext cx="592409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09" h="592415">
                          <a:moveTo>
                            <a:pt x="0" y="0"/>
                          </a:moveTo>
                          <a:lnTo>
                            <a:pt x="592408" y="0"/>
                          </a:lnTo>
                          <a:lnTo>
                            <a:pt x="592408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7967980" y="4889500"/>
                <a:ext cx="1079043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row</a:t>
                </a: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8053451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767080" y="1492438"/>
              <a:ext cx="901700" cy="3268411"/>
              <a:chOff x="767080" y="1492438"/>
              <a:chExt cx="901700" cy="326841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921706" y="1492438"/>
                <a:ext cx="592411" cy="1777247"/>
                <a:chOff x="921706" y="1492438"/>
                <a:chExt cx="592411" cy="1777247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921708" y="20848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921706" y="2677268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921708" y="14924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>
              <a:xfrm>
                <a:off x="767080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2559854" y="1492438"/>
              <a:ext cx="1184820" cy="3951060"/>
              <a:chOff x="2559854" y="1492438"/>
              <a:chExt cx="1184820" cy="3951060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559854" y="1492438"/>
                <a:ext cx="1184820" cy="1777247"/>
                <a:chOff x="2559854" y="1492438"/>
                <a:chExt cx="1184820" cy="177724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3152263" y="1492438"/>
                  <a:ext cx="592411" cy="1777247"/>
                  <a:chOff x="3152263" y="1492438"/>
                  <a:chExt cx="592411" cy="1777247"/>
                </a:xfrm>
              </p:grpSpPr>
              <p:sp>
                <p:nvSpPr>
                  <p:cNvPr id="45" name="Freeform 44"/>
                  <p:cNvSpPr/>
                  <p:nvPr/>
                </p:nvSpPr>
                <p:spPr>
                  <a:xfrm>
                    <a:off x="3152264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>
                    <a:off x="3152263" y="2677268"/>
                    <a:ext cx="592411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1" h="592417">
                        <a:moveTo>
                          <a:pt x="0" y="0"/>
                        </a:moveTo>
                        <a:lnTo>
                          <a:pt x="592410" y="0"/>
                        </a:lnTo>
                        <a:lnTo>
                          <a:pt x="592410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3152264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2559854" y="1492438"/>
                  <a:ext cx="592410" cy="1777247"/>
                  <a:chOff x="2559854" y="1492438"/>
                  <a:chExt cx="592410" cy="1777247"/>
                </a:xfrm>
              </p:grpSpPr>
              <p:sp>
                <p:nvSpPr>
                  <p:cNvPr id="49" name="Freeform 48"/>
                  <p:cNvSpPr/>
                  <p:nvPr/>
                </p:nvSpPr>
                <p:spPr>
                  <a:xfrm>
                    <a:off x="2559854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>
                    <a:off x="2559854" y="2677268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1" name="Freeform 50"/>
                  <p:cNvSpPr/>
                  <p:nvPr/>
                </p:nvSpPr>
                <p:spPr>
                  <a:xfrm>
                    <a:off x="2559854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sp>
            <p:nvSpPr>
              <p:cNvPr id="54" name="TextBox 53"/>
              <p:cNvSpPr txBox="1"/>
              <p:nvPr/>
            </p:nvSpPr>
            <p:spPr>
              <a:xfrm>
                <a:off x="2583180" y="4889500"/>
                <a:ext cx="1147496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column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2701417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520700" y="444500"/>
            <a:ext cx="792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each rectangle.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20700" y="6083300"/>
            <a:ext cx="55449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does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grow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20700" y="6985000"/>
            <a:ext cx="23586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E-41 for details.</a:t>
            </a:r>
          </a:p>
        </p:txBody>
      </p:sp>
    </p:spTree>
    <p:extLst>
      <p:ext uri="{BB962C8B-B14F-4D97-AF65-F5344CB8AC3E}">
        <p14:creationId xmlns:p14="http://schemas.microsoft.com/office/powerpoint/2010/main" val="42381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906780" y="1352738"/>
            <a:ext cx="8329640" cy="4306660"/>
            <a:chOff x="906780" y="1352738"/>
            <a:chExt cx="8329640" cy="4306660"/>
          </a:xfrm>
        </p:grpSpPr>
        <p:grpSp>
          <p:nvGrpSpPr>
            <p:cNvPr id="13" name="Group 12"/>
            <p:cNvGrpSpPr/>
            <p:nvPr/>
          </p:nvGrpSpPr>
          <p:grpSpPr>
            <a:xfrm>
              <a:off x="5242343" y="1352738"/>
              <a:ext cx="1184837" cy="4306660"/>
              <a:chOff x="5242343" y="1352738"/>
              <a:chExt cx="1184837" cy="430666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242343" y="1352738"/>
                <a:ext cx="1184837" cy="2369662"/>
                <a:chOff x="5242343" y="1352738"/>
                <a:chExt cx="1184837" cy="236966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5834765" y="3129973"/>
                  <a:ext cx="592415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5" h="592417">
                      <a:moveTo>
                        <a:pt x="0" y="0"/>
                      </a:moveTo>
                      <a:lnTo>
                        <a:pt x="592414" y="0"/>
                      </a:lnTo>
                      <a:lnTo>
                        <a:pt x="592414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5834757" y="1945152"/>
                  <a:ext cx="592413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7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5834755" y="2537568"/>
                  <a:ext cx="592415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5" h="592417">
                      <a:moveTo>
                        <a:pt x="0" y="0"/>
                      </a:moveTo>
                      <a:lnTo>
                        <a:pt x="592414" y="0"/>
                      </a:lnTo>
                      <a:lnTo>
                        <a:pt x="592414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5834757" y="1352738"/>
                  <a:ext cx="592413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5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5242346" y="19451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5242343" y="2537568"/>
                  <a:ext cx="592412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2" h="592417">
                      <a:moveTo>
                        <a:pt x="0" y="0"/>
                      </a:moveTo>
                      <a:lnTo>
                        <a:pt x="592411" y="0"/>
                      </a:lnTo>
                      <a:lnTo>
                        <a:pt x="592411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5242346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5242357" y="3129984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5383911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262880" y="5105400"/>
                <a:ext cx="1147496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column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051581" y="1352738"/>
              <a:ext cx="1184839" cy="4306660"/>
              <a:chOff x="8051581" y="1352738"/>
              <a:chExt cx="1184839" cy="430666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8193151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8107680" y="5105400"/>
                <a:ext cx="1079043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row</a:t>
                </a: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8051581" y="1352738"/>
                <a:ext cx="1184839" cy="2962064"/>
                <a:chOff x="8051581" y="1352738"/>
                <a:chExt cx="1184839" cy="2962064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8643997" y="3722386"/>
                  <a:ext cx="592411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6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8051581" y="3722384"/>
                  <a:ext cx="592413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8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8644010" y="2537562"/>
                  <a:ext cx="592410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6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644009" y="3129977"/>
                  <a:ext cx="592411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8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8644010" y="1945147"/>
                  <a:ext cx="592410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6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8051601" y="2537562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8051601" y="3129977"/>
                  <a:ext cx="592409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8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8051601" y="1945147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8644010" y="1352738"/>
                  <a:ext cx="592410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5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8051601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906780" y="1352738"/>
              <a:ext cx="901700" cy="3643061"/>
              <a:chOff x="906780" y="1352738"/>
              <a:chExt cx="901700" cy="3643061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906780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1061425" y="1352738"/>
                <a:ext cx="592411" cy="1777247"/>
                <a:chOff x="1061425" y="1352738"/>
                <a:chExt cx="592411" cy="1777247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1061427" y="19451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1061425" y="2537568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1061427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2921000" y="1352738"/>
              <a:ext cx="987603" cy="4306660"/>
              <a:chOff x="2921000" y="1352738"/>
              <a:chExt cx="987603" cy="430666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2970022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2875280" y="5105400"/>
                <a:ext cx="1079043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i="1" dirty="0">
                    <a:solidFill>
                      <a:srgbClr val="000000"/>
                    </a:solidFill>
                    <a:latin typeface="Century Gothic"/>
                  </a:rPr>
                  <a:t>added row</a:t>
                </a: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3124604" y="1352738"/>
                <a:ext cx="592412" cy="2369651"/>
                <a:chOff x="3124604" y="1352738"/>
                <a:chExt cx="592412" cy="2369651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3124605" y="3129972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3124604" y="1945152"/>
                  <a:ext cx="592410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7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3124604" y="2537568"/>
                  <a:ext cx="592410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7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3124604" y="1352738"/>
                  <a:ext cx="592410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5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sp>
        <p:nvSpPr>
          <p:cNvPr id="43" name="TextBox 42"/>
          <p:cNvSpPr txBox="1"/>
          <p:nvPr/>
        </p:nvSpPr>
        <p:spPr>
          <a:xfrm>
            <a:off x="508000" y="469900"/>
            <a:ext cx="950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Now I'll add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rows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columns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a different order.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8000" y="61849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8000" y="7023100"/>
            <a:ext cx="90030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make their own patterns, adding a row or column to the original 3 squares.</a:t>
            </a:r>
          </a:p>
        </p:txBody>
      </p:sp>
    </p:spTree>
    <p:extLst>
      <p:ext uri="{BB962C8B-B14F-4D97-AF65-F5344CB8AC3E}">
        <p14:creationId xmlns:p14="http://schemas.microsoft.com/office/powerpoint/2010/main" val="12663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9500362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Look at the fourth shape in your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is its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794500"/>
            <a:ext cx="722515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the possible dimensions. Have volunteers show all the variations.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2819400"/>
            <a:ext cx="950036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Everyone's shape has the same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(14 units), even if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dimensions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different.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646127C3-41C6-49BA-9503-77A603EDE29F}"/>
              </a:ext>
            </a:extLst>
          </p:cNvPr>
          <p:cNvCxnSpPr/>
          <p:nvPr/>
        </p:nvCxnSpPr>
        <p:spPr>
          <a:xfrm>
            <a:off x="0" y="261921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5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403461" cy="30680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this method when you're asked to draw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rectangle with a given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Step 1:</a:t>
            </a:r>
            <a:br>
              <a:rPr lang="en-CA" sz="2800" b="1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rectangle of grid squares with a smaller perimeter than you need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738467D-A1EB-4A45-971B-AB0499206253}"/>
              </a:ext>
            </a:extLst>
          </p:cNvPr>
          <p:cNvSpPr/>
          <p:nvPr/>
        </p:nvSpPr>
        <p:spPr>
          <a:xfrm>
            <a:off x="520700" y="4539008"/>
            <a:ext cx="9227734" cy="156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 dirty="0">
                <a:solidFill>
                  <a:srgbClr val="000000"/>
                </a:solidFill>
              </a:rPr>
              <a:t>Step 2:</a:t>
            </a:r>
            <a:br>
              <a:rPr lang="en-CA" sz="2800" b="1" dirty="0">
                <a:solidFill>
                  <a:srgbClr val="000000"/>
                </a:solidFill>
              </a:rPr>
            </a:br>
            <a:r>
              <a:rPr lang="en-CA" sz="2800" dirty="0">
                <a:solidFill>
                  <a:srgbClr val="000000"/>
                </a:solidFill>
              </a:rPr>
              <a:t>Add one row or column at a time until you arrive </a:t>
            </a:r>
            <a:br>
              <a:rPr lang="en-CA" sz="2800" dirty="0">
                <a:solidFill>
                  <a:srgbClr val="000000"/>
                </a:solidFill>
              </a:rPr>
            </a:br>
            <a:r>
              <a:rPr lang="en-CA" sz="2800" dirty="0">
                <a:solidFill>
                  <a:srgbClr val="000000"/>
                </a:solidFill>
              </a:rPr>
              <a:t>at the given perimeter.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76B66CD3-0CB2-4AFE-AB46-B2789C673DA6}"/>
              </a:ext>
            </a:extLst>
          </p:cNvPr>
          <p:cNvCxnSpPr/>
          <p:nvPr/>
        </p:nvCxnSpPr>
        <p:spPr>
          <a:xfrm>
            <a:off x="0" y="39830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95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5389844"/>
            <a:ext cx="10160000" cy="2230156"/>
          </a:xfrm>
          <a:custGeom>
            <a:avLst/>
            <a:gdLst/>
            <a:ahLst/>
            <a:cxnLst/>
            <a:rect l="0" t="0" r="0" b="0"/>
            <a:pathLst>
              <a:path w="10566768" h="1775098">
                <a:moveTo>
                  <a:pt x="0" y="0"/>
                </a:moveTo>
                <a:lnTo>
                  <a:pt x="10566767" y="0"/>
                </a:lnTo>
                <a:lnTo>
                  <a:pt x="10566767" y="1775097"/>
                </a:lnTo>
                <a:lnTo>
                  <a:pt x="0" y="1775097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10160000" cy="2318712"/>
          </a:xfrm>
          <a:custGeom>
            <a:avLst/>
            <a:gdLst/>
            <a:ahLst/>
            <a:cxnLst/>
            <a:rect l="0" t="0" r="0" b="0"/>
            <a:pathLst>
              <a:path w="10347804" h="2551159">
                <a:moveTo>
                  <a:pt x="0" y="0"/>
                </a:moveTo>
                <a:lnTo>
                  <a:pt x="10347803" y="0"/>
                </a:lnTo>
                <a:lnTo>
                  <a:pt x="10347803" y="2551158"/>
                </a:lnTo>
                <a:lnTo>
                  <a:pt x="0" y="255115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368300"/>
            <a:ext cx="88671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three different rectangles with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16 units.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511000"/>
            <a:ext cx="9350629" cy="1553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Draw a fourth rectangle with the same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Remember: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A square is a special kind of rectangle.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7B597DE3-D42A-4AE2-B483-F886693AB599}"/>
              </a:ext>
            </a:extLst>
          </p:cNvPr>
          <p:cNvCxnSpPr/>
          <p:nvPr/>
        </p:nvCxnSpPr>
        <p:spPr>
          <a:xfrm>
            <a:off x="0" y="53705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06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77057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3624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Add a square to the shape so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changes as described.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5092700"/>
            <a:ext cx="301510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goes up by 2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4475" y="2734962"/>
            <a:ext cx="2531051" cy="1265539"/>
            <a:chOff x="3814475" y="2734962"/>
            <a:chExt cx="2531051" cy="1265539"/>
          </a:xfrm>
        </p:grpSpPr>
        <p:sp>
          <p:nvSpPr>
            <p:cNvPr id="4" name="Freeform 3"/>
            <p:cNvSpPr/>
            <p:nvPr/>
          </p:nvSpPr>
          <p:spPr>
            <a:xfrm>
              <a:off x="4447238" y="3367730"/>
              <a:ext cx="632762" cy="632771"/>
            </a:xfrm>
            <a:custGeom>
              <a:avLst/>
              <a:gdLst/>
              <a:ahLst/>
              <a:cxnLst/>
              <a:rect l="0" t="0" r="0" b="0"/>
              <a:pathLst>
                <a:path w="632762" h="632771">
                  <a:moveTo>
                    <a:pt x="0" y="0"/>
                  </a:moveTo>
                  <a:lnTo>
                    <a:pt x="632761" y="0"/>
                  </a:lnTo>
                  <a:lnTo>
                    <a:pt x="632761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3814475" y="3367730"/>
              <a:ext cx="632764" cy="632771"/>
            </a:xfrm>
            <a:custGeom>
              <a:avLst/>
              <a:gdLst/>
              <a:ahLst/>
              <a:cxnLst/>
              <a:rect l="0" t="0" r="0" b="0"/>
              <a:pathLst>
                <a:path w="632764" h="632771">
                  <a:moveTo>
                    <a:pt x="0" y="0"/>
                  </a:moveTo>
                  <a:lnTo>
                    <a:pt x="632763" y="0"/>
                  </a:lnTo>
                  <a:lnTo>
                    <a:pt x="632763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447238" y="2734962"/>
              <a:ext cx="632762" cy="632769"/>
            </a:xfrm>
            <a:custGeom>
              <a:avLst/>
              <a:gdLst/>
              <a:ahLst/>
              <a:cxnLst/>
              <a:rect l="0" t="0" r="0" b="0"/>
              <a:pathLst>
                <a:path w="632762" h="632769">
                  <a:moveTo>
                    <a:pt x="0" y="0"/>
                  </a:moveTo>
                  <a:lnTo>
                    <a:pt x="632761" y="0"/>
                  </a:lnTo>
                  <a:lnTo>
                    <a:pt x="632761" y="632768"/>
                  </a:lnTo>
                  <a:lnTo>
                    <a:pt x="0" y="63276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712764" y="3367730"/>
              <a:ext cx="632762" cy="632771"/>
            </a:xfrm>
            <a:custGeom>
              <a:avLst/>
              <a:gdLst/>
              <a:ahLst/>
              <a:cxnLst/>
              <a:rect l="0" t="0" r="0" b="0"/>
              <a:pathLst>
                <a:path w="632762" h="632771">
                  <a:moveTo>
                    <a:pt x="0" y="0"/>
                  </a:moveTo>
                  <a:lnTo>
                    <a:pt x="632761" y="0"/>
                  </a:lnTo>
                  <a:lnTo>
                    <a:pt x="632761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080000" y="3367730"/>
              <a:ext cx="632763" cy="632771"/>
            </a:xfrm>
            <a:custGeom>
              <a:avLst/>
              <a:gdLst/>
              <a:ahLst/>
              <a:cxnLst/>
              <a:rect l="0" t="0" r="0" b="0"/>
              <a:pathLst>
                <a:path w="632763" h="632771">
                  <a:moveTo>
                    <a:pt x="0" y="0"/>
                  </a:moveTo>
                  <a:lnTo>
                    <a:pt x="632762" y="0"/>
                  </a:lnTo>
                  <a:lnTo>
                    <a:pt x="632762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5712764" y="2734962"/>
              <a:ext cx="632762" cy="632769"/>
            </a:xfrm>
            <a:custGeom>
              <a:avLst/>
              <a:gdLst/>
              <a:ahLst/>
              <a:cxnLst/>
              <a:rect l="0" t="0" r="0" b="0"/>
              <a:pathLst>
                <a:path w="632762" h="632769">
                  <a:moveTo>
                    <a:pt x="0" y="0"/>
                  </a:moveTo>
                  <a:lnTo>
                    <a:pt x="632761" y="0"/>
                  </a:lnTo>
                  <a:lnTo>
                    <a:pt x="632761" y="632768"/>
                  </a:lnTo>
                  <a:lnTo>
                    <a:pt x="0" y="63276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4500" y="6083300"/>
            <a:ext cx="34339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goes down by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07000" y="5092700"/>
            <a:ext cx="4841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remains the same </a:t>
            </a:r>
          </a:p>
        </p:txBody>
      </p:sp>
    </p:spTree>
    <p:extLst>
      <p:ext uri="{BB962C8B-B14F-4D97-AF65-F5344CB8AC3E}">
        <p14:creationId xmlns:p14="http://schemas.microsoft.com/office/powerpoint/2010/main" val="20743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Iva arranges 8 square pieces of fabric to make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rectangular quilt.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651000"/>
            <a:ext cx="894588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How many different rectangles can she create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781124"/>
            <a:ext cx="9248140" cy="15132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b) Iva plans to sew a border of trim around the quilt.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Which arrangements will use the least amount of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trim</a:t>
            </a:r>
            <a:r>
              <a:rPr lang="en-CA" sz="27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Explain how you know.</a:t>
            </a:r>
          </a:p>
        </p:txBody>
      </p:sp>
    </p:spTree>
    <p:extLst>
      <p:ext uri="{BB962C8B-B14F-4D97-AF65-F5344CB8AC3E}">
        <p14:creationId xmlns:p14="http://schemas.microsoft.com/office/powerpoint/2010/main" val="34165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49300"/>
            <a:ext cx="9408287" cy="3253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Try to draw a rectangle with sides that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whole number of units and have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7 units.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Repeat with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is a different odd number of units.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Explain your findings.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37200" y="203200"/>
            <a:ext cx="45662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Students can use grid paper or a geoboard.</a:t>
            </a:r>
          </a:p>
        </p:txBody>
      </p:sp>
    </p:spTree>
    <p:extLst>
      <p:ext uri="{BB962C8B-B14F-4D97-AF65-F5344CB8AC3E}">
        <p14:creationId xmlns:p14="http://schemas.microsoft.com/office/powerpoint/2010/main" val="99861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112–113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2586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41300"/>
            <a:ext cx="950937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Remember: Perimeter is the measurement around the outside of a shape.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03286" y="3562098"/>
            <a:ext cx="2553429" cy="851153"/>
            <a:chOff x="3803286" y="3562098"/>
            <a:chExt cx="2553429" cy="851153"/>
          </a:xfrm>
        </p:grpSpPr>
        <p:sp>
          <p:nvSpPr>
            <p:cNvPr id="3" name="Freeform 2"/>
            <p:cNvSpPr/>
            <p:nvPr/>
          </p:nvSpPr>
          <p:spPr>
            <a:xfrm>
              <a:off x="3803286" y="3562098"/>
              <a:ext cx="851143" cy="851152"/>
            </a:xfrm>
            <a:custGeom>
              <a:avLst/>
              <a:gdLst/>
              <a:ahLst/>
              <a:cxnLst/>
              <a:rect l="0" t="0" r="0" b="0"/>
              <a:pathLst>
                <a:path w="851143" h="851152">
                  <a:moveTo>
                    <a:pt x="0" y="0"/>
                  </a:moveTo>
                  <a:lnTo>
                    <a:pt x="851142" y="0"/>
                  </a:lnTo>
                  <a:lnTo>
                    <a:pt x="851142" y="851151"/>
                  </a:lnTo>
                  <a:lnTo>
                    <a:pt x="0" y="8511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654428" y="3562098"/>
              <a:ext cx="851145" cy="851152"/>
            </a:xfrm>
            <a:custGeom>
              <a:avLst/>
              <a:gdLst/>
              <a:ahLst/>
              <a:cxnLst/>
              <a:rect l="0" t="0" r="0" b="0"/>
              <a:pathLst>
                <a:path w="851145" h="851152">
                  <a:moveTo>
                    <a:pt x="0" y="0"/>
                  </a:moveTo>
                  <a:lnTo>
                    <a:pt x="851144" y="0"/>
                  </a:lnTo>
                  <a:lnTo>
                    <a:pt x="851144" y="851151"/>
                  </a:lnTo>
                  <a:lnTo>
                    <a:pt x="0" y="8511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505572" y="3562100"/>
              <a:ext cx="851143" cy="851151"/>
            </a:xfrm>
            <a:custGeom>
              <a:avLst/>
              <a:gdLst/>
              <a:ahLst/>
              <a:cxnLst/>
              <a:rect l="0" t="0" r="0" b="0"/>
              <a:pathLst>
                <a:path w="851143" h="851151">
                  <a:moveTo>
                    <a:pt x="0" y="0"/>
                  </a:moveTo>
                  <a:lnTo>
                    <a:pt x="851142" y="0"/>
                  </a:lnTo>
                  <a:lnTo>
                    <a:pt x="851142" y="851150"/>
                  </a:lnTo>
                  <a:lnTo>
                    <a:pt x="0" y="85115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82600" y="952500"/>
            <a:ext cx="9743440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different ways can you find it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6985000"/>
            <a:ext cx="344256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Two ways: counting and adding </a:t>
            </a:r>
          </a:p>
        </p:txBody>
      </p:sp>
    </p:spTree>
    <p:extLst>
      <p:ext uri="{BB962C8B-B14F-4D97-AF65-F5344CB8AC3E}">
        <p14:creationId xmlns:p14="http://schemas.microsoft.com/office/powerpoint/2010/main" val="263249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101752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the shape. 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08000" y="2197100"/>
            <a:ext cx="3623310" cy="2451641"/>
            <a:chOff x="508000" y="2197100"/>
            <a:chExt cx="3623310" cy="2451641"/>
          </a:xfrm>
        </p:grpSpPr>
        <p:grpSp>
          <p:nvGrpSpPr>
            <p:cNvPr id="10" name="Group 9"/>
            <p:cNvGrpSpPr/>
            <p:nvPr/>
          </p:nvGrpSpPr>
          <p:grpSpPr>
            <a:xfrm>
              <a:off x="952500" y="2197100"/>
              <a:ext cx="3178810" cy="2451641"/>
              <a:chOff x="952500" y="2197100"/>
              <a:chExt cx="3178810" cy="2451641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1530726" y="2231249"/>
                <a:ext cx="1934149" cy="1835924"/>
              </a:xfrm>
              <a:custGeom>
                <a:avLst/>
                <a:gdLst/>
                <a:ahLst/>
                <a:cxnLst/>
                <a:rect l="0" t="0" r="0" b="0"/>
                <a:pathLst>
                  <a:path w="1934149" h="1835924">
                    <a:moveTo>
                      <a:pt x="967074" y="0"/>
                    </a:moveTo>
                    <a:lnTo>
                      <a:pt x="1934148" y="701284"/>
                    </a:lnTo>
                    <a:lnTo>
                      <a:pt x="1565013" y="1835923"/>
                    </a:lnTo>
                    <a:lnTo>
                      <a:pt x="369136" y="1835923"/>
                    </a:lnTo>
                    <a:lnTo>
                      <a:pt x="0" y="7012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952500" y="3429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289300" y="3429000"/>
                <a:ext cx="842010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333500" y="2197100"/>
                <a:ext cx="2421128" cy="495841"/>
                <a:chOff x="1333500" y="2197100"/>
                <a:chExt cx="2421128" cy="495841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1333500" y="2197100"/>
                  <a:ext cx="76250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3 </a:t>
                  </a:r>
                  <a:r>
                    <a:rPr lang="en-CA" sz="2300">
                      <a:solidFill>
                        <a:srgbClr val="0000FF"/>
                      </a:solidFill>
                      <a:latin typeface="Century Gothic"/>
                    </a:rPr>
                    <a:t>m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997200" y="2197100"/>
                  <a:ext cx="75742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3 </a:t>
                  </a:r>
                  <a:r>
                    <a:rPr lang="en-CA" sz="2300">
                      <a:solidFill>
                        <a:srgbClr val="0000FF"/>
                      </a:solidFill>
                      <a:latin typeface="Century Gothic"/>
                    </a:rPr>
                    <a:t>m</a:t>
                  </a: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2159000" y="41529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08000" y="21971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37200" y="2158600"/>
            <a:ext cx="4135628" cy="2540941"/>
            <a:chOff x="5537200" y="2158600"/>
            <a:chExt cx="4135628" cy="2540941"/>
          </a:xfrm>
        </p:grpSpPr>
        <p:grpSp>
          <p:nvGrpSpPr>
            <p:cNvPr id="26" name="Group 25"/>
            <p:cNvGrpSpPr/>
            <p:nvPr/>
          </p:nvGrpSpPr>
          <p:grpSpPr>
            <a:xfrm>
              <a:off x="6096000" y="2158600"/>
              <a:ext cx="3576828" cy="2540941"/>
              <a:chOff x="6096000" y="2158600"/>
              <a:chExt cx="3576828" cy="254094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799072" y="2593594"/>
                <a:ext cx="2049272" cy="1536954"/>
                <a:chOff x="6799072" y="2593594"/>
                <a:chExt cx="2049272" cy="1536954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6799072" y="2593594"/>
                  <a:ext cx="2049272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8848344" y="2593594"/>
                  <a:ext cx="0" cy="1536954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799072" y="2593594"/>
                  <a:ext cx="0" cy="521716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8334248" y="3115310"/>
                  <a:ext cx="0" cy="1015238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8334248" y="4130548"/>
                  <a:ext cx="514096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6799072" y="3115310"/>
                  <a:ext cx="1535176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7226300" y="3114175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 dirty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300" dirty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32700" y="359985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 dirty="0">
                    <a:solidFill>
                      <a:srgbClr val="000000"/>
                    </a:solidFill>
                    <a:latin typeface="Century Gothic"/>
                  </a:rPr>
                  <a:t>2 </a:t>
                </a:r>
                <a:r>
                  <a:rPr lang="en-CA" sz="2300" dirty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096000" y="2667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1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493000" y="21586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 dirty="0">
                    <a:solidFill>
                      <a:srgbClr val="000000"/>
                    </a:solidFill>
                    <a:latin typeface="Century Gothic"/>
                  </a:rPr>
                  <a:t>4 </a:t>
                </a:r>
                <a:r>
                  <a:rPr lang="en-CA" sz="2300" dirty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915400" y="3175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166100" y="4203700"/>
                <a:ext cx="841756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 1 </a:t>
                </a:r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537200" y="21971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21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8994140" cy="16415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latin typeface="Century Gothic"/>
              </a:rPr>
              <a:t>A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ll the long sides are 20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long, all the short sides </a:t>
            </a: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7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are 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long.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544443" y="2841498"/>
            <a:ext cx="3071114" cy="3071241"/>
            <a:chOff x="3544443" y="2841498"/>
            <a:chExt cx="3071114" cy="3071241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544443" y="3609340"/>
              <a:ext cx="0" cy="1535684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544443" y="2841498"/>
              <a:ext cx="3071114" cy="767842"/>
              <a:chOff x="3544443" y="2841498"/>
              <a:chExt cx="3071114" cy="76784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544443" y="2841498"/>
                <a:ext cx="767715" cy="767842"/>
                <a:chOff x="3544443" y="2841498"/>
                <a:chExt cx="767715" cy="767842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3544443" y="3609340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4312158" y="2841498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/>
              <p:cNvCxnSpPr/>
              <p:nvPr/>
            </p:nvCxnSpPr>
            <p:spPr>
              <a:xfrm flipV="1">
                <a:off x="4312158" y="2841498"/>
                <a:ext cx="1535684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 flipH="1">
                <a:off x="5847842" y="2841498"/>
                <a:ext cx="767715" cy="767842"/>
                <a:chOff x="5847842" y="2841498"/>
                <a:chExt cx="767715" cy="767842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5847842" y="3609340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615557" y="2841498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Straight Connector 11"/>
            <p:cNvCxnSpPr/>
            <p:nvPr/>
          </p:nvCxnSpPr>
          <p:spPr>
            <a:xfrm>
              <a:off x="6615557" y="3609340"/>
              <a:ext cx="0" cy="153555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 flipV="1">
              <a:off x="3544443" y="5144897"/>
              <a:ext cx="3071114" cy="767842"/>
              <a:chOff x="3544443" y="5144897"/>
              <a:chExt cx="3071114" cy="76784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3544443" y="5144897"/>
                <a:ext cx="767715" cy="767842"/>
                <a:chOff x="3544443" y="5144897"/>
                <a:chExt cx="767715" cy="767842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544443" y="5912739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312158" y="5144897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 flipV="1">
                <a:off x="4312158" y="5144897"/>
                <a:ext cx="1535684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 flipH="1">
                <a:off x="5847842" y="5144897"/>
                <a:ext cx="767715" cy="767842"/>
                <a:chOff x="5847842" y="5144897"/>
                <a:chExt cx="767715" cy="767842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5847842" y="5912739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6615557" y="5144897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735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19100"/>
            <a:ext cx="8994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want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this triangle's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877" y="1661795"/>
            <a:ext cx="5524246" cy="28591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2298700" y="4191000"/>
            <a:ext cx="566521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1092200"/>
            <a:ext cx="4531715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My hand is about 10 cm wide.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5311275"/>
            <a:ext cx="9520301" cy="7820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E-38 for details.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Students can draw similar triangles in their notebooks and estimate in cm using their fingers.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6273800"/>
            <a:ext cx="962710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find the actual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How close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was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93FC3DE4-3AB0-4AC3-B225-963E9602871F}"/>
              </a:ext>
            </a:extLst>
          </p:cNvPr>
          <p:cNvCxnSpPr/>
          <p:nvPr/>
        </p:nvCxnSpPr>
        <p:spPr>
          <a:xfrm>
            <a:off x="0" y="61841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16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15900"/>
            <a:ext cx="9713976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This assumes that the classroom is rectangular. See note on p. E-39.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850900"/>
            <a:ext cx="8588400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could I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our room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How can I estimate a metre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965187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If I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7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 I need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all four walls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771900"/>
            <a:ext cx="602592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sketch and label 2 sides of the rectangle.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1900" y="6438900"/>
            <a:ext cx="524007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DEFA7E74-C8C3-4C7B-870E-F4DEF4E47B84}"/>
              </a:ext>
            </a:extLst>
          </p:cNvPr>
          <p:cNvCxnSpPr/>
          <p:nvPr/>
        </p:nvCxnSpPr>
        <p:spPr>
          <a:xfrm>
            <a:off x="0" y="2371241"/>
            <a:ext cx="101852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58122" cy="24005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the room using giant steps.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Then use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sticks to check your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close were you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617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362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This rectangle is made of 3 squares.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66085" y="1997472"/>
            <a:ext cx="4027831" cy="1342629"/>
            <a:chOff x="3066085" y="1997472"/>
            <a:chExt cx="4027831" cy="1342629"/>
          </a:xfrm>
        </p:grpSpPr>
        <p:sp>
          <p:nvSpPr>
            <p:cNvPr id="3" name="Freeform 2"/>
            <p:cNvSpPr/>
            <p:nvPr/>
          </p:nvSpPr>
          <p:spPr>
            <a:xfrm>
              <a:off x="3066085" y="1997472"/>
              <a:ext cx="1342610" cy="1342628"/>
            </a:xfrm>
            <a:custGeom>
              <a:avLst/>
              <a:gdLst/>
              <a:ahLst/>
              <a:cxnLst/>
              <a:rect l="0" t="0" r="0" b="0"/>
              <a:pathLst>
                <a:path w="1342610" h="1342628">
                  <a:moveTo>
                    <a:pt x="0" y="0"/>
                  </a:moveTo>
                  <a:lnTo>
                    <a:pt x="1342609" y="0"/>
                  </a:lnTo>
                  <a:lnTo>
                    <a:pt x="1342609" y="1342627"/>
                  </a:lnTo>
                  <a:lnTo>
                    <a:pt x="0" y="13426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408696" y="1997472"/>
              <a:ext cx="1342613" cy="1342628"/>
            </a:xfrm>
            <a:custGeom>
              <a:avLst/>
              <a:gdLst/>
              <a:ahLst/>
              <a:cxnLst/>
              <a:rect l="0" t="0" r="0" b="0"/>
              <a:pathLst>
                <a:path w="1342613" h="1342628">
                  <a:moveTo>
                    <a:pt x="0" y="0"/>
                  </a:moveTo>
                  <a:lnTo>
                    <a:pt x="1342612" y="0"/>
                  </a:lnTo>
                  <a:lnTo>
                    <a:pt x="1342612" y="1342627"/>
                  </a:lnTo>
                  <a:lnTo>
                    <a:pt x="0" y="13426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751307" y="1997475"/>
              <a:ext cx="1342609" cy="1342626"/>
            </a:xfrm>
            <a:custGeom>
              <a:avLst/>
              <a:gdLst/>
              <a:ahLst/>
              <a:cxnLst/>
              <a:rect l="0" t="0" r="0" b="0"/>
              <a:pathLst>
                <a:path w="1342609" h="1342626">
                  <a:moveTo>
                    <a:pt x="0" y="0"/>
                  </a:moveTo>
                  <a:lnTo>
                    <a:pt x="1342608" y="0"/>
                  </a:lnTo>
                  <a:lnTo>
                    <a:pt x="1342608" y="1342625"/>
                  </a:lnTo>
                  <a:lnTo>
                    <a:pt x="0" y="134262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20700" y="4419600"/>
            <a:ext cx="9362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Squares have 4 sides, so why is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only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8 units and not 4 + 4 + 4 = 12 units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6946900"/>
            <a:ext cx="551809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outside vs. inside edges. See p. E-39 for details.</a:t>
            </a:r>
          </a:p>
        </p:txBody>
      </p:sp>
    </p:spTree>
    <p:extLst>
      <p:ext uri="{BB962C8B-B14F-4D97-AF65-F5344CB8AC3E}">
        <p14:creationId xmlns:p14="http://schemas.microsoft.com/office/powerpoint/2010/main" val="18473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962CBF-AFF8-4D44-9E36-14213AD709C9}"/>
</file>

<file path=customXml/itemProps2.xml><?xml version="1.0" encoding="utf-8"?>
<ds:datastoreItem xmlns:ds="http://schemas.openxmlformats.org/officeDocument/2006/customXml" ds:itemID="{5A386EF8-8E39-4C6B-8BA2-2BDCA919E876}"/>
</file>

<file path=customXml/itemProps3.xml><?xml version="1.0" encoding="utf-8"?>
<ds:datastoreItem xmlns:ds="http://schemas.openxmlformats.org/officeDocument/2006/customXml" ds:itemID="{586019F9-FF32-449D-9E9F-8F2CF77D434D}"/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777</Words>
  <Application>Microsoft Office PowerPoint</Application>
  <PresentationFormat>Custom</PresentationFormat>
  <Paragraphs>132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12</cp:revision>
  <dcterms:created xsi:type="dcterms:W3CDTF">2018-04-30T21:51:13Z</dcterms:created>
  <dcterms:modified xsi:type="dcterms:W3CDTF">2019-08-20T18:35:45Z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