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0160000" cy="7620000"/>
  <p:notesSz cx="6858000" cy="9144000"/>
  <p:embeddedFontLst>
    <p:embeddedFont>
      <p:font typeface="Century Gothic" panose="020B0502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1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674" y="-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197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710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795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0196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2468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2307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2271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308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5961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763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9459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AF847-D900-43E4-A852-A3729CEF512F}" type="datetimeFigureOut">
              <a:rPr lang="en-CA" smtClean="0"/>
              <a:t>2019-08-21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346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52831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3.2 Unit 11 Patterns and Algebra pp.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N-2–11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PA3-13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Geometric Patterns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6146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describe geometric patterns and represent them using number patterns;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represent number patterns using geometric patterns;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determine the pattern rule for both number and geometric patterns.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3.2 pp. 31–33</a:t>
            </a:r>
          </a:p>
        </p:txBody>
      </p:sp>
    </p:spTree>
    <p:extLst>
      <p:ext uri="{BB962C8B-B14F-4D97-AF65-F5344CB8AC3E}">
        <p14:creationId xmlns:p14="http://schemas.microsoft.com/office/powerpoint/2010/main" val="383118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57200"/>
            <a:ext cx="9552940" cy="199791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 want to tell my friend in Quebec City about the castle we built.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10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can I describe it so she can build one too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845300"/>
            <a:ext cx="3445133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Terminology: cylinder, gate, roof.</a:t>
            </a:r>
          </a:p>
        </p:txBody>
      </p:sp>
    </p:spTree>
    <p:extLst>
      <p:ext uri="{BB962C8B-B14F-4D97-AF65-F5344CB8AC3E}">
        <p14:creationId xmlns:p14="http://schemas.microsoft.com/office/powerpoint/2010/main" val="343568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38793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Describe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832600"/>
            <a:ext cx="283413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N-5-6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90600" y="1384300"/>
            <a:ext cx="8110982" cy="2246243"/>
            <a:chOff x="990600" y="1384300"/>
            <a:chExt cx="8110982" cy="2246243"/>
          </a:xfrm>
        </p:grpSpPr>
        <p:sp>
          <p:nvSpPr>
            <p:cNvPr id="4" name="TextBox 3"/>
            <p:cNvSpPr txBox="1"/>
            <p:nvPr/>
          </p:nvSpPr>
          <p:spPr>
            <a:xfrm>
              <a:off x="944880" y="3276600"/>
              <a:ext cx="1360678" cy="4462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300">
                  <a:solidFill>
                    <a:srgbClr val="000000"/>
                  </a:solidFill>
                  <a:latin typeface="Century Gothic"/>
                </a:rPr>
                <a:t>Figure 1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77180" y="3276600"/>
              <a:ext cx="1360678" cy="4462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300">
                  <a:solidFill>
                    <a:srgbClr val="000000"/>
                  </a:solidFill>
                  <a:latin typeface="Century Gothic"/>
                </a:rPr>
                <a:t>Figure 3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180080" y="3276600"/>
              <a:ext cx="1360678" cy="4462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300">
                  <a:solidFill>
                    <a:srgbClr val="000000"/>
                  </a:solidFill>
                  <a:latin typeface="Century Gothic"/>
                </a:rPr>
                <a:t>Figure 2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981" y="1384300"/>
              <a:ext cx="7729601" cy="174917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7650480" y="3276600"/>
              <a:ext cx="1360678" cy="4462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300">
                  <a:solidFill>
                    <a:srgbClr val="000000"/>
                  </a:solidFill>
                  <a:latin typeface="Century Gothic"/>
                </a:rPr>
                <a:t>Figure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490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5682488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Describe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2075180" y="2324129"/>
            <a:ext cx="6008878" cy="2527812"/>
            <a:chOff x="2075180" y="2324129"/>
            <a:chExt cx="6008878" cy="2527812"/>
          </a:xfrm>
        </p:grpSpPr>
        <p:grpSp>
          <p:nvGrpSpPr>
            <p:cNvPr id="39" name="Group 38"/>
            <p:cNvGrpSpPr/>
            <p:nvPr/>
          </p:nvGrpSpPr>
          <p:grpSpPr>
            <a:xfrm>
              <a:off x="2075180" y="2324129"/>
              <a:ext cx="6008878" cy="2527812"/>
              <a:chOff x="2075180" y="2324129"/>
              <a:chExt cx="6008878" cy="2527812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075180" y="2324129"/>
                <a:ext cx="1360678" cy="2527812"/>
                <a:chOff x="2075180" y="2324129"/>
                <a:chExt cx="1360678" cy="2527812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2164029" y="2324129"/>
                  <a:ext cx="1185215" cy="1777819"/>
                  <a:chOff x="2164029" y="2324129"/>
                  <a:chExt cx="1185215" cy="1777819"/>
                </a:xfrm>
              </p:grpSpPr>
              <p:grpSp>
                <p:nvGrpSpPr>
                  <p:cNvPr id="11" name="Group 10"/>
                  <p:cNvGrpSpPr/>
                  <p:nvPr/>
                </p:nvGrpSpPr>
                <p:grpSpPr>
                  <a:xfrm flipV="1">
                    <a:off x="2164029" y="2324129"/>
                    <a:ext cx="592609" cy="1777819"/>
                    <a:chOff x="2164029" y="2324129"/>
                    <a:chExt cx="592609" cy="1777819"/>
                  </a:xfrm>
                </p:grpSpPr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2164031" y="2324129"/>
                      <a:ext cx="592607" cy="592609"/>
                      <a:chOff x="2164031" y="2324129"/>
                      <a:chExt cx="592607" cy="592609"/>
                    </a:xfrm>
                  </p:grpSpPr>
                  <p:sp>
                    <p:nvSpPr>
                      <p:cNvPr id="3" name="Freeform 2"/>
                      <p:cNvSpPr/>
                      <p:nvPr/>
                    </p:nvSpPr>
                    <p:spPr>
                      <a:xfrm>
                        <a:off x="2164031" y="2324129"/>
                        <a:ext cx="296303" cy="296305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3" h="296305">
                            <a:moveTo>
                              <a:pt x="0" y="0"/>
                            </a:moveTo>
                            <a:lnTo>
                              <a:pt x="296302" y="0"/>
                            </a:lnTo>
                            <a:lnTo>
                              <a:pt x="296302" y="296304"/>
                            </a:lnTo>
                            <a:lnTo>
                              <a:pt x="0" y="296304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en-CA"/>
                      </a:p>
                    </p:txBody>
                  </p:sp>
                  <p:sp>
                    <p:nvSpPr>
                      <p:cNvPr id="4" name="Freeform 3"/>
                      <p:cNvSpPr/>
                      <p:nvPr/>
                    </p:nvSpPr>
                    <p:spPr>
                      <a:xfrm>
                        <a:off x="2460333" y="2324129"/>
                        <a:ext cx="296305" cy="296305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5" h="296305">
                            <a:moveTo>
                              <a:pt x="0" y="0"/>
                            </a:moveTo>
                            <a:lnTo>
                              <a:pt x="296304" y="0"/>
                            </a:lnTo>
                            <a:lnTo>
                              <a:pt x="296304" y="296304"/>
                            </a:lnTo>
                            <a:lnTo>
                              <a:pt x="0" y="296304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en-CA"/>
                      </a:p>
                    </p:txBody>
                  </p:sp>
                  <p:sp>
                    <p:nvSpPr>
                      <p:cNvPr id="5" name="Freeform 4"/>
                      <p:cNvSpPr/>
                      <p:nvPr/>
                    </p:nvSpPr>
                    <p:spPr>
                      <a:xfrm>
                        <a:off x="2164031" y="2620433"/>
                        <a:ext cx="296304" cy="296305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4" h="296305">
                            <a:moveTo>
                              <a:pt x="0" y="0"/>
                            </a:moveTo>
                            <a:lnTo>
                              <a:pt x="296303" y="0"/>
                            </a:lnTo>
                            <a:lnTo>
                              <a:pt x="296303" y="296304"/>
                            </a:lnTo>
                            <a:lnTo>
                              <a:pt x="0" y="296304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en-CA"/>
                      </a:p>
                    </p:txBody>
                  </p:sp>
                </p:grpSp>
                <p:sp>
                  <p:nvSpPr>
                    <p:cNvPr id="7" name="Freeform 6"/>
                    <p:cNvSpPr/>
                    <p:nvPr/>
                  </p:nvSpPr>
                  <p:spPr>
                    <a:xfrm>
                      <a:off x="2164031" y="2916737"/>
                      <a:ext cx="296304" cy="29630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7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6"/>
                          </a:lnTo>
                          <a:lnTo>
                            <a:pt x="0" y="29630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8" name="Freeform 7"/>
                    <p:cNvSpPr/>
                    <p:nvPr/>
                  </p:nvSpPr>
                  <p:spPr>
                    <a:xfrm>
                      <a:off x="2164031" y="3213043"/>
                      <a:ext cx="296304" cy="29630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1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0"/>
                          </a:lnTo>
                          <a:lnTo>
                            <a:pt x="0" y="29630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9" name="Freeform 8"/>
                    <p:cNvSpPr/>
                    <p:nvPr/>
                  </p:nvSpPr>
                  <p:spPr>
                    <a:xfrm>
                      <a:off x="2164031" y="3509338"/>
                      <a:ext cx="296304" cy="29630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7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6"/>
                          </a:lnTo>
                          <a:lnTo>
                            <a:pt x="0" y="29630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0" name="Freeform 9"/>
                    <p:cNvSpPr/>
                    <p:nvPr/>
                  </p:nvSpPr>
                  <p:spPr>
                    <a:xfrm>
                      <a:off x="2164029" y="3805644"/>
                      <a:ext cx="296305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4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</p:grpSp>
              <p:grpSp>
                <p:nvGrpSpPr>
                  <p:cNvPr id="20" name="Group 19"/>
                  <p:cNvGrpSpPr/>
                  <p:nvPr/>
                </p:nvGrpSpPr>
                <p:grpSpPr>
                  <a:xfrm flipH="1" flipV="1">
                    <a:off x="2756637" y="2324130"/>
                    <a:ext cx="592607" cy="1777818"/>
                    <a:chOff x="2756637" y="2324130"/>
                    <a:chExt cx="592607" cy="1777818"/>
                  </a:xfrm>
                </p:grpSpPr>
                <p:grpSp>
                  <p:nvGrpSpPr>
                    <p:cNvPr id="15" name="Group 14"/>
                    <p:cNvGrpSpPr/>
                    <p:nvPr/>
                  </p:nvGrpSpPr>
                  <p:grpSpPr>
                    <a:xfrm>
                      <a:off x="2756637" y="2324130"/>
                      <a:ext cx="592607" cy="592609"/>
                      <a:chOff x="2756637" y="2324130"/>
                      <a:chExt cx="592607" cy="592609"/>
                    </a:xfrm>
                  </p:grpSpPr>
                  <p:sp>
                    <p:nvSpPr>
                      <p:cNvPr id="12" name="Freeform 11"/>
                      <p:cNvSpPr/>
                      <p:nvPr/>
                    </p:nvSpPr>
                    <p:spPr>
                      <a:xfrm>
                        <a:off x="2756637" y="2324130"/>
                        <a:ext cx="296303" cy="29630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3" h="296304">
                            <a:moveTo>
                              <a:pt x="0" y="0"/>
                            </a:moveTo>
                            <a:lnTo>
                              <a:pt x="296302" y="0"/>
                            </a:lnTo>
                            <a:lnTo>
                              <a:pt x="296302" y="296303"/>
                            </a:lnTo>
                            <a:lnTo>
                              <a:pt x="0" y="296303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en-CA"/>
                      </a:p>
                    </p:txBody>
                  </p:sp>
                  <p:sp>
                    <p:nvSpPr>
                      <p:cNvPr id="13" name="Freeform 12"/>
                      <p:cNvSpPr/>
                      <p:nvPr/>
                    </p:nvSpPr>
                    <p:spPr>
                      <a:xfrm>
                        <a:off x="3052939" y="2324130"/>
                        <a:ext cx="296305" cy="29630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5" h="296304">
                            <a:moveTo>
                              <a:pt x="0" y="0"/>
                            </a:moveTo>
                            <a:lnTo>
                              <a:pt x="296304" y="0"/>
                            </a:lnTo>
                            <a:lnTo>
                              <a:pt x="296304" y="296303"/>
                            </a:lnTo>
                            <a:lnTo>
                              <a:pt x="0" y="296303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en-CA"/>
                      </a:p>
                    </p:txBody>
                  </p:sp>
                  <p:sp>
                    <p:nvSpPr>
                      <p:cNvPr id="14" name="Freeform 13"/>
                      <p:cNvSpPr/>
                      <p:nvPr/>
                    </p:nvSpPr>
                    <p:spPr>
                      <a:xfrm>
                        <a:off x="2756637" y="2620434"/>
                        <a:ext cx="296304" cy="296305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4" h="296305">
                            <a:moveTo>
                              <a:pt x="0" y="0"/>
                            </a:moveTo>
                            <a:lnTo>
                              <a:pt x="296303" y="0"/>
                            </a:lnTo>
                            <a:lnTo>
                              <a:pt x="296303" y="296304"/>
                            </a:lnTo>
                            <a:lnTo>
                              <a:pt x="0" y="296304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en-CA"/>
                      </a:p>
                    </p:txBody>
                  </p:sp>
                </p:grpSp>
                <p:sp>
                  <p:nvSpPr>
                    <p:cNvPr id="16" name="Freeform 15"/>
                    <p:cNvSpPr/>
                    <p:nvPr/>
                  </p:nvSpPr>
                  <p:spPr>
                    <a:xfrm>
                      <a:off x="2756637" y="2916738"/>
                      <a:ext cx="296304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6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7" name="Freeform 16"/>
                    <p:cNvSpPr/>
                    <p:nvPr/>
                  </p:nvSpPr>
                  <p:spPr>
                    <a:xfrm>
                      <a:off x="2756637" y="3213043"/>
                      <a:ext cx="296304" cy="29630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2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1"/>
                          </a:lnTo>
                          <a:lnTo>
                            <a:pt x="0" y="29630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8" name="Freeform 17"/>
                    <p:cNvSpPr/>
                    <p:nvPr/>
                  </p:nvSpPr>
                  <p:spPr>
                    <a:xfrm>
                      <a:off x="2756637" y="3509339"/>
                      <a:ext cx="296304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6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9" name="Freeform 18"/>
                    <p:cNvSpPr/>
                    <p:nvPr/>
                  </p:nvSpPr>
                  <p:spPr>
                    <a:xfrm>
                      <a:off x="2756637" y="3805644"/>
                      <a:ext cx="296304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4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</p:grpSp>
            </p:grpSp>
            <p:sp>
              <p:nvSpPr>
                <p:cNvPr id="22" name="TextBox 21"/>
                <p:cNvSpPr txBox="1"/>
                <p:nvPr/>
              </p:nvSpPr>
              <p:spPr>
                <a:xfrm>
                  <a:off x="2075180" y="4356100"/>
                  <a:ext cx="136067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Figure 1</a:t>
                  </a:r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6723380" y="2916731"/>
                <a:ext cx="1360678" cy="1935210"/>
                <a:chOff x="6723380" y="2916731"/>
                <a:chExt cx="1360678" cy="1935210"/>
              </a:xfrm>
            </p:grpSpPr>
            <p:sp>
              <p:nvSpPr>
                <p:cNvPr id="24" name="TextBox 23"/>
                <p:cNvSpPr txBox="1"/>
                <p:nvPr/>
              </p:nvSpPr>
              <p:spPr>
                <a:xfrm>
                  <a:off x="6723380" y="4356100"/>
                  <a:ext cx="136067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Figure 3</a:t>
                  </a:r>
                </a:p>
              </p:txBody>
            </p:sp>
            <p:grpSp>
              <p:nvGrpSpPr>
                <p:cNvPr id="37" name="Group 36"/>
                <p:cNvGrpSpPr/>
                <p:nvPr/>
              </p:nvGrpSpPr>
              <p:grpSpPr>
                <a:xfrm flipV="1">
                  <a:off x="6810757" y="2916731"/>
                  <a:ext cx="1185216" cy="1185218"/>
                  <a:chOff x="6810757" y="2916731"/>
                  <a:chExt cx="1185216" cy="1185218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6810757" y="2916731"/>
                    <a:ext cx="592608" cy="592609"/>
                    <a:chOff x="6810757" y="2916731"/>
                    <a:chExt cx="592608" cy="592609"/>
                  </a:xfrm>
                </p:grpSpPr>
                <p:sp>
                  <p:nvSpPr>
                    <p:cNvPr id="25" name="Freeform 24"/>
                    <p:cNvSpPr/>
                    <p:nvPr/>
                  </p:nvSpPr>
                  <p:spPr>
                    <a:xfrm>
                      <a:off x="6810757" y="2916731"/>
                      <a:ext cx="296304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4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26" name="Freeform 25"/>
                    <p:cNvSpPr/>
                    <p:nvPr/>
                  </p:nvSpPr>
                  <p:spPr>
                    <a:xfrm>
                      <a:off x="7107060" y="2916731"/>
                      <a:ext cx="296305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4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27" name="Freeform 26"/>
                    <p:cNvSpPr/>
                    <p:nvPr/>
                  </p:nvSpPr>
                  <p:spPr>
                    <a:xfrm>
                      <a:off x="6810757" y="3213035"/>
                      <a:ext cx="296305" cy="29630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5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4"/>
                          </a:lnTo>
                          <a:lnTo>
                            <a:pt x="0" y="29630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</p:grpSp>
              <p:sp>
                <p:nvSpPr>
                  <p:cNvPr id="29" name="Freeform 28"/>
                  <p:cNvSpPr/>
                  <p:nvPr/>
                </p:nvSpPr>
                <p:spPr>
                  <a:xfrm>
                    <a:off x="6810757" y="3509339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0" name="Freeform 29"/>
                  <p:cNvSpPr/>
                  <p:nvPr/>
                </p:nvSpPr>
                <p:spPr>
                  <a:xfrm>
                    <a:off x="6810757" y="3805644"/>
                    <a:ext cx="296305" cy="29630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2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1"/>
                        </a:lnTo>
                        <a:lnTo>
                          <a:pt x="0" y="29630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grpSp>
                <p:nvGrpSpPr>
                  <p:cNvPr id="34" name="Group 33"/>
                  <p:cNvGrpSpPr/>
                  <p:nvPr/>
                </p:nvGrpSpPr>
                <p:grpSpPr>
                  <a:xfrm flipH="1">
                    <a:off x="7403366" y="2916734"/>
                    <a:ext cx="592607" cy="592609"/>
                    <a:chOff x="7403366" y="2916734"/>
                    <a:chExt cx="592607" cy="592609"/>
                  </a:xfrm>
                </p:grpSpPr>
                <p:sp>
                  <p:nvSpPr>
                    <p:cNvPr id="31" name="Freeform 30"/>
                    <p:cNvSpPr/>
                    <p:nvPr/>
                  </p:nvSpPr>
                  <p:spPr>
                    <a:xfrm>
                      <a:off x="7403366" y="2916734"/>
                      <a:ext cx="296303" cy="296303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3" h="296303">
                          <a:moveTo>
                            <a:pt x="0" y="0"/>
                          </a:moveTo>
                          <a:lnTo>
                            <a:pt x="296302" y="0"/>
                          </a:lnTo>
                          <a:lnTo>
                            <a:pt x="296302" y="296302"/>
                          </a:lnTo>
                          <a:lnTo>
                            <a:pt x="0" y="296302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32" name="Freeform 31"/>
                    <p:cNvSpPr/>
                    <p:nvPr/>
                  </p:nvSpPr>
                  <p:spPr>
                    <a:xfrm>
                      <a:off x="7699668" y="2916734"/>
                      <a:ext cx="296305" cy="296303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3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2"/>
                          </a:lnTo>
                          <a:lnTo>
                            <a:pt x="0" y="296302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33" name="Freeform 32"/>
                    <p:cNvSpPr/>
                    <p:nvPr/>
                  </p:nvSpPr>
                  <p:spPr>
                    <a:xfrm>
                      <a:off x="7403366" y="3213038"/>
                      <a:ext cx="296305" cy="29630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5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4"/>
                          </a:lnTo>
                          <a:lnTo>
                            <a:pt x="0" y="29630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</p:grpSp>
              <p:sp>
                <p:nvSpPr>
                  <p:cNvPr id="35" name="Freeform 34"/>
                  <p:cNvSpPr/>
                  <p:nvPr/>
                </p:nvSpPr>
                <p:spPr>
                  <a:xfrm flipH="1">
                    <a:off x="7699667" y="3509342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6" name="Freeform 35"/>
                  <p:cNvSpPr/>
                  <p:nvPr/>
                </p:nvSpPr>
                <p:spPr>
                  <a:xfrm flipH="1">
                    <a:off x="7699667" y="3805646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</p:grpSp>
        </p:grpSp>
        <p:grpSp>
          <p:nvGrpSpPr>
            <p:cNvPr id="54" name="Group 53"/>
            <p:cNvGrpSpPr/>
            <p:nvPr/>
          </p:nvGrpSpPr>
          <p:grpSpPr>
            <a:xfrm>
              <a:off x="4399280" y="2620433"/>
              <a:ext cx="1360678" cy="2231508"/>
              <a:chOff x="4399280" y="2620433"/>
              <a:chExt cx="1360678" cy="2231508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4399280" y="43561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2</a:t>
                </a: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 flipV="1">
                <a:off x="4487393" y="2620433"/>
                <a:ext cx="1185217" cy="1481516"/>
                <a:chOff x="4487393" y="2620433"/>
                <a:chExt cx="1185217" cy="1481516"/>
              </a:xfrm>
            </p:grpSpPr>
            <p:sp>
              <p:nvSpPr>
                <p:cNvPr id="41" name="Freeform 40"/>
                <p:cNvSpPr/>
                <p:nvPr/>
              </p:nvSpPr>
              <p:spPr>
                <a:xfrm>
                  <a:off x="4487393" y="2620433"/>
                  <a:ext cx="296303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3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4783695" y="2620433"/>
                  <a:ext cx="296303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3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4487393" y="2916737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4487393" y="3213040"/>
                  <a:ext cx="296303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6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4487393" y="3509345"/>
                  <a:ext cx="296303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2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4487393" y="3805641"/>
                  <a:ext cx="296303" cy="29630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7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6"/>
                      </a:lnTo>
                      <a:lnTo>
                        <a:pt x="0" y="29630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 flipH="1">
                  <a:off x="5376307" y="2620437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 flipH="1">
                  <a:off x="5080001" y="2620437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 flipH="1">
                  <a:off x="5376305" y="2916740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 flipH="1">
                  <a:off x="5376303" y="3213043"/>
                  <a:ext cx="296303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6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 flipH="1">
                  <a:off x="5376303" y="3509348"/>
                  <a:ext cx="296303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2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 flipH="1">
                  <a:off x="5376303" y="3805644"/>
                  <a:ext cx="296303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5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6678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393700"/>
            <a:ext cx="95656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Here is a T-table for another castle.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864122"/>
            <a:ext cx="9425940" cy="40572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This castle has several towers. One block is added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each tower at each stage. 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15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15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There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is a gate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with a roof between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each pair of towers.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15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15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towers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does the castle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6832600"/>
            <a:ext cx="7426484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Have students sketch the castle and work with you to extend the pattern.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326001"/>
              </p:ext>
            </p:extLst>
          </p:nvPr>
        </p:nvGraphicFramePr>
        <p:xfrm>
          <a:off x="4800727" y="2154302"/>
          <a:ext cx="4500118" cy="4350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1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4894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78662">
                <a:tc>
                  <a:txBody>
                    <a:bodyPr/>
                    <a:lstStyle/>
                    <a:p>
                      <a:pPr algn="ctr"/>
                      <a:r>
                        <a:rPr lang="en-CA" sz="26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Figure</a:t>
                      </a:r>
                      <a:br>
                        <a:rPr lang="en-CA" sz="26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en-CA" sz="26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Number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6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Number of</a:t>
                      </a:r>
                      <a:br>
                        <a:rPr lang="en-CA" sz="26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en-CA" sz="26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Blocks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437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437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74497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74370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74370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0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089356" y="1612900"/>
            <a:ext cx="5981288" cy="1279050"/>
            <a:chOff x="2089356" y="1612900"/>
            <a:chExt cx="5981288" cy="1279050"/>
          </a:xfrm>
        </p:grpSpPr>
        <p:sp>
          <p:nvSpPr>
            <p:cNvPr id="2" name="TextBox 1"/>
            <p:cNvSpPr txBox="1"/>
            <p:nvPr/>
          </p:nvSpPr>
          <p:spPr>
            <a:xfrm>
              <a:off x="2089356" y="2368730"/>
              <a:ext cx="59812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25    ,	   23    ,    21    ,   19    ,    </a:t>
              </a:r>
              <a:r>
                <a:rPr lang="en-CA" sz="2800" b="1" dirty="0">
                  <a:solidFill>
                    <a:srgbClr val="000000"/>
                  </a:solidFill>
                  <a:latin typeface="Century Gothic"/>
                </a:rPr>
                <a:t>____</a:t>
              </a:r>
              <a:r>
                <a:rPr lang="en-CA" sz="2800" u="sng" dirty="0">
                  <a:solidFill>
                    <a:srgbClr val="000000"/>
                  </a:solidFill>
                  <a:latin typeface="Century Gothic"/>
                </a:rPr>
                <a:t>         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658237" y="1612900"/>
              <a:ext cx="4400550" cy="755650"/>
              <a:chOff x="2658237" y="1612900"/>
              <a:chExt cx="4400550" cy="755650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2658237" y="1612900"/>
                <a:ext cx="755650" cy="75565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3864737" y="1612900"/>
                <a:ext cx="755650" cy="75565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5093462" y="1612900"/>
                <a:ext cx="755650" cy="75565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6303137" y="1612900"/>
                <a:ext cx="755650" cy="75565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469900" y="444500"/>
            <a:ext cx="79393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this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growing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shrinking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number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4419600"/>
            <a:ext cx="56330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9900" y="3568700"/>
            <a:ext cx="177637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Fill in the blanks.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8F45B535-9E1D-45B4-9C7A-2F59C00A56E2}"/>
              </a:ext>
            </a:extLst>
          </p:cNvPr>
          <p:cNvCxnSpPr/>
          <p:nvPr/>
        </p:nvCxnSpPr>
        <p:spPr>
          <a:xfrm>
            <a:off x="0" y="416904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52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57200"/>
            <a:ext cx="8852535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number is added or subtracted each time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2432659"/>
            <a:ext cx="285838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pt-BR" sz="2800">
                <a:solidFill>
                  <a:srgbClr val="000000"/>
                </a:solidFill>
                <a:latin typeface="Century Gothic"/>
              </a:rPr>
              <a:t>a) 78, 74, 70, 66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600" y="5912459"/>
            <a:ext cx="383070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107, 102, 97, 92, 87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4172559"/>
            <a:ext cx="28580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pl-PL" sz="2800">
                <a:solidFill>
                  <a:srgbClr val="000000"/>
                </a:solidFill>
                <a:latin typeface="Century Gothic"/>
              </a:rPr>
              <a:t>b) 32, 37, 42, 47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5731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622300"/>
            <a:ext cx="9298940" cy="54320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Activity 1: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 Create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growing 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from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blocks. 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 Build the first 3 or 4 figures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 Write the number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showing the number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blocks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predict the number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blocks in the next figure. 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 Create the next figure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check your answer.</a:t>
            </a:r>
          </a:p>
          <a:p>
            <a:pPr>
              <a:lnSpc>
                <a:spcPct val="114000"/>
              </a:lnSpc>
              <a:spcAft>
                <a:spcPts val="15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 Describe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you made.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15360" y="215900"/>
            <a:ext cx="6466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500">
                <a:solidFill>
                  <a:srgbClr val="666666"/>
                </a:solidFill>
                <a:latin typeface="Century Gothic"/>
              </a:rPr>
              <a:t>Students will need a large number of different pattern blocks.</a:t>
            </a:r>
          </a:p>
        </p:txBody>
      </p:sp>
    </p:spTree>
    <p:extLst>
      <p:ext uri="{BB962C8B-B14F-4D97-AF65-F5344CB8AC3E}">
        <p14:creationId xmlns:p14="http://schemas.microsoft.com/office/powerpoint/2010/main" val="302381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09600"/>
            <a:ext cx="95148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Activity 2: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Write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rule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for each number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Then make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blocks that matches the number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2628900"/>
            <a:ext cx="207022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7, 11, 15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5778500"/>
            <a:ext cx="166319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1, 5, 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4203700"/>
            <a:ext cx="266090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pl-PL" sz="2800">
                <a:solidFill>
                  <a:srgbClr val="000000"/>
                </a:solidFill>
                <a:latin typeface="Century Gothic"/>
              </a:rPr>
              <a:t>b) 17, 14, 11, 8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15360" y="228600"/>
            <a:ext cx="64668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Students will need a large number of different pattern blocks.</a:t>
            </a:r>
          </a:p>
        </p:txBody>
      </p:sp>
    </p:spTree>
    <p:extLst>
      <p:ext uri="{BB962C8B-B14F-4D97-AF65-F5344CB8AC3E}">
        <p14:creationId xmlns:p14="http://schemas.microsoft.com/office/powerpoint/2010/main" val="180984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374766" y="2040599"/>
            <a:ext cx="3378858" cy="1607942"/>
            <a:chOff x="3374766" y="2040599"/>
            <a:chExt cx="3378858" cy="1607942"/>
          </a:xfrm>
        </p:grpSpPr>
        <p:sp>
          <p:nvSpPr>
            <p:cNvPr id="2" name="Freeform 1"/>
            <p:cNvSpPr/>
            <p:nvPr/>
          </p:nvSpPr>
          <p:spPr>
            <a:xfrm>
              <a:off x="3374766" y="2051416"/>
              <a:ext cx="1678611" cy="1597125"/>
            </a:xfrm>
            <a:custGeom>
              <a:avLst/>
              <a:gdLst/>
              <a:ahLst/>
              <a:cxnLst/>
              <a:rect l="0" t="0" r="0" b="0"/>
              <a:pathLst>
                <a:path w="1678611" h="1597125">
                  <a:moveTo>
                    <a:pt x="839445" y="0"/>
                  </a:moveTo>
                  <a:lnTo>
                    <a:pt x="1678610" y="1597124"/>
                  </a:lnTo>
                  <a:lnTo>
                    <a:pt x="0" y="15971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5075010" y="2051416"/>
              <a:ext cx="1678614" cy="1597125"/>
            </a:xfrm>
            <a:custGeom>
              <a:avLst/>
              <a:gdLst/>
              <a:ahLst/>
              <a:cxnLst/>
              <a:rect l="0" t="0" r="0" b="0"/>
              <a:pathLst>
                <a:path w="1678614" h="1597125">
                  <a:moveTo>
                    <a:pt x="839445" y="0"/>
                  </a:moveTo>
                  <a:lnTo>
                    <a:pt x="1678613" y="1597124"/>
                  </a:lnTo>
                  <a:lnTo>
                    <a:pt x="0" y="15971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 rot="10800000">
              <a:off x="4224887" y="2040599"/>
              <a:ext cx="1678611" cy="1597125"/>
            </a:xfrm>
            <a:custGeom>
              <a:avLst/>
              <a:gdLst/>
              <a:ahLst/>
              <a:cxnLst/>
              <a:rect l="0" t="0" r="0" b="0"/>
              <a:pathLst>
                <a:path w="1678611" h="1597125">
                  <a:moveTo>
                    <a:pt x="839443" y="0"/>
                  </a:moveTo>
                  <a:lnTo>
                    <a:pt x="1678610" y="1597124"/>
                  </a:lnTo>
                  <a:lnTo>
                    <a:pt x="0" y="15971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69900" y="444500"/>
            <a:ext cx="951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is the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perimeter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this shape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6769100"/>
            <a:ext cx="9280017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Each triangle side is 1 unit long.</a:t>
            </a:r>
          </a:p>
        </p:txBody>
      </p:sp>
    </p:spTree>
    <p:extLst>
      <p:ext uri="{BB962C8B-B14F-4D97-AF65-F5344CB8AC3E}">
        <p14:creationId xmlns:p14="http://schemas.microsoft.com/office/powerpoint/2010/main" val="366446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051235" y="2582480"/>
            <a:ext cx="8057530" cy="1545561"/>
            <a:chOff x="1051235" y="2582480"/>
            <a:chExt cx="8057530" cy="1545561"/>
          </a:xfrm>
        </p:grpSpPr>
        <p:grpSp>
          <p:nvGrpSpPr>
            <p:cNvPr id="7" name="Group 6"/>
            <p:cNvGrpSpPr/>
            <p:nvPr/>
          </p:nvGrpSpPr>
          <p:grpSpPr>
            <a:xfrm>
              <a:off x="1051235" y="2592545"/>
              <a:ext cx="1697157" cy="1535496"/>
              <a:chOff x="1051235" y="2592545"/>
              <a:chExt cx="1697157" cy="1535496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051235" y="2592545"/>
                <a:ext cx="1697157" cy="807651"/>
                <a:chOff x="1051235" y="2592545"/>
                <a:chExt cx="1697157" cy="807651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1051235" y="2597978"/>
                  <a:ext cx="843146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6" h="802218">
                      <a:moveTo>
                        <a:pt x="421642" y="0"/>
                      </a:moveTo>
                      <a:lnTo>
                        <a:pt x="843145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" name="Freeform 2"/>
                <p:cNvSpPr/>
                <p:nvPr/>
              </p:nvSpPr>
              <p:spPr>
                <a:xfrm>
                  <a:off x="1905245" y="2597978"/>
                  <a:ext cx="843147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7" h="802218">
                      <a:moveTo>
                        <a:pt x="421643" y="0"/>
                      </a:moveTo>
                      <a:lnTo>
                        <a:pt x="843146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 rot="10800000">
                  <a:off x="1478241" y="2592545"/>
                  <a:ext cx="843143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3" h="802218">
                      <a:moveTo>
                        <a:pt x="421640" y="0"/>
                      </a:moveTo>
                      <a:lnTo>
                        <a:pt x="843142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>
                <a:off x="1236980" y="3632200"/>
                <a:ext cx="1313102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1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3616635" y="2582481"/>
              <a:ext cx="2118727" cy="1545560"/>
              <a:chOff x="3616635" y="2582481"/>
              <a:chExt cx="2118727" cy="154556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616635" y="2582481"/>
                <a:ext cx="2118727" cy="817714"/>
                <a:chOff x="3616635" y="2582481"/>
                <a:chExt cx="2118727" cy="817714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3616635" y="2597977"/>
                  <a:ext cx="843145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5" h="802218">
                      <a:moveTo>
                        <a:pt x="421641" y="0"/>
                      </a:moveTo>
                      <a:lnTo>
                        <a:pt x="843144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4470643" y="2597977"/>
                  <a:ext cx="843147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7" h="802218">
                      <a:moveTo>
                        <a:pt x="421643" y="0"/>
                      </a:moveTo>
                      <a:lnTo>
                        <a:pt x="843146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 rot="10800000">
                  <a:off x="4043641" y="2592544"/>
                  <a:ext cx="843142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2" h="802218">
                      <a:moveTo>
                        <a:pt x="421638" y="0"/>
                      </a:moveTo>
                      <a:lnTo>
                        <a:pt x="843141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 rot="10800000">
                  <a:off x="4892219" y="2582481"/>
                  <a:ext cx="843143" cy="8022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3" h="802217">
                      <a:moveTo>
                        <a:pt x="421639" y="0"/>
                      </a:moveTo>
                      <a:lnTo>
                        <a:pt x="843142" y="802216"/>
                      </a:lnTo>
                      <a:lnTo>
                        <a:pt x="0" y="8022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>
                <a:off x="4030980" y="3632200"/>
                <a:ext cx="1313102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2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563034" y="2582480"/>
              <a:ext cx="2545731" cy="1545561"/>
              <a:chOff x="6563034" y="2582480"/>
              <a:chExt cx="2545731" cy="1545561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6563034" y="2582480"/>
                <a:ext cx="2545731" cy="823150"/>
                <a:chOff x="6563034" y="2582480"/>
                <a:chExt cx="2545731" cy="823150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6563034" y="2597978"/>
                  <a:ext cx="843144" cy="80222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4" h="802220">
                      <a:moveTo>
                        <a:pt x="421641" y="0"/>
                      </a:moveTo>
                      <a:lnTo>
                        <a:pt x="843143" y="802219"/>
                      </a:lnTo>
                      <a:lnTo>
                        <a:pt x="0" y="80221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 rot="10800000">
                  <a:off x="6990041" y="2592545"/>
                  <a:ext cx="843141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1" h="802218">
                      <a:moveTo>
                        <a:pt x="421637" y="0"/>
                      </a:moveTo>
                      <a:lnTo>
                        <a:pt x="843140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7411610" y="2582480"/>
                  <a:ext cx="1697155" cy="823150"/>
                  <a:chOff x="7411610" y="2582480"/>
                  <a:chExt cx="1697155" cy="823150"/>
                </a:xfrm>
              </p:grpSpPr>
              <p:sp>
                <p:nvSpPr>
                  <p:cNvPr id="17" name="Freeform 16"/>
                  <p:cNvSpPr/>
                  <p:nvPr/>
                </p:nvSpPr>
                <p:spPr>
                  <a:xfrm>
                    <a:off x="7411610" y="2603411"/>
                    <a:ext cx="843146" cy="80221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843146" h="802219">
                        <a:moveTo>
                          <a:pt x="421642" y="0"/>
                        </a:moveTo>
                        <a:lnTo>
                          <a:pt x="843145" y="802218"/>
                        </a:lnTo>
                        <a:lnTo>
                          <a:pt x="0" y="80221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8" name="Freeform 17"/>
                  <p:cNvSpPr/>
                  <p:nvPr/>
                </p:nvSpPr>
                <p:spPr>
                  <a:xfrm>
                    <a:off x="8265620" y="2603411"/>
                    <a:ext cx="843145" cy="80221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843145" h="802219">
                        <a:moveTo>
                          <a:pt x="421642" y="0"/>
                        </a:moveTo>
                        <a:lnTo>
                          <a:pt x="843144" y="802218"/>
                        </a:lnTo>
                        <a:lnTo>
                          <a:pt x="0" y="80221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9" name="Freeform 18"/>
                  <p:cNvSpPr/>
                  <p:nvPr/>
                </p:nvSpPr>
                <p:spPr>
                  <a:xfrm rot="10800000">
                    <a:off x="7838618" y="2582480"/>
                    <a:ext cx="843142" cy="80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843142" h="802218">
                        <a:moveTo>
                          <a:pt x="421638" y="0"/>
                        </a:moveTo>
                        <a:lnTo>
                          <a:pt x="843141" y="802217"/>
                        </a:lnTo>
                        <a:lnTo>
                          <a:pt x="0" y="80221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</p:grpSp>
          <p:sp>
            <p:nvSpPr>
              <p:cNvPr id="22" name="TextBox 21"/>
              <p:cNvSpPr txBox="1"/>
              <p:nvPr/>
            </p:nvSpPr>
            <p:spPr>
              <a:xfrm>
                <a:off x="7180580" y="3632200"/>
                <a:ext cx="1313102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7571232" y="241300"/>
            <a:ext cx="2501317" cy="37305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N-7-8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838200"/>
            <a:ext cx="9495282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Sketch the figures in your notebook.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each.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7200" y="4876800"/>
            <a:ext cx="774351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Do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perimeters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make a number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6819900"/>
            <a:ext cx="9852406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Discuss other number patterns in the geometric pattern.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853A0EF9-014D-49D1-9830-748E45AFF5D3}"/>
              </a:ext>
            </a:extLst>
          </p:cNvPr>
          <p:cNvCxnSpPr/>
          <p:nvPr/>
        </p:nvCxnSpPr>
        <p:spPr>
          <a:xfrm>
            <a:off x="0" y="459783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07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41074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2100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If I have 20 toothpicks, what is the largest figure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 can make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096366"/>
              </p:ext>
            </p:extLst>
          </p:nvPr>
        </p:nvGraphicFramePr>
        <p:xfrm>
          <a:off x="1486026" y="2317750"/>
          <a:ext cx="7111746" cy="4862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15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101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40258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Figure Number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Number of Toothpicks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/>
                      <a:r>
                        <a:rPr lang="en-CA" sz="26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6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/>
                      <a:r>
                        <a:rPr lang="en-CA" sz="26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6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 algn="ctr"/>
                      <a:r>
                        <a:rPr lang="en-CA" sz="26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6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2600" y="1676400"/>
            <a:ext cx="2573695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Discuss ways to find out.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A82D304A-AE67-4CCC-AA22-3FAE4776A267}"/>
              </a:ext>
            </a:extLst>
          </p:cNvPr>
          <p:cNvCxnSpPr/>
          <p:nvPr/>
        </p:nvCxnSpPr>
        <p:spPr>
          <a:xfrm>
            <a:off x="0" y="209000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68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381000"/>
            <a:ext cx="954659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Anika designs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rectangles with toothpicks: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800" y="3360107"/>
            <a:ext cx="94132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Make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T-table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the number of toothpicks in each figure.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151380" y="1898054"/>
            <a:ext cx="5743907" cy="1277487"/>
            <a:chOff x="2151380" y="1898054"/>
            <a:chExt cx="5743907" cy="1277487"/>
          </a:xfrm>
        </p:grpSpPr>
        <p:grpSp>
          <p:nvGrpSpPr>
            <p:cNvPr id="8" name="Group 7"/>
            <p:cNvGrpSpPr/>
            <p:nvPr/>
          </p:nvGrpSpPr>
          <p:grpSpPr>
            <a:xfrm>
              <a:off x="2151380" y="1898054"/>
              <a:ext cx="1360678" cy="1277487"/>
              <a:chOff x="2151380" y="1898054"/>
              <a:chExt cx="1360678" cy="1277487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2151380" y="26797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1</a:t>
                </a:r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2545410" y="1898054"/>
                <a:ext cx="580848" cy="580847"/>
                <a:chOff x="2545410" y="1898054"/>
                <a:chExt cx="580848" cy="580847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2545410" y="1898054"/>
                  <a:ext cx="580848" cy="5808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0848" h="580847">
                      <a:moveTo>
                        <a:pt x="0" y="0"/>
                      </a:moveTo>
                      <a:lnTo>
                        <a:pt x="580847" y="0"/>
                      </a:lnTo>
                      <a:lnTo>
                        <a:pt x="580847" y="580846"/>
                      </a:lnTo>
                      <a:lnTo>
                        <a:pt x="0" y="58084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cxnSp>
              <p:nvCxnSpPr>
                <p:cNvPr id="6" name="Straight Connector 5"/>
                <p:cNvCxnSpPr/>
                <p:nvPr/>
              </p:nvCxnSpPr>
              <p:spPr>
                <a:xfrm flipV="1">
                  <a:off x="2639314" y="1998599"/>
                  <a:ext cx="393065" cy="379857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" name="Group 19"/>
            <p:cNvGrpSpPr/>
            <p:nvPr/>
          </p:nvGrpSpPr>
          <p:grpSpPr>
            <a:xfrm>
              <a:off x="6152747" y="1898054"/>
              <a:ext cx="1742540" cy="1277487"/>
              <a:chOff x="6152747" y="1898054"/>
              <a:chExt cx="1742540" cy="1277487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6342380" y="26797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6152747" y="1898054"/>
                <a:ext cx="1742540" cy="580847"/>
                <a:chOff x="6152747" y="1898054"/>
                <a:chExt cx="1742540" cy="580847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6152747" y="1898054"/>
                  <a:ext cx="580848" cy="580847"/>
                  <a:chOff x="6152747" y="1898054"/>
                  <a:chExt cx="580848" cy="580847"/>
                </a:xfrm>
              </p:grpSpPr>
              <p:sp>
                <p:nvSpPr>
                  <p:cNvPr id="10" name="Freeform 9"/>
                  <p:cNvSpPr/>
                  <p:nvPr/>
                </p:nvSpPr>
                <p:spPr>
                  <a:xfrm>
                    <a:off x="6152747" y="1898054"/>
                    <a:ext cx="580848" cy="580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80848" h="580847">
                        <a:moveTo>
                          <a:pt x="0" y="0"/>
                        </a:moveTo>
                        <a:lnTo>
                          <a:pt x="580847" y="0"/>
                        </a:lnTo>
                        <a:lnTo>
                          <a:pt x="580847" y="580846"/>
                        </a:lnTo>
                        <a:lnTo>
                          <a:pt x="0" y="580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11" name="Straight Connector 10"/>
                  <p:cNvCxnSpPr/>
                  <p:nvPr/>
                </p:nvCxnSpPr>
                <p:spPr>
                  <a:xfrm flipV="1">
                    <a:off x="6246622" y="1998599"/>
                    <a:ext cx="392938" cy="379857"/>
                  </a:xfrm>
                  <a:prstGeom prst="line">
                    <a:avLst/>
                  </a:prstGeom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6733594" y="1898054"/>
                  <a:ext cx="580847" cy="580847"/>
                  <a:chOff x="6733594" y="1898054"/>
                  <a:chExt cx="580847" cy="580847"/>
                </a:xfrm>
              </p:grpSpPr>
              <p:sp>
                <p:nvSpPr>
                  <p:cNvPr id="13" name="Freeform 12"/>
                  <p:cNvSpPr/>
                  <p:nvPr/>
                </p:nvSpPr>
                <p:spPr>
                  <a:xfrm>
                    <a:off x="6733594" y="1898054"/>
                    <a:ext cx="580847" cy="580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80847" h="580847">
                        <a:moveTo>
                          <a:pt x="0" y="0"/>
                        </a:moveTo>
                        <a:lnTo>
                          <a:pt x="580846" y="0"/>
                        </a:lnTo>
                        <a:lnTo>
                          <a:pt x="580846" y="580846"/>
                        </a:lnTo>
                        <a:lnTo>
                          <a:pt x="0" y="580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14" name="Straight Connector 13"/>
                  <p:cNvCxnSpPr/>
                  <p:nvPr/>
                </p:nvCxnSpPr>
                <p:spPr>
                  <a:xfrm flipV="1">
                    <a:off x="6827520" y="1998599"/>
                    <a:ext cx="392938" cy="379857"/>
                  </a:xfrm>
                  <a:prstGeom prst="line">
                    <a:avLst/>
                  </a:prstGeom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7314440" y="1898054"/>
                  <a:ext cx="580847" cy="580847"/>
                  <a:chOff x="7314440" y="1898054"/>
                  <a:chExt cx="580847" cy="580847"/>
                </a:xfrm>
              </p:grpSpPr>
              <p:sp>
                <p:nvSpPr>
                  <p:cNvPr id="16" name="Freeform 15"/>
                  <p:cNvSpPr/>
                  <p:nvPr/>
                </p:nvSpPr>
                <p:spPr>
                  <a:xfrm>
                    <a:off x="7314440" y="1898054"/>
                    <a:ext cx="580847" cy="580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80847" h="580847">
                        <a:moveTo>
                          <a:pt x="0" y="0"/>
                        </a:moveTo>
                        <a:lnTo>
                          <a:pt x="580846" y="0"/>
                        </a:lnTo>
                        <a:lnTo>
                          <a:pt x="580846" y="580846"/>
                        </a:lnTo>
                        <a:lnTo>
                          <a:pt x="0" y="580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17" name="Straight Connector 16"/>
                  <p:cNvCxnSpPr/>
                  <p:nvPr/>
                </p:nvCxnSpPr>
                <p:spPr>
                  <a:xfrm flipV="1">
                    <a:off x="7408418" y="1998599"/>
                    <a:ext cx="392938" cy="379857"/>
                  </a:xfrm>
                  <a:prstGeom prst="line">
                    <a:avLst/>
                  </a:prstGeom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9" name="Group 28"/>
            <p:cNvGrpSpPr/>
            <p:nvPr/>
          </p:nvGrpSpPr>
          <p:grpSpPr>
            <a:xfrm>
              <a:off x="4018280" y="1898054"/>
              <a:ext cx="1360678" cy="1277487"/>
              <a:chOff x="4018280" y="1898054"/>
              <a:chExt cx="1360678" cy="1277487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4018280" y="26797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2</a:t>
                </a: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4115538" y="1898054"/>
                <a:ext cx="1161693" cy="580847"/>
                <a:chOff x="4115538" y="1898054"/>
                <a:chExt cx="1161693" cy="580847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4115538" y="1898054"/>
                  <a:ext cx="580847" cy="580847"/>
                  <a:chOff x="4115538" y="1898054"/>
                  <a:chExt cx="580847" cy="580847"/>
                </a:xfrm>
              </p:grpSpPr>
              <p:sp>
                <p:nvSpPr>
                  <p:cNvPr id="22" name="Freeform 21"/>
                  <p:cNvSpPr/>
                  <p:nvPr/>
                </p:nvSpPr>
                <p:spPr>
                  <a:xfrm>
                    <a:off x="4115538" y="1898054"/>
                    <a:ext cx="580847" cy="580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80847" h="580847">
                        <a:moveTo>
                          <a:pt x="0" y="0"/>
                        </a:moveTo>
                        <a:lnTo>
                          <a:pt x="580846" y="0"/>
                        </a:lnTo>
                        <a:lnTo>
                          <a:pt x="580846" y="580846"/>
                        </a:lnTo>
                        <a:lnTo>
                          <a:pt x="0" y="580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23" name="Straight Connector 22"/>
                  <p:cNvCxnSpPr/>
                  <p:nvPr/>
                </p:nvCxnSpPr>
                <p:spPr>
                  <a:xfrm flipV="1">
                    <a:off x="4209415" y="1998599"/>
                    <a:ext cx="392938" cy="379857"/>
                  </a:xfrm>
                  <a:prstGeom prst="line">
                    <a:avLst/>
                  </a:prstGeom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oup 26"/>
                <p:cNvGrpSpPr/>
                <p:nvPr/>
              </p:nvGrpSpPr>
              <p:grpSpPr>
                <a:xfrm>
                  <a:off x="4696384" y="1898054"/>
                  <a:ext cx="580847" cy="580847"/>
                  <a:chOff x="4696384" y="1898054"/>
                  <a:chExt cx="580847" cy="580847"/>
                </a:xfrm>
              </p:grpSpPr>
              <p:sp>
                <p:nvSpPr>
                  <p:cNvPr id="25" name="Freeform 24"/>
                  <p:cNvSpPr/>
                  <p:nvPr/>
                </p:nvSpPr>
                <p:spPr>
                  <a:xfrm>
                    <a:off x="4696384" y="1898054"/>
                    <a:ext cx="580847" cy="580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80847" h="580847">
                        <a:moveTo>
                          <a:pt x="0" y="0"/>
                        </a:moveTo>
                        <a:lnTo>
                          <a:pt x="580846" y="0"/>
                        </a:lnTo>
                        <a:lnTo>
                          <a:pt x="580846" y="580846"/>
                        </a:lnTo>
                        <a:lnTo>
                          <a:pt x="0" y="580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cxnSp>
                <p:nvCxnSpPr>
                  <p:cNvPr id="26" name="Straight Connector 25"/>
                  <p:cNvCxnSpPr/>
                  <p:nvPr/>
                </p:nvCxnSpPr>
                <p:spPr>
                  <a:xfrm flipV="1">
                    <a:off x="4790313" y="1998599"/>
                    <a:ext cx="392938" cy="379857"/>
                  </a:xfrm>
                  <a:prstGeom prst="line">
                    <a:avLst/>
                  </a:prstGeom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31" name="TextBox 30"/>
          <p:cNvSpPr txBox="1"/>
          <p:nvPr/>
        </p:nvSpPr>
        <p:spPr>
          <a:xfrm>
            <a:off x="431800" y="4566607"/>
            <a:ext cx="9654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Anika has 27 toothpicks. How many toothpicks long is the longest rectangle she can make in her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1800" y="5816600"/>
            <a:ext cx="96037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Make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T-table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for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Anika's rectangles. What is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perimeter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the longest rectangle she can make with 27 toothpicks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853A0EF9-014D-49D1-9830-748E45AFF5D3}"/>
              </a:ext>
            </a:extLst>
          </p:cNvPr>
          <p:cNvCxnSpPr/>
          <p:nvPr/>
        </p:nvCxnSpPr>
        <p:spPr>
          <a:xfrm>
            <a:off x="0" y="573518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64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79331" cy="28562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Matt makes a castle by adding 1 block at a time to each of 4 towers. He has a gate with a triangular roof between each pair of towers.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Matt uses 22 blocks altogether.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568700"/>
            <a:ext cx="8486521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How many blocks are not used in the towers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762500"/>
            <a:ext cx="7817485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How many blocks are used in the towers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007100"/>
            <a:ext cx="4762754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How tall is each tower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97655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387840" cy="3795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Cathy uses one kind of block to build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She adds the same number of blocks to make each new figure.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She writes the number of blocks in the figure in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T-table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Cathy makes one mistake in the table. Find and correct her mistake.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76597"/>
              </p:ext>
            </p:extLst>
          </p:nvPr>
        </p:nvGraphicFramePr>
        <p:xfrm>
          <a:off x="1905762" y="4419601"/>
          <a:ext cx="6373876" cy="2762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30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415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Figure Number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Number of Blocks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15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705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3. Complete the "Patterns with Increasing Gaps" worksheet.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832600"/>
            <a:ext cx="33934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Distribute the BLM from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N-50.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0724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393700"/>
            <a:ext cx="96799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4. Armand makes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starting at 2.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He multiplies each term by the same number to get the next number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nl-NL" sz="2800" dirty="0">
                <a:solidFill>
                  <a:srgbClr val="000000"/>
                </a:solidFill>
                <a:latin typeface="Century Gothic"/>
              </a:rPr>
              <a:t> is 2, 4, 8, 16.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1800" y="3022600"/>
            <a:ext cx="96799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What number does Armand multiply each term by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" y="4254500"/>
            <a:ext cx="80225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Write 3 more numbers in Armand's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1800" y="5473700"/>
            <a:ext cx="9476740" cy="14733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000000"/>
                </a:solidFill>
                <a:latin typeface="Century Gothic"/>
              </a:rPr>
              <a:t>c) Find the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gaps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between the numbers in Armand's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. What do you notice about the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in </a:t>
            </a:r>
            <a:br>
              <a:rPr lang="en-CA" sz="2700" dirty="0">
                <a:solidFill>
                  <a:srgbClr val="000000"/>
                </a:solidFill>
                <a:latin typeface="Century Gothic"/>
              </a:rPr>
            </a:br>
            <a:r>
              <a:rPr lang="en-CA" sz="2700" dirty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gaps</a:t>
            </a:r>
            <a:r>
              <a:rPr lang="en-CA" sz="27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0334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3.2 pp. 31–33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32388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436497" y="782574"/>
            <a:ext cx="7287006" cy="1965972"/>
            <a:chOff x="1436497" y="782574"/>
            <a:chExt cx="7287006" cy="1965972"/>
          </a:xfrm>
        </p:grpSpPr>
        <p:grpSp>
          <p:nvGrpSpPr>
            <p:cNvPr id="6" name="Group 5"/>
            <p:cNvGrpSpPr/>
            <p:nvPr/>
          </p:nvGrpSpPr>
          <p:grpSpPr>
            <a:xfrm>
              <a:off x="1436497" y="782574"/>
              <a:ext cx="7287006" cy="1366393"/>
              <a:chOff x="1436497" y="782574"/>
              <a:chExt cx="7287006" cy="1366393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436497" y="782574"/>
                <a:ext cx="7287006" cy="1366393"/>
                <a:chOff x="1436497" y="782574"/>
                <a:chExt cx="7287006" cy="1366393"/>
              </a:xfrm>
            </p:grpSpPr>
            <p:pic>
              <p:nvPicPr>
                <p:cNvPr id="2" name="Picture 1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36497" y="1018159"/>
                  <a:ext cx="1947418" cy="111506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3" name="Picture 2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76085" y="782574"/>
                  <a:ext cx="1947418" cy="136639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8417" y="986790"/>
                <a:ext cx="1963166" cy="11621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1739900" y="2235200"/>
              <a:ext cx="1360696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Figure 1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45000" y="2235200"/>
              <a:ext cx="1360696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Figure 2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50100" y="2235200"/>
              <a:ext cx="1360696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Figure 3</a:t>
              </a:r>
            </a:p>
          </p:txBody>
        </p:sp>
      </p:grp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612544"/>
              </p:ext>
            </p:extLst>
          </p:nvPr>
        </p:nvGraphicFramePr>
        <p:xfrm>
          <a:off x="5265674" y="3352800"/>
          <a:ext cx="3685921" cy="4051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28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430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12165"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Figure</a:t>
                      </a:r>
                      <a:br>
                        <a:rPr lang="en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en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Number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Number</a:t>
                      </a:r>
                      <a:br>
                        <a:rPr lang="en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en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of Blocks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7685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20700" y="3365500"/>
            <a:ext cx="4848098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We can use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T-table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track the number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blocks in each figure.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0700" y="5270500"/>
            <a:ext cx="4145146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What patterns do you see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179512" y="5787025"/>
            <a:ext cx="3864280" cy="16910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3754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93700"/>
            <a:ext cx="9489440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Make a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T-table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for the number of blocks in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Extend the table to show how many blocks will be in Figure 6.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444500" y="3048000"/>
            <a:ext cx="6064776" cy="2240546"/>
            <a:chOff x="444500" y="3048000"/>
            <a:chExt cx="6064776" cy="2240546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3048000"/>
              <a:ext cx="5926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021080" y="3048032"/>
              <a:ext cx="1360696" cy="2240514"/>
              <a:chOff x="1021080" y="3048032"/>
              <a:chExt cx="1360696" cy="2240514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404059" y="3048032"/>
                <a:ext cx="592607" cy="1481513"/>
                <a:chOff x="1404059" y="3048032"/>
                <a:chExt cx="592607" cy="1481513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1404059" y="3048032"/>
                  <a:ext cx="592607" cy="592608"/>
                  <a:chOff x="1404059" y="3048032"/>
                  <a:chExt cx="592607" cy="592608"/>
                </a:xfrm>
              </p:grpSpPr>
              <p:sp>
                <p:nvSpPr>
                  <p:cNvPr id="4" name="Freeform 3"/>
                  <p:cNvSpPr/>
                  <p:nvPr/>
                </p:nvSpPr>
                <p:spPr>
                  <a:xfrm>
                    <a:off x="1404059" y="3048032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5" name="Freeform 4"/>
                  <p:cNvSpPr/>
                  <p:nvPr/>
                </p:nvSpPr>
                <p:spPr>
                  <a:xfrm>
                    <a:off x="1700361" y="3048032"/>
                    <a:ext cx="296305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3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1404059" y="3344335"/>
                    <a:ext cx="296304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5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1404059" y="3640639"/>
                  <a:ext cx="592607" cy="592607"/>
                  <a:chOff x="1404059" y="3640639"/>
                  <a:chExt cx="592607" cy="592607"/>
                </a:xfrm>
              </p:grpSpPr>
              <p:sp>
                <p:nvSpPr>
                  <p:cNvPr id="8" name="Freeform 7"/>
                  <p:cNvSpPr/>
                  <p:nvPr/>
                </p:nvSpPr>
                <p:spPr>
                  <a:xfrm>
                    <a:off x="1404059" y="3640639"/>
                    <a:ext cx="296304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5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9" name="Freeform 8"/>
                  <p:cNvSpPr/>
                  <p:nvPr/>
                </p:nvSpPr>
                <p:spPr>
                  <a:xfrm>
                    <a:off x="1700361" y="3640639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0" name="Freeform 9"/>
                  <p:cNvSpPr/>
                  <p:nvPr/>
                </p:nvSpPr>
                <p:spPr>
                  <a:xfrm>
                    <a:off x="1404059" y="3936943"/>
                    <a:ext cx="296304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3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  <p:sp>
              <p:nvSpPr>
                <p:cNvPr id="12" name="Freeform 11"/>
                <p:cNvSpPr/>
                <p:nvPr/>
              </p:nvSpPr>
              <p:spPr>
                <a:xfrm>
                  <a:off x="1404059" y="4233240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1700361" y="4233240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1021080" y="4775200"/>
                <a:ext cx="1360696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Figure 1</a:t>
                </a: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148580" y="3048029"/>
              <a:ext cx="1360696" cy="2240517"/>
              <a:chOff x="5148580" y="3048029"/>
              <a:chExt cx="1360696" cy="2240517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5232400" y="3048029"/>
                <a:ext cx="1185211" cy="1481516"/>
                <a:chOff x="5232400" y="3048029"/>
                <a:chExt cx="1185211" cy="1481516"/>
              </a:xfrm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5232400" y="3048029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5528702" y="3048029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5528702" y="3640637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5528702" y="4233238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5232400" y="3344333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5232400" y="3640637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5232400" y="3936939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5232400" y="4233238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grpSp>
              <p:nvGrpSpPr>
                <p:cNvPr id="28" name="Group 27"/>
                <p:cNvGrpSpPr/>
                <p:nvPr/>
              </p:nvGrpSpPr>
              <p:grpSpPr>
                <a:xfrm>
                  <a:off x="5825005" y="3048032"/>
                  <a:ext cx="296303" cy="1481513"/>
                  <a:chOff x="5825005" y="3048032"/>
                  <a:chExt cx="296303" cy="1481513"/>
                </a:xfrm>
              </p:grpSpPr>
              <p:sp>
                <p:nvSpPr>
                  <p:cNvPr id="25" name="Freeform 24"/>
                  <p:cNvSpPr/>
                  <p:nvPr/>
                </p:nvSpPr>
                <p:spPr>
                  <a:xfrm>
                    <a:off x="5825005" y="3048032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26" name="Freeform 25"/>
                  <p:cNvSpPr/>
                  <p:nvPr/>
                </p:nvSpPr>
                <p:spPr>
                  <a:xfrm>
                    <a:off x="5825005" y="3640639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27" name="Freeform 26"/>
                  <p:cNvSpPr/>
                  <p:nvPr/>
                </p:nvSpPr>
                <p:spPr>
                  <a:xfrm>
                    <a:off x="5825005" y="4233240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>
                  <a:off x="6121307" y="3048029"/>
                  <a:ext cx="296304" cy="1481513"/>
                  <a:chOff x="6121307" y="3048029"/>
                  <a:chExt cx="296304" cy="1481513"/>
                </a:xfrm>
              </p:grpSpPr>
              <p:sp>
                <p:nvSpPr>
                  <p:cNvPr id="29" name="Freeform 28"/>
                  <p:cNvSpPr/>
                  <p:nvPr/>
                </p:nvSpPr>
                <p:spPr>
                  <a:xfrm>
                    <a:off x="6121307" y="3048029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0" name="Freeform 29"/>
                  <p:cNvSpPr/>
                  <p:nvPr/>
                </p:nvSpPr>
                <p:spPr>
                  <a:xfrm>
                    <a:off x="6121307" y="3640637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1" name="Freeform 30"/>
                  <p:cNvSpPr/>
                  <p:nvPr/>
                </p:nvSpPr>
                <p:spPr>
                  <a:xfrm>
                    <a:off x="6121307" y="4233238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</p:grpSp>
          <p:sp>
            <p:nvSpPr>
              <p:cNvPr id="34" name="TextBox 33"/>
              <p:cNvSpPr txBox="1"/>
              <p:nvPr/>
            </p:nvSpPr>
            <p:spPr>
              <a:xfrm>
                <a:off x="5148580" y="4775200"/>
                <a:ext cx="1360696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3053080" y="3048032"/>
              <a:ext cx="1360696" cy="2240514"/>
              <a:chOff x="3053080" y="3048032"/>
              <a:chExt cx="1360696" cy="2240514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3290869" y="3048032"/>
                <a:ext cx="888908" cy="1481515"/>
                <a:chOff x="3290869" y="3048032"/>
                <a:chExt cx="888908" cy="1481515"/>
              </a:xfrm>
            </p:grpSpPr>
            <p:sp>
              <p:nvSpPr>
                <p:cNvPr id="36" name="Freeform 35"/>
                <p:cNvSpPr/>
                <p:nvPr/>
              </p:nvSpPr>
              <p:spPr>
                <a:xfrm>
                  <a:off x="3290869" y="3048032"/>
                  <a:ext cx="296303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3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grpSp>
              <p:nvGrpSpPr>
                <p:cNvPr id="40" name="Group 39"/>
                <p:cNvGrpSpPr/>
                <p:nvPr/>
              </p:nvGrpSpPr>
              <p:grpSpPr>
                <a:xfrm>
                  <a:off x="3587171" y="3048032"/>
                  <a:ext cx="296303" cy="1481513"/>
                  <a:chOff x="3587171" y="3048032"/>
                  <a:chExt cx="296303" cy="1481513"/>
                </a:xfrm>
              </p:grpSpPr>
              <p:sp>
                <p:nvSpPr>
                  <p:cNvPr id="37" name="Freeform 36"/>
                  <p:cNvSpPr/>
                  <p:nvPr/>
                </p:nvSpPr>
                <p:spPr>
                  <a:xfrm>
                    <a:off x="3587171" y="3048032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8" name="Freeform 37"/>
                  <p:cNvSpPr/>
                  <p:nvPr/>
                </p:nvSpPr>
                <p:spPr>
                  <a:xfrm>
                    <a:off x="3587171" y="3640639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9" name="Freeform 38"/>
                  <p:cNvSpPr/>
                  <p:nvPr/>
                </p:nvSpPr>
                <p:spPr>
                  <a:xfrm>
                    <a:off x="3587171" y="4233240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  <p:sp>
              <p:nvSpPr>
                <p:cNvPr id="41" name="Freeform 40"/>
                <p:cNvSpPr/>
                <p:nvPr/>
              </p:nvSpPr>
              <p:spPr>
                <a:xfrm>
                  <a:off x="3290869" y="3344335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3290869" y="3640639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3290869" y="3936941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3290869" y="4233240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grpSp>
              <p:nvGrpSpPr>
                <p:cNvPr id="48" name="Group 47"/>
                <p:cNvGrpSpPr/>
                <p:nvPr/>
              </p:nvGrpSpPr>
              <p:grpSpPr>
                <a:xfrm>
                  <a:off x="3883473" y="3048034"/>
                  <a:ext cx="296304" cy="1481513"/>
                  <a:chOff x="3883473" y="3048034"/>
                  <a:chExt cx="296304" cy="1481513"/>
                </a:xfrm>
              </p:grpSpPr>
              <p:sp>
                <p:nvSpPr>
                  <p:cNvPr id="45" name="Freeform 44"/>
                  <p:cNvSpPr/>
                  <p:nvPr/>
                </p:nvSpPr>
                <p:spPr>
                  <a:xfrm>
                    <a:off x="3883473" y="3048034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46" name="Freeform 45"/>
                  <p:cNvSpPr/>
                  <p:nvPr/>
                </p:nvSpPr>
                <p:spPr>
                  <a:xfrm>
                    <a:off x="3883473" y="3640642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47" name="Freeform 46"/>
                  <p:cNvSpPr/>
                  <p:nvPr/>
                </p:nvSpPr>
                <p:spPr>
                  <a:xfrm>
                    <a:off x="3883473" y="4233243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</p:grpSp>
          <p:sp>
            <p:nvSpPr>
              <p:cNvPr id="50" name="TextBox 49"/>
              <p:cNvSpPr txBox="1"/>
              <p:nvPr/>
            </p:nvSpPr>
            <p:spPr>
              <a:xfrm>
                <a:off x="3053080" y="4775200"/>
                <a:ext cx="1360696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Figure 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955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00" y="6039296"/>
            <a:ext cx="9133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Draw the figures in each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check your answers in the table. 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558800" y="596900"/>
            <a:ext cx="7065420" cy="2735846"/>
            <a:chOff x="558800" y="596900"/>
            <a:chExt cx="7065420" cy="2735846"/>
          </a:xfrm>
        </p:grpSpPr>
        <p:sp>
          <p:nvSpPr>
            <p:cNvPr id="3" name="TextBox 2"/>
            <p:cNvSpPr txBox="1"/>
            <p:nvPr/>
          </p:nvSpPr>
          <p:spPr>
            <a:xfrm>
              <a:off x="558800" y="5969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211580" y="596900"/>
              <a:ext cx="1360703" cy="2735846"/>
              <a:chOff x="1211580" y="596900"/>
              <a:chExt cx="1360703" cy="2735846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211580" y="2819400"/>
                <a:ext cx="1360703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Figure 1</a:t>
                </a: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1404009" y="596900"/>
                <a:ext cx="982855" cy="982855"/>
                <a:chOff x="1404009" y="596900"/>
                <a:chExt cx="982855" cy="982855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1404009" y="1088328"/>
                  <a:ext cx="491428" cy="49142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1428" h="491427">
                      <a:moveTo>
                        <a:pt x="0" y="0"/>
                      </a:moveTo>
                      <a:lnTo>
                        <a:pt x="491427" y="491426"/>
                      </a:lnTo>
                      <a:lnTo>
                        <a:pt x="0" y="49142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" name="Freeform 5"/>
                <p:cNvSpPr/>
                <p:nvPr/>
              </p:nvSpPr>
              <p:spPr>
                <a:xfrm>
                  <a:off x="1404009" y="596900"/>
                  <a:ext cx="491428" cy="4914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1428" h="491429">
                      <a:moveTo>
                        <a:pt x="0" y="0"/>
                      </a:moveTo>
                      <a:lnTo>
                        <a:pt x="491427" y="491428"/>
                      </a:lnTo>
                      <a:lnTo>
                        <a:pt x="0" y="49142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1895436" y="1088328"/>
                  <a:ext cx="491428" cy="49142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1428" h="491427">
                      <a:moveTo>
                        <a:pt x="0" y="0"/>
                      </a:moveTo>
                      <a:lnTo>
                        <a:pt x="491427" y="491426"/>
                      </a:lnTo>
                      <a:lnTo>
                        <a:pt x="0" y="49142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  <p:grpSp>
          <p:nvGrpSpPr>
            <p:cNvPr id="25" name="Group 24"/>
            <p:cNvGrpSpPr/>
            <p:nvPr/>
          </p:nvGrpSpPr>
          <p:grpSpPr>
            <a:xfrm>
              <a:off x="5658509" y="596900"/>
              <a:ext cx="1965711" cy="2735846"/>
              <a:chOff x="5658509" y="596900"/>
              <a:chExt cx="1965711" cy="2735846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5961380" y="2819400"/>
                <a:ext cx="1360704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5658509" y="596900"/>
                <a:ext cx="1965711" cy="1965712"/>
                <a:chOff x="5658509" y="596900"/>
                <a:chExt cx="1965711" cy="1965712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6149935" y="596900"/>
                  <a:ext cx="1474285" cy="1474284"/>
                  <a:chOff x="6149935" y="596900"/>
                  <a:chExt cx="1474285" cy="1474284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6641364" y="596900"/>
                    <a:ext cx="982856" cy="982857"/>
                    <a:chOff x="6641364" y="596900"/>
                    <a:chExt cx="982856" cy="982857"/>
                  </a:xfrm>
                </p:grpSpPr>
                <p:sp>
                  <p:nvSpPr>
                    <p:cNvPr id="11" name="Freeform 10"/>
                    <p:cNvSpPr/>
                    <p:nvPr/>
                  </p:nvSpPr>
                  <p:spPr>
                    <a:xfrm>
                      <a:off x="6641364" y="1088328"/>
                      <a:ext cx="491428" cy="491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28" h="491427">
                          <a:moveTo>
                            <a:pt x="0" y="0"/>
                          </a:moveTo>
                          <a:lnTo>
                            <a:pt x="491427" y="491426"/>
                          </a:lnTo>
                          <a:lnTo>
                            <a:pt x="0" y="491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2" name="Freeform 11"/>
                    <p:cNvSpPr/>
                    <p:nvPr/>
                  </p:nvSpPr>
                  <p:spPr>
                    <a:xfrm>
                      <a:off x="6641364" y="596900"/>
                      <a:ext cx="491428" cy="49142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28" h="491429">
                          <a:moveTo>
                            <a:pt x="0" y="0"/>
                          </a:moveTo>
                          <a:lnTo>
                            <a:pt x="491427" y="491428"/>
                          </a:lnTo>
                          <a:lnTo>
                            <a:pt x="0" y="49142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3" name="Freeform 12"/>
                    <p:cNvSpPr/>
                    <p:nvPr/>
                  </p:nvSpPr>
                  <p:spPr>
                    <a:xfrm>
                      <a:off x="7132791" y="1088328"/>
                      <a:ext cx="491429" cy="49142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29" h="491429">
                          <a:moveTo>
                            <a:pt x="0" y="0"/>
                          </a:moveTo>
                          <a:lnTo>
                            <a:pt x="491428" y="491428"/>
                          </a:lnTo>
                          <a:lnTo>
                            <a:pt x="0" y="49142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</p:grpSp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6149935" y="1088328"/>
                    <a:ext cx="982856" cy="982856"/>
                    <a:chOff x="6149935" y="1088328"/>
                    <a:chExt cx="982856" cy="982856"/>
                  </a:xfrm>
                </p:grpSpPr>
                <p:sp>
                  <p:nvSpPr>
                    <p:cNvPr id="15" name="Freeform 14"/>
                    <p:cNvSpPr/>
                    <p:nvPr/>
                  </p:nvSpPr>
                  <p:spPr>
                    <a:xfrm>
                      <a:off x="6149935" y="1579756"/>
                      <a:ext cx="491430" cy="491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30" h="491427">
                          <a:moveTo>
                            <a:pt x="0" y="0"/>
                          </a:moveTo>
                          <a:lnTo>
                            <a:pt x="491429" y="491426"/>
                          </a:lnTo>
                          <a:lnTo>
                            <a:pt x="0" y="491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6" name="Freeform 15"/>
                    <p:cNvSpPr/>
                    <p:nvPr/>
                  </p:nvSpPr>
                  <p:spPr>
                    <a:xfrm>
                      <a:off x="6149935" y="1088328"/>
                      <a:ext cx="491430" cy="49142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30" h="491429">
                          <a:moveTo>
                            <a:pt x="0" y="0"/>
                          </a:moveTo>
                          <a:lnTo>
                            <a:pt x="491429" y="491428"/>
                          </a:lnTo>
                          <a:lnTo>
                            <a:pt x="0" y="49142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7" name="Freeform 16"/>
                    <p:cNvSpPr/>
                    <p:nvPr/>
                  </p:nvSpPr>
                  <p:spPr>
                    <a:xfrm>
                      <a:off x="6641364" y="1579756"/>
                      <a:ext cx="491427" cy="49142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27" h="491428">
                          <a:moveTo>
                            <a:pt x="0" y="0"/>
                          </a:moveTo>
                          <a:lnTo>
                            <a:pt x="491426" y="491427"/>
                          </a:lnTo>
                          <a:lnTo>
                            <a:pt x="0" y="491427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</p:grp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5658509" y="1579756"/>
                  <a:ext cx="982856" cy="982856"/>
                  <a:chOff x="5658509" y="1579756"/>
                  <a:chExt cx="982856" cy="982856"/>
                </a:xfrm>
              </p:grpSpPr>
              <p:sp>
                <p:nvSpPr>
                  <p:cNvPr id="20" name="Freeform 19"/>
                  <p:cNvSpPr/>
                  <p:nvPr/>
                </p:nvSpPr>
                <p:spPr>
                  <a:xfrm>
                    <a:off x="5658509" y="2071183"/>
                    <a:ext cx="491429" cy="49142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9" h="491428">
                        <a:moveTo>
                          <a:pt x="0" y="0"/>
                        </a:moveTo>
                        <a:lnTo>
                          <a:pt x="491428" y="491427"/>
                        </a:lnTo>
                        <a:lnTo>
                          <a:pt x="0" y="49142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>
                    <a:off x="5658509" y="1579756"/>
                    <a:ext cx="491429" cy="49142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9" h="491428">
                        <a:moveTo>
                          <a:pt x="0" y="0"/>
                        </a:moveTo>
                        <a:lnTo>
                          <a:pt x="491428" y="491427"/>
                        </a:lnTo>
                        <a:lnTo>
                          <a:pt x="0" y="49142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22" name="Freeform 21"/>
                  <p:cNvSpPr/>
                  <p:nvPr/>
                </p:nvSpPr>
                <p:spPr>
                  <a:xfrm>
                    <a:off x="6149937" y="2071183"/>
                    <a:ext cx="491428" cy="4914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8" h="491429">
                        <a:moveTo>
                          <a:pt x="0" y="0"/>
                        </a:moveTo>
                        <a:lnTo>
                          <a:pt x="491427" y="491428"/>
                        </a:lnTo>
                        <a:lnTo>
                          <a:pt x="0" y="49142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</p:grpSp>
        </p:grpSp>
        <p:grpSp>
          <p:nvGrpSpPr>
            <p:cNvPr id="36" name="Group 35"/>
            <p:cNvGrpSpPr/>
            <p:nvPr/>
          </p:nvGrpSpPr>
          <p:grpSpPr>
            <a:xfrm>
              <a:off x="3356120" y="596900"/>
              <a:ext cx="1474283" cy="2735846"/>
              <a:chOff x="3356120" y="596900"/>
              <a:chExt cx="1474283" cy="273584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3408680" y="2819400"/>
                <a:ext cx="1360704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Figure 2</a:t>
                </a:r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3356120" y="596900"/>
                <a:ext cx="1474283" cy="1474284"/>
                <a:chOff x="3356120" y="596900"/>
                <a:chExt cx="1474283" cy="1474284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3847548" y="596900"/>
                  <a:ext cx="982855" cy="982857"/>
                  <a:chOff x="3847548" y="596900"/>
                  <a:chExt cx="982855" cy="982857"/>
                </a:xfrm>
              </p:grpSpPr>
              <p:sp>
                <p:nvSpPr>
                  <p:cNvPr id="27" name="Freeform 26"/>
                  <p:cNvSpPr/>
                  <p:nvPr/>
                </p:nvSpPr>
                <p:spPr>
                  <a:xfrm>
                    <a:off x="3847548" y="1088328"/>
                    <a:ext cx="491428" cy="49142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8" h="491427">
                        <a:moveTo>
                          <a:pt x="0" y="0"/>
                        </a:moveTo>
                        <a:lnTo>
                          <a:pt x="491427" y="491426"/>
                        </a:lnTo>
                        <a:lnTo>
                          <a:pt x="0" y="49142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28" name="Freeform 27"/>
                  <p:cNvSpPr/>
                  <p:nvPr/>
                </p:nvSpPr>
                <p:spPr>
                  <a:xfrm>
                    <a:off x="3847548" y="596900"/>
                    <a:ext cx="491428" cy="4914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8" h="491429">
                        <a:moveTo>
                          <a:pt x="0" y="0"/>
                        </a:moveTo>
                        <a:lnTo>
                          <a:pt x="491427" y="491428"/>
                        </a:lnTo>
                        <a:lnTo>
                          <a:pt x="0" y="49142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29" name="Freeform 28"/>
                  <p:cNvSpPr/>
                  <p:nvPr/>
                </p:nvSpPr>
                <p:spPr>
                  <a:xfrm>
                    <a:off x="4338975" y="1088328"/>
                    <a:ext cx="491428" cy="4914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8" h="491429">
                        <a:moveTo>
                          <a:pt x="0" y="0"/>
                        </a:moveTo>
                        <a:lnTo>
                          <a:pt x="491427" y="491428"/>
                        </a:lnTo>
                        <a:lnTo>
                          <a:pt x="0" y="49142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  <p:grpSp>
              <p:nvGrpSpPr>
                <p:cNvPr id="34" name="Group 33"/>
                <p:cNvGrpSpPr/>
                <p:nvPr/>
              </p:nvGrpSpPr>
              <p:grpSpPr>
                <a:xfrm>
                  <a:off x="3356120" y="1088328"/>
                  <a:ext cx="982856" cy="982856"/>
                  <a:chOff x="3356120" y="1088328"/>
                  <a:chExt cx="982856" cy="982856"/>
                </a:xfrm>
              </p:grpSpPr>
              <p:sp>
                <p:nvSpPr>
                  <p:cNvPr id="31" name="Freeform 30"/>
                  <p:cNvSpPr/>
                  <p:nvPr/>
                </p:nvSpPr>
                <p:spPr>
                  <a:xfrm>
                    <a:off x="3356120" y="1579756"/>
                    <a:ext cx="491429" cy="49142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9" h="491427">
                        <a:moveTo>
                          <a:pt x="0" y="0"/>
                        </a:moveTo>
                        <a:lnTo>
                          <a:pt x="491428" y="491426"/>
                        </a:lnTo>
                        <a:lnTo>
                          <a:pt x="0" y="49142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2" name="Freeform 31"/>
                  <p:cNvSpPr/>
                  <p:nvPr/>
                </p:nvSpPr>
                <p:spPr>
                  <a:xfrm>
                    <a:off x="3356120" y="1088328"/>
                    <a:ext cx="491429" cy="4914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9" h="491429">
                        <a:moveTo>
                          <a:pt x="0" y="0"/>
                        </a:moveTo>
                        <a:lnTo>
                          <a:pt x="491428" y="491428"/>
                        </a:lnTo>
                        <a:lnTo>
                          <a:pt x="0" y="49142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3" name="Freeform 32"/>
                  <p:cNvSpPr/>
                  <p:nvPr/>
                </p:nvSpPr>
                <p:spPr>
                  <a:xfrm>
                    <a:off x="3847548" y="1579756"/>
                    <a:ext cx="491428" cy="49142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8" h="491428">
                        <a:moveTo>
                          <a:pt x="0" y="0"/>
                        </a:moveTo>
                        <a:lnTo>
                          <a:pt x="491427" y="491427"/>
                        </a:lnTo>
                        <a:lnTo>
                          <a:pt x="0" y="49142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</p:grpSp>
        </p:grpSp>
      </p:grpSp>
      <p:cxnSp>
        <p:nvCxnSpPr>
          <p:cNvPr id="39" name="Straight Connector 38"/>
          <p:cNvCxnSpPr/>
          <p:nvPr/>
        </p:nvCxnSpPr>
        <p:spPr>
          <a:xfrm>
            <a:off x="0" y="588723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57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69900"/>
            <a:ext cx="94894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2. Make a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T-table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for the number of blocks in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Extend the table to show how many blocks will be in Figure 6.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495300" y="2438400"/>
            <a:ext cx="6242558" cy="2362049"/>
            <a:chOff x="495300" y="2438400"/>
            <a:chExt cx="6242558" cy="2362049"/>
          </a:xfrm>
        </p:grpSpPr>
        <p:sp>
          <p:nvSpPr>
            <p:cNvPr id="3" name="TextBox 2"/>
            <p:cNvSpPr txBox="1"/>
            <p:nvPr/>
          </p:nvSpPr>
          <p:spPr>
            <a:xfrm>
              <a:off x="495300" y="24384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239724" y="3022630"/>
              <a:ext cx="1185215" cy="1777819"/>
              <a:chOff x="1239724" y="3022630"/>
              <a:chExt cx="1185215" cy="177781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239724" y="3022630"/>
                <a:ext cx="592609" cy="1777819"/>
                <a:chOff x="1239724" y="3022630"/>
                <a:chExt cx="592609" cy="1777819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1239726" y="3022630"/>
                  <a:ext cx="592607" cy="592609"/>
                  <a:chOff x="1239726" y="3022630"/>
                  <a:chExt cx="592607" cy="592609"/>
                </a:xfrm>
              </p:grpSpPr>
              <p:sp>
                <p:nvSpPr>
                  <p:cNvPr id="4" name="Freeform 3"/>
                  <p:cNvSpPr/>
                  <p:nvPr/>
                </p:nvSpPr>
                <p:spPr>
                  <a:xfrm>
                    <a:off x="1239726" y="3022630"/>
                    <a:ext cx="296303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4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5" name="Freeform 4"/>
                  <p:cNvSpPr/>
                  <p:nvPr/>
                </p:nvSpPr>
                <p:spPr>
                  <a:xfrm>
                    <a:off x="1536028" y="3022630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1239726" y="3318934"/>
                    <a:ext cx="296304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5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  <p:sp>
              <p:nvSpPr>
                <p:cNvPr id="8" name="Freeform 7"/>
                <p:cNvSpPr/>
                <p:nvPr/>
              </p:nvSpPr>
              <p:spPr>
                <a:xfrm>
                  <a:off x="1239726" y="3615238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1239726" y="3911543"/>
                  <a:ext cx="296304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2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1239726" y="4207839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>
                  <a:off x="1239724" y="4504144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 flipH="1">
                <a:off x="1832332" y="3022632"/>
                <a:ext cx="592607" cy="1777817"/>
                <a:chOff x="1832332" y="3022632"/>
                <a:chExt cx="592607" cy="1777817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1832332" y="3022632"/>
                  <a:ext cx="592607" cy="592608"/>
                  <a:chOff x="1832332" y="3022632"/>
                  <a:chExt cx="592607" cy="592608"/>
                </a:xfrm>
              </p:grpSpPr>
              <p:sp>
                <p:nvSpPr>
                  <p:cNvPr id="13" name="Freeform 12"/>
                  <p:cNvSpPr/>
                  <p:nvPr/>
                </p:nvSpPr>
                <p:spPr>
                  <a:xfrm>
                    <a:off x="1832332" y="3022632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2128634" y="3022632"/>
                    <a:ext cx="296305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3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5" name="Freeform 14"/>
                  <p:cNvSpPr/>
                  <p:nvPr/>
                </p:nvSpPr>
                <p:spPr>
                  <a:xfrm>
                    <a:off x="1832332" y="3318935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  <p:sp>
              <p:nvSpPr>
                <p:cNvPr id="17" name="Freeform 16"/>
                <p:cNvSpPr/>
                <p:nvPr/>
              </p:nvSpPr>
              <p:spPr>
                <a:xfrm>
                  <a:off x="1832332" y="3615239"/>
                  <a:ext cx="296305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6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1832332" y="3911544"/>
                  <a:ext cx="296305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2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1832332" y="4207840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1832332" y="4504144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  <p:sp>
          <p:nvSpPr>
            <p:cNvPr id="23" name="TextBox 22"/>
            <p:cNvSpPr txBox="1"/>
            <p:nvPr/>
          </p:nvSpPr>
          <p:spPr>
            <a:xfrm>
              <a:off x="1148080" y="2451100"/>
              <a:ext cx="1360678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Figure 1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377180" y="2451100"/>
              <a:ext cx="1360678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Figure 3</a:t>
              </a: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467351" y="3022630"/>
              <a:ext cx="1185216" cy="1185218"/>
              <a:chOff x="5467351" y="3022630"/>
              <a:chExt cx="1185216" cy="1185218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5467351" y="3022630"/>
                <a:ext cx="592607" cy="592609"/>
                <a:chOff x="5467351" y="3022630"/>
                <a:chExt cx="592607" cy="592609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5467351" y="3022630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5763654" y="3022630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5467351" y="3318934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sp>
            <p:nvSpPr>
              <p:cNvPr id="29" name="Freeform 28"/>
              <p:cNvSpPr/>
              <p:nvPr/>
            </p:nvSpPr>
            <p:spPr>
              <a:xfrm>
                <a:off x="5467351" y="3615238"/>
                <a:ext cx="296305" cy="296306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6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5"/>
                    </a:lnTo>
                    <a:lnTo>
                      <a:pt x="0" y="29630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5467351" y="3911543"/>
                <a:ext cx="296305" cy="296302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2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1"/>
                    </a:lnTo>
                    <a:lnTo>
                      <a:pt x="0" y="2963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 flipH="1">
                <a:off x="6059960" y="3022633"/>
                <a:ext cx="592607" cy="592609"/>
                <a:chOff x="6059960" y="3022633"/>
                <a:chExt cx="592607" cy="592609"/>
              </a:xfrm>
            </p:grpSpPr>
            <p:sp>
              <p:nvSpPr>
                <p:cNvPr id="31" name="Freeform 30"/>
                <p:cNvSpPr/>
                <p:nvPr/>
              </p:nvSpPr>
              <p:spPr>
                <a:xfrm>
                  <a:off x="6059960" y="3022633"/>
                  <a:ext cx="296302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3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6356262" y="3022633"/>
                  <a:ext cx="296305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3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6059960" y="3318937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  <p:sp>
            <p:nvSpPr>
              <p:cNvPr id="35" name="Freeform 34"/>
              <p:cNvSpPr/>
              <p:nvPr/>
            </p:nvSpPr>
            <p:spPr>
              <a:xfrm flipH="1">
                <a:off x="6356261" y="3615241"/>
                <a:ext cx="296304" cy="296305"/>
              </a:xfrm>
              <a:custGeom>
                <a:avLst/>
                <a:gdLst/>
                <a:ahLst/>
                <a:cxnLst/>
                <a:rect l="0" t="0" r="0" b="0"/>
                <a:pathLst>
                  <a:path w="296304" h="296305">
                    <a:moveTo>
                      <a:pt x="0" y="0"/>
                    </a:moveTo>
                    <a:lnTo>
                      <a:pt x="296303" y="0"/>
                    </a:lnTo>
                    <a:lnTo>
                      <a:pt x="296303" y="296304"/>
                    </a:lnTo>
                    <a:lnTo>
                      <a:pt x="0" y="29630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36" name="Freeform 35"/>
              <p:cNvSpPr/>
              <p:nvPr/>
            </p:nvSpPr>
            <p:spPr>
              <a:xfrm flipH="1">
                <a:off x="6356261" y="3911545"/>
                <a:ext cx="296304" cy="296303"/>
              </a:xfrm>
              <a:custGeom>
                <a:avLst/>
                <a:gdLst/>
                <a:ahLst/>
                <a:cxnLst/>
                <a:rect l="0" t="0" r="0" b="0"/>
                <a:pathLst>
                  <a:path w="296304" h="296303">
                    <a:moveTo>
                      <a:pt x="0" y="0"/>
                    </a:moveTo>
                    <a:lnTo>
                      <a:pt x="296303" y="0"/>
                    </a:lnTo>
                    <a:lnTo>
                      <a:pt x="296303" y="296302"/>
                    </a:lnTo>
                    <a:lnTo>
                      <a:pt x="0" y="29630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3268980" y="2451100"/>
              <a:ext cx="1360678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Figure 2</a:t>
              </a: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3353538" y="3022630"/>
              <a:ext cx="1185217" cy="1481516"/>
              <a:chOff x="3353538" y="3022630"/>
              <a:chExt cx="1185217" cy="1481516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3353538" y="3022630"/>
                <a:ext cx="296303" cy="296304"/>
              </a:xfrm>
              <a:custGeom>
                <a:avLst/>
                <a:gdLst/>
                <a:ahLst/>
                <a:cxnLst/>
                <a:rect l="0" t="0" r="0" b="0"/>
                <a:pathLst>
                  <a:path w="296303" h="296304">
                    <a:moveTo>
                      <a:pt x="0" y="0"/>
                    </a:moveTo>
                    <a:lnTo>
                      <a:pt x="296302" y="0"/>
                    </a:lnTo>
                    <a:lnTo>
                      <a:pt x="296302" y="296303"/>
                    </a:lnTo>
                    <a:lnTo>
                      <a:pt x="0" y="2963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3649840" y="3022630"/>
                <a:ext cx="296305" cy="296304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4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3"/>
                    </a:lnTo>
                    <a:lnTo>
                      <a:pt x="0" y="2963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3353538" y="3318934"/>
                <a:ext cx="296305" cy="296305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5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4"/>
                    </a:lnTo>
                    <a:lnTo>
                      <a:pt x="0" y="29630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3353538" y="3615238"/>
                <a:ext cx="296305" cy="296306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6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5"/>
                    </a:lnTo>
                    <a:lnTo>
                      <a:pt x="0" y="29630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3353538" y="3911543"/>
                <a:ext cx="296305" cy="296302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2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1"/>
                    </a:lnTo>
                    <a:lnTo>
                      <a:pt x="0" y="2963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3353538" y="4207839"/>
                <a:ext cx="296305" cy="296306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6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5"/>
                    </a:lnTo>
                    <a:lnTo>
                      <a:pt x="0" y="29630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5" name="Freeform 44"/>
              <p:cNvSpPr/>
              <p:nvPr/>
            </p:nvSpPr>
            <p:spPr>
              <a:xfrm flipH="1">
                <a:off x="4242452" y="3022634"/>
                <a:ext cx="296303" cy="296304"/>
              </a:xfrm>
              <a:custGeom>
                <a:avLst/>
                <a:gdLst/>
                <a:ahLst/>
                <a:cxnLst/>
                <a:rect l="0" t="0" r="0" b="0"/>
                <a:pathLst>
                  <a:path w="296303" h="296304">
                    <a:moveTo>
                      <a:pt x="0" y="0"/>
                    </a:moveTo>
                    <a:lnTo>
                      <a:pt x="296302" y="0"/>
                    </a:lnTo>
                    <a:lnTo>
                      <a:pt x="296302" y="296303"/>
                    </a:lnTo>
                    <a:lnTo>
                      <a:pt x="0" y="2963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6" name="Freeform 45"/>
              <p:cNvSpPr/>
              <p:nvPr/>
            </p:nvSpPr>
            <p:spPr>
              <a:xfrm flipH="1">
                <a:off x="3946147" y="3022634"/>
                <a:ext cx="296304" cy="296304"/>
              </a:xfrm>
              <a:custGeom>
                <a:avLst/>
                <a:gdLst/>
                <a:ahLst/>
                <a:cxnLst/>
                <a:rect l="0" t="0" r="0" b="0"/>
                <a:pathLst>
                  <a:path w="296304" h="296304">
                    <a:moveTo>
                      <a:pt x="0" y="0"/>
                    </a:moveTo>
                    <a:lnTo>
                      <a:pt x="296303" y="0"/>
                    </a:lnTo>
                    <a:lnTo>
                      <a:pt x="296303" y="296303"/>
                    </a:lnTo>
                    <a:lnTo>
                      <a:pt x="0" y="2963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7" name="Freeform 46"/>
              <p:cNvSpPr/>
              <p:nvPr/>
            </p:nvSpPr>
            <p:spPr>
              <a:xfrm flipH="1">
                <a:off x="4242450" y="3318938"/>
                <a:ext cx="296305" cy="296305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5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4"/>
                    </a:lnTo>
                    <a:lnTo>
                      <a:pt x="0" y="29630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8" name="Freeform 47"/>
              <p:cNvSpPr/>
              <p:nvPr/>
            </p:nvSpPr>
            <p:spPr>
              <a:xfrm flipH="1">
                <a:off x="4242449" y="3615241"/>
                <a:ext cx="296303" cy="296305"/>
              </a:xfrm>
              <a:custGeom>
                <a:avLst/>
                <a:gdLst/>
                <a:ahLst/>
                <a:cxnLst/>
                <a:rect l="0" t="0" r="0" b="0"/>
                <a:pathLst>
                  <a:path w="296303" h="296305">
                    <a:moveTo>
                      <a:pt x="0" y="0"/>
                    </a:moveTo>
                    <a:lnTo>
                      <a:pt x="296302" y="0"/>
                    </a:lnTo>
                    <a:lnTo>
                      <a:pt x="296302" y="296304"/>
                    </a:lnTo>
                    <a:lnTo>
                      <a:pt x="0" y="29630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49" name="Freeform 48"/>
              <p:cNvSpPr/>
              <p:nvPr/>
            </p:nvSpPr>
            <p:spPr>
              <a:xfrm flipH="1">
                <a:off x="4242449" y="3911545"/>
                <a:ext cx="296303" cy="296303"/>
              </a:xfrm>
              <a:custGeom>
                <a:avLst/>
                <a:gdLst/>
                <a:ahLst/>
                <a:cxnLst/>
                <a:rect l="0" t="0" r="0" b="0"/>
                <a:pathLst>
                  <a:path w="296303" h="296303">
                    <a:moveTo>
                      <a:pt x="0" y="0"/>
                    </a:moveTo>
                    <a:lnTo>
                      <a:pt x="296302" y="0"/>
                    </a:lnTo>
                    <a:lnTo>
                      <a:pt x="296302" y="296302"/>
                    </a:lnTo>
                    <a:lnTo>
                      <a:pt x="0" y="29630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  <p:sp>
            <p:nvSpPr>
              <p:cNvPr id="50" name="Freeform 49"/>
              <p:cNvSpPr/>
              <p:nvPr/>
            </p:nvSpPr>
            <p:spPr>
              <a:xfrm flipH="1">
                <a:off x="4242449" y="4207842"/>
                <a:ext cx="296303" cy="296304"/>
              </a:xfrm>
              <a:custGeom>
                <a:avLst/>
                <a:gdLst/>
                <a:ahLst/>
                <a:cxnLst/>
                <a:rect l="0" t="0" r="0" b="0"/>
                <a:pathLst>
                  <a:path w="296303" h="296304">
                    <a:moveTo>
                      <a:pt x="0" y="0"/>
                    </a:moveTo>
                    <a:lnTo>
                      <a:pt x="296302" y="0"/>
                    </a:lnTo>
                    <a:lnTo>
                      <a:pt x="296302" y="296303"/>
                    </a:lnTo>
                    <a:lnTo>
                      <a:pt x="0" y="2963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endParaRPr lang="en-CA"/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495300" y="6692900"/>
            <a:ext cx="7047294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This is a shrinking pattern. You will need to subtract.</a:t>
            </a:r>
          </a:p>
        </p:txBody>
      </p:sp>
    </p:spTree>
    <p:extLst>
      <p:ext uri="{BB962C8B-B14F-4D97-AF65-F5344CB8AC3E}">
        <p14:creationId xmlns:p14="http://schemas.microsoft.com/office/powerpoint/2010/main" val="92002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00" y="6134100"/>
            <a:ext cx="9133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Draw the figures in each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check your answers in the table. 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558800" y="596900"/>
            <a:ext cx="6521958" cy="3289057"/>
            <a:chOff x="558800" y="596900"/>
            <a:chExt cx="6521958" cy="3289057"/>
          </a:xfrm>
        </p:grpSpPr>
        <p:sp>
          <p:nvSpPr>
            <p:cNvPr id="3" name="TextBox 2"/>
            <p:cNvSpPr txBox="1"/>
            <p:nvPr/>
          </p:nvSpPr>
          <p:spPr>
            <a:xfrm>
              <a:off x="558800" y="5969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1211580" y="609600"/>
              <a:ext cx="5869178" cy="3276357"/>
              <a:chOff x="1211580" y="609600"/>
              <a:chExt cx="5869178" cy="3276357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1211580" y="609600"/>
                <a:ext cx="1360678" cy="3276357"/>
                <a:chOff x="1211580" y="609600"/>
                <a:chExt cx="1360678" cy="3276357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1320800" y="1219231"/>
                  <a:ext cx="1185215" cy="2666726"/>
                  <a:chOff x="1320800" y="1219231"/>
                  <a:chExt cx="1185215" cy="2666726"/>
                </a:xfrm>
              </p:grpSpPr>
              <p:sp>
                <p:nvSpPr>
                  <p:cNvPr id="4" name="Freeform 3"/>
                  <p:cNvSpPr/>
                  <p:nvPr/>
                </p:nvSpPr>
                <p:spPr>
                  <a:xfrm>
                    <a:off x="1320800" y="2404441"/>
                    <a:ext cx="296303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4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5" name="Freeform 4"/>
                  <p:cNvSpPr/>
                  <p:nvPr/>
                </p:nvSpPr>
                <p:spPr>
                  <a:xfrm>
                    <a:off x="1617102" y="2404441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1320800" y="2700745"/>
                    <a:ext cx="1185215" cy="1185212"/>
                    <a:chOff x="1320800" y="2700745"/>
                    <a:chExt cx="1185215" cy="1185212"/>
                  </a:xfrm>
                </p:grpSpPr>
                <p:sp>
                  <p:nvSpPr>
                    <p:cNvPr id="6" name="Freeform 5"/>
                    <p:cNvSpPr/>
                    <p:nvPr/>
                  </p:nvSpPr>
                  <p:spPr>
                    <a:xfrm>
                      <a:off x="1320800" y="2700745"/>
                      <a:ext cx="296305" cy="29630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5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4"/>
                          </a:lnTo>
                          <a:lnTo>
                            <a:pt x="0" y="29630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7" name="Freeform 6"/>
                    <p:cNvSpPr/>
                    <p:nvPr/>
                  </p:nvSpPr>
                  <p:spPr>
                    <a:xfrm>
                      <a:off x="1320800" y="2997049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8" name="Freeform 7"/>
                    <p:cNvSpPr/>
                    <p:nvPr/>
                  </p:nvSpPr>
                  <p:spPr>
                    <a:xfrm>
                      <a:off x="1320800" y="3293354"/>
                      <a:ext cx="296305" cy="29630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2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1"/>
                          </a:lnTo>
                          <a:lnTo>
                            <a:pt x="0" y="29630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9" name="Freeform 8"/>
                    <p:cNvSpPr/>
                    <p:nvPr/>
                  </p:nvSpPr>
                  <p:spPr>
                    <a:xfrm>
                      <a:off x="1320800" y="3589651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0" name="Freeform 9"/>
                    <p:cNvSpPr/>
                    <p:nvPr/>
                  </p:nvSpPr>
                  <p:spPr>
                    <a:xfrm flipH="1">
                      <a:off x="2209710" y="2700748"/>
                      <a:ext cx="296305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4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1" name="Freeform 10"/>
                    <p:cNvSpPr/>
                    <p:nvPr/>
                  </p:nvSpPr>
                  <p:spPr>
                    <a:xfrm flipH="1">
                      <a:off x="2209710" y="2997051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2" name="Freeform 11"/>
                    <p:cNvSpPr/>
                    <p:nvPr/>
                  </p:nvSpPr>
                  <p:spPr>
                    <a:xfrm flipH="1">
                      <a:off x="2209710" y="3293355"/>
                      <a:ext cx="296305" cy="29630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2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1"/>
                          </a:lnTo>
                          <a:lnTo>
                            <a:pt x="0" y="29630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3" name="Freeform 12"/>
                    <p:cNvSpPr/>
                    <p:nvPr/>
                  </p:nvSpPr>
                  <p:spPr>
                    <a:xfrm flipH="1">
                      <a:off x="2209710" y="3589653"/>
                      <a:ext cx="296305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4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</p:grpSp>
              <p:sp>
                <p:nvSpPr>
                  <p:cNvPr id="15" name="Freeform 14"/>
                  <p:cNvSpPr/>
                  <p:nvPr/>
                </p:nvSpPr>
                <p:spPr>
                  <a:xfrm flipH="1">
                    <a:off x="2209711" y="2404444"/>
                    <a:ext cx="296304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3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16" name="Freeform 15"/>
                  <p:cNvSpPr/>
                  <p:nvPr/>
                </p:nvSpPr>
                <p:spPr>
                  <a:xfrm flipH="1">
                    <a:off x="1913407" y="2404444"/>
                    <a:ext cx="296305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3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1320800" y="1219231"/>
                    <a:ext cx="1185215" cy="1185211"/>
                    <a:chOff x="1320800" y="1219231"/>
                    <a:chExt cx="1185215" cy="1185211"/>
                  </a:xfrm>
                </p:grpSpPr>
                <p:sp>
                  <p:nvSpPr>
                    <p:cNvPr id="17" name="Freeform 16"/>
                    <p:cNvSpPr/>
                    <p:nvPr/>
                  </p:nvSpPr>
                  <p:spPr>
                    <a:xfrm>
                      <a:off x="1320800" y="1219231"/>
                      <a:ext cx="296305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4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8" name="Freeform 17"/>
                    <p:cNvSpPr/>
                    <p:nvPr/>
                  </p:nvSpPr>
                  <p:spPr>
                    <a:xfrm>
                      <a:off x="1320800" y="1515534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19" name="Freeform 18"/>
                    <p:cNvSpPr/>
                    <p:nvPr/>
                  </p:nvSpPr>
                  <p:spPr>
                    <a:xfrm>
                      <a:off x="1320800" y="1811839"/>
                      <a:ext cx="296305" cy="29630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2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1"/>
                          </a:lnTo>
                          <a:lnTo>
                            <a:pt x="0" y="29630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20" name="Freeform 19"/>
                    <p:cNvSpPr/>
                    <p:nvPr/>
                  </p:nvSpPr>
                  <p:spPr>
                    <a:xfrm>
                      <a:off x="1320800" y="2108135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21" name="Freeform 20"/>
                    <p:cNvSpPr/>
                    <p:nvPr/>
                  </p:nvSpPr>
                  <p:spPr>
                    <a:xfrm flipH="1">
                      <a:off x="2209710" y="1219233"/>
                      <a:ext cx="296305" cy="29630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5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4"/>
                          </a:lnTo>
                          <a:lnTo>
                            <a:pt x="0" y="29630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22" name="Freeform 21"/>
                    <p:cNvSpPr/>
                    <p:nvPr/>
                  </p:nvSpPr>
                  <p:spPr>
                    <a:xfrm flipH="1">
                      <a:off x="2209710" y="1515535"/>
                      <a:ext cx="296303" cy="29630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3" h="296308">
                          <a:moveTo>
                            <a:pt x="0" y="0"/>
                          </a:moveTo>
                          <a:lnTo>
                            <a:pt x="296302" y="0"/>
                          </a:lnTo>
                          <a:lnTo>
                            <a:pt x="296302" y="296307"/>
                          </a:lnTo>
                          <a:lnTo>
                            <a:pt x="0" y="296307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23" name="Freeform 22"/>
                    <p:cNvSpPr/>
                    <p:nvPr/>
                  </p:nvSpPr>
                  <p:spPr>
                    <a:xfrm flipH="1">
                      <a:off x="2209710" y="1811842"/>
                      <a:ext cx="296303" cy="29630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3" h="296301">
                          <a:moveTo>
                            <a:pt x="0" y="0"/>
                          </a:moveTo>
                          <a:lnTo>
                            <a:pt x="296302" y="0"/>
                          </a:lnTo>
                          <a:lnTo>
                            <a:pt x="296302" y="296300"/>
                          </a:lnTo>
                          <a:lnTo>
                            <a:pt x="0" y="29630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  <p:sp>
                  <p:nvSpPr>
                    <p:cNvPr id="24" name="Freeform 23"/>
                    <p:cNvSpPr/>
                    <p:nvPr/>
                  </p:nvSpPr>
                  <p:spPr>
                    <a:xfrm flipH="1">
                      <a:off x="2209710" y="2108136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en-CA"/>
                    </a:p>
                  </p:txBody>
                </p:sp>
              </p:grpSp>
            </p:grpSp>
            <p:sp>
              <p:nvSpPr>
                <p:cNvPr id="27" name="TextBox 26"/>
                <p:cNvSpPr txBox="1"/>
                <p:nvPr/>
              </p:nvSpPr>
              <p:spPr>
                <a:xfrm>
                  <a:off x="1211580" y="609600"/>
                  <a:ext cx="136067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Figure 1</a:t>
                  </a:r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5720080" y="609600"/>
                <a:ext cx="1360678" cy="2980057"/>
                <a:chOff x="5720080" y="609600"/>
                <a:chExt cx="1360678" cy="2980057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5720080" y="609600"/>
                  <a:ext cx="136067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en-CA" sz="2300">
                      <a:solidFill>
                        <a:srgbClr val="000000"/>
                      </a:solidFill>
                      <a:latin typeface="Century Gothic"/>
                    </a:rPr>
                    <a:t>Figure 3</a:t>
                  </a:r>
                </a:p>
              </p:txBody>
            </p:sp>
            <p:grpSp>
              <p:nvGrpSpPr>
                <p:cNvPr id="46" name="Group 45"/>
                <p:cNvGrpSpPr/>
                <p:nvPr/>
              </p:nvGrpSpPr>
              <p:grpSpPr>
                <a:xfrm>
                  <a:off x="5810252" y="1515534"/>
                  <a:ext cx="1185217" cy="2074123"/>
                  <a:chOff x="5810252" y="1515534"/>
                  <a:chExt cx="1185217" cy="2074123"/>
                </a:xfrm>
              </p:grpSpPr>
              <p:sp>
                <p:nvSpPr>
                  <p:cNvPr id="30" name="Freeform 29"/>
                  <p:cNvSpPr/>
                  <p:nvPr/>
                </p:nvSpPr>
                <p:spPr>
                  <a:xfrm>
                    <a:off x="5810252" y="2404441"/>
                    <a:ext cx="296303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4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1" name="Freeform 30"/>
                  <p:cNvSpPr/>
                  <p:nvPr/>
                </p:nvSpPr>
                <p:spPr>
                  <a:xfrm>
                    <a:off x="6106554" y="2404441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2" name="Freeform 31"/>
                  <p:cNvSpPr/>
                  <p:nvPr/>
                </p:nvSpPr>
                <p:spPr>
                  <a:xfrm>
                    <a:off x="5810252" y="2700745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3" name="Freeform 32"/>
                  <p:cNvSpPr/>
                  <p:nvPr/>
                </p:nvSpPr>
                <p:spPr>
                  <a:xfrm>
                    <a:off x="5810252" y="2997049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4" name="Freeform 33"/>
                  <p:cNvSpPr/>
                  <p:nvPr/>
                </p:nvSpPr>
                <p:spPr>
                  <a:xfrm>
                    <a:off x="5810252" y="3293354"/>
                    <a:ext cx="296305" cy="29630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2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1"/>
                        </a:lnTo>
                        <a:lnTo>
                          <a:pt x="0" y="29630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5" name="Freeform 34"/>
                  <p:cNvSpPr/>
                  <p:nvPr/>
                </p:nvSpPr>
                <p:spPr>
                  <a:xfrm flipH="1">
                    <a:off x="6699164" y="2700748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6" name="Freeform 35"/>
                  <p:cNvSpPr/>
                  <p:nvPr/>
                </p:nvSpPr>
                <p:spPr>
                  <a:xfrm flipH="1">
                    <a:off x="6699164" y="2997051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7" name="Freeform 36"/>
                  <p:cNvSpPr/>
                  <p:nvPr/>
                </p:nvSpPr>
                <p:spPr>
                  <a:xfrm flipH="1">
                    <a:off x="6699164" y="3293355"/>
                    <a:ext cx="296305" cy="29630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2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1"/>
                        </a:lnTo>
                        <a:lnTo>
                          <a:pt x="0" y="29630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8" name="Freeform 37"/>
                  <p:cNvSpPr/>
                  <p:nvPr/>
                </p:nvSpPr>
                <p:spPr>
                  <a:xfrm flipH="1">
                    <a:off x="6699164" y="2404444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39" name="Freeform 38"/>
                  <p:cNvSpPr/>
                  <p:nvPr/>
                </p:nvSpPr>
                <p:spPr>
                  <a:xfrm flipH="1">
                    <a:off x="6402860" y="2404444"/>
                    <a:ext cx="296304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3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40" name="Freeform 39"/>
                  <p:cNvSpPr/>
                  <p:nvPr/>
                </p:nvSpPr>
                <p:spPr>
                  <a:xfrm>
                    <a:off x="5810252" y="1515534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41" name="Freeform 40"/>
                  <p:cNvSpPr/>
                  <p:nvPr/>
                </p:nvSpPr>
                <p:spPr>
                  <a:xfrm>
                    <a:off x="5810252" y="1811839"/>
                    <a:ext cx="296305" cy="29630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2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1"/>
                        </a:lnTo>
                        <a:lnTo>
                          <a:pt x="0" y="29630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42" name="Freeform 41"/>
                  <p:cNvSpPr/>
                  <p:nvPr/>
                </p:nvSpPr>
                <p:spPr>
                  <a:xfrm>
                    <a:off x="5810252" y="2108135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43" name="Freeform 42"/>
                  <p:cNvSpPr/>
                  <p:nvPr/>
                </p:nvSpPr>
                <p:spPr>
                  <a:xfrm flipH="1">
                    <a:off x="6699164" y="1515535"/>
                    <a:ext cx="296303" cy="29630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8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7"/>
                        </a:lnTo>
                        <a:lnTo>
                          <a:pt x="0" y="29630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44" name="Freeform 43"/>
                  <p:cNvSpPr/>
                  <p:nvPr/>
                </p:nvSpPr>
                <p:spPr>
                  <a:xfrm flipH="1">
                    <a:off x="6699164" y="1811842"/>
                    <a:ext cx="296303" cy="29630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1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0"/>
                        </a:lnTo>
                        <a:lnTo>
                          <a:pt x="0" y="29630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  <p:sp>
                <p:nvSpPr>
                  <p:cNvPr id="45" name="Freeform 44"/>
                  <p:cNvSpPr/>
                  <p:nvPr/>
                </p:nvSpPr>
                <p:spPr>
                  <a:xfrm flipH="1">
                    <a:off x="6699164" y="2108136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en-CA"/>
                  </a:p>
                </p:txBody>
              </p:sp>
            </p:grpSp>
          </p:grpSp>
        </p:grpSp>
        <p:grpSp>
          <p:nvGrpSpPr>
            <p:cNvPr id="69" name="Group 68"/>
            <p:cNvGrpSpPr/>
            <p:nvPr/>
          </p:nvGrpSpPr>
          <p:grpSpPr>
            <a:xfrm>
              <a:off x="3484880" y="609600"/>
              <a:ext cx="1360678" cy="2980057"/>
              <a:chOff x="3484880" y="609600"/>
              <a:chExt cx="1360678" cy="2980057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484880" y="6096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en-CA" sz="2300">
                    <a:solidFill>
                      <a:srgbClr val="000000"/>
                    </a:solidFill>
                    <a:latin typeface="Century Gothic"/>
                  </a:rPr>
                  <a:t>Figure 2</a:t>
                </a:r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3565526" y="1219231"/>
                <a:ext cx="1185215" cy="2370426"/>
                <a:chOff x="3565526" y="1219231"/>
                <a:chExt cx="1185215" cy="2370426"/>
              </a:xfrm>
            </p:grpSpPr>
            <p:sp>
              <p:nvSpPr>
                <p:cNvPr id="50" name="Freeform 49"/>
                <p:cNvSpPr/>
                <p:nvPr/>
              </p:nvSpPr>
              <p:spPr>
                <a:xfrm>
                  <a:off x="3565526" y="2404441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3861829" y="2404441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3565526" y="2700745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3" name="Freeform 52"/>
                <p:cNvSpPr/>
                <p:nvPr/>
              </p:nvSpPr>
              <p:spPr>
                <a:xfrm>
                  <a:off x="3565526" y="2997049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3565526" y="3293354"/>
                  <a:ext cx="296304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2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 flipH="1">
                  <a:off x="4454436" y="2700748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 flipH="1">
                  <a:off x="4454436" y="2997051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 flipH="1">
                  <a:off x="4454436" y="3293355"/>
                  <a:ext cx="296304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2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8" name="Freeform 57"/>
                <p:cNvSpPr/>
                <p:nvPr/>
              </p:nvSpPr>
              <p:spPr>
                <a:xfrm flipH="1">
                  <a:off x="4454437" y="2404444"/>
                  <a:ext cx="296304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3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59" name="Freeform 58"/>
                <p:cNvSpPr/>
                <p:nvPr/>
              </p:nvSpPr>
              <p:spPr>
                <a:xfrm flipH="1">
                  <a:off x="4158134" y="2404444"/>
                  <a:ext cx="296304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3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>
                  <a:off x="3565526" y="1219231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1" name="Freeform 60"/>
                <p:cNvSpPr/>
                <p:nvPr/>
              </p:nvSpPr>
              <p:spPr>
                <a:xfrm>
                  <a:off x="3565526" y="1515534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3565526" y="1811839"/>
                  <a:ext cx="296304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2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>
                  <a:off x="3565526" y="2108135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 flipH="1">
                  <a:off x="4454436" y="1219233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 flipH="1">
                  <a:off x="4454436" y="1515535"/>
                  <a:ext cx="296303" cy="29630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8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7"/>
                      </a:lnTo>
                      <a:lnTo>
                        <a:pt x="0" y="29630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6" name="Freeform 65"/>
                <p:cNvSpPr/>
                <p:nvPr/>
              </p:nvSpPr>
              <p:spPr>
                <a:xfrm flipH="1">
                  <a:off x="4454436" y="1811842"/>
                  <a:ext cx="296303" cy="2963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1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0"/>
                      </a:lnTo>
                      <a:lnTo>
                        <a:pt x="0" y="2963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 flipH="1">
                  <a:off x="4454436" y="2108136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en-CA"/>
                </a:p>
              </p:txBody>
            </p:sp>
          </p:grpSp>
        </p:grpSp>
      </p:grpSp>
      <p:cxnSp>
        <p:nvCxnSpPr>
          <p:cNvPr id="71" name="Straight Connector 70"/>
          <p:cNvCxnSpPr/>
          <p:nvPr/>
        </p:nvCxnSpPr>
        <p:spPr>
          <a:xfrm>
            <a:off x="0" y="594986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41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229100"/>
            <a:ext cx="9627997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go back to 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T-table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the castle of blocks.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this number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850900"/>
            <a:ext cx="9512427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To write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a number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we need to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know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two things: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77660" y="228600"/>
            <a:ext cx="3295015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Review. See p.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N-5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for details.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5223F303-91F5-418F-A952-4F349649B8F7}"/>
              </a:ext>
            </a:extLst>
          </p:cNvPr>
          <p:cNvCxnSpPr/>
          <p:nvPr/>
        </p:nvCxnSpPr>
        <p:spPr>
          <a:xfrm>
            <a:off x="0" y="396756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62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3243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Go back and write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rule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for the number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patterns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 Exercises 1 and 2.</a:t>
            </a:r>
          </a:p>
        </p:txBody>
      </p:sp>
    </p:spTree>
    <p:extLst>
      <p:ext uri="{BB962C8B-B14F-4D97-AF65-F5344CB8AC3E}">
        <p14:creationId xmlns:p14="http://schemas.microsoft.com/office/powerpoint/2010/main" val="270475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C32235-5DCD-451A-B46E-41488EAE9DFA}"/>
</file>

<file path=customXml/itemProps2.xml><?xml version="1.0" encoding="utf-8"?>
<ds:datastoreItem xmlns:ds="http://schemas.openxmlformats.org/officeDocument/2006/customXml" ds:itemID="{8063FFF8-7341-4245-BFDE-5C11D3942A47}"/>
</file>

<file path=customXml/itemProps3.xml><?xml version="1.0" encoding="utf-8"?>
<ds:datastoreItem xmlns:ds="http://schemas.openxmlformats.org/officeDocument/2006/customXml" ds:itemID="{11FC55C2-8579-4C95-9507-6B9D59E74E0F}"/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946</Words>
  <Application>Microsoft Office PowerPoint</Application>
  <PresentationFormat>Custom</PresentationFormat>
  <Paragraphs>151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Seona Bain</cp:lastModifiedBy>
  <cp:revision>15</cp:revision>
  <dcterms:created xsi:type="dcterms:W3CDTF">2018-04-09T20:54:42Z</dcterms:created>
  <dcterms:modified xsi:type="dcterms:W3CDTF">2019-08-21T14:38:17Z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