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18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7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revisionInfo.xml" ContentType="application/vnd.ms-powerpoint.revisioninfo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0160000" cy="7620000"/>
  <p:notesSz cx="6858000" cy="9144000"/>
  <p:embeddedFontLst>
    <p:embeddedFont>
      <p:font typeface="Century Gothic" panose="020B0502020202020204" pitchFamily="34" charset="0"/>
      <p:regular r:id="rId22"/>
      <p:bold r:id="rId23"/>
      <p:italic r:id="rId24"/>
      <p:boldItalic r:id="rId2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029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902" y="-96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viewProps" Target="viewProps.xml"/><Relationship Id="rId30" Type="http://schemas.microsoft.com/office/2015/10/relationships/revisionInfo" Target="revisionInfo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2406C-E5AB-4799-A228-97838A7A0EEA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215E1-7F5C-4531-A897-8F4DFCBC4E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94807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2406C-E5AB-4799-A228-97838A7A0EEA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215E1-7F5C-4531-A897-8F4DFCBC4E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42623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2406C-E5AB-4799-A228-97838A7A0EEA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215E1-7F5C-4531-A897-8F4DFCBC4E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80540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2406C-E5AB-4799-A228-97838A7A0EEA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215E1-7F5C-4531-A897-8F4DFCBC4E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61699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2406C-E5AB-4799-A228-97838A7A0EEA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215E1-7F5C-4531-A897-8F4DFCBC4E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58051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2406C-E5AB-4799-A228-97838A7A0EEA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215E1-7F5C-4531-A897-8F4DFCBC4E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14993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2406C-E5AB-4799-A228-97838A7A0EEA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215E1-7F5C-4531-A897-8F4DFCBC4E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48040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2406C-E5AB-4799-A228-97838A7A0EEA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215E1-7F5C-4531-A897-8F4DFCBC4E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65843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2406C-E5AB-4799-A228-97838A7A0EEA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215E1-7F5C-4531-A897-8F4DFCBC4E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70566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2406C-E5AB-4799-A228-97838A7A0EEA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215E1-7F5C-4531-A897-8F4DFCBC4E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282958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2406C-E5AB-4799-A228-97838A7A0EEA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215E1-7F5C-4531-A897-8F4DFCBC4E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83978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62406C-E5AB-4799-A228-97838A7A0EEA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E215E1-7F5C-4531-A897-8F4DFCBC4E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53248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52065"/>
            <a:ext cx="4550029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AB: required	BC: required</a:t>
            </a:r>
          </a:p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MB: required	ON: required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"/>
              </a:rPr>
              <a:t>Teacher's Guide 3.2 Unit 11 Patterns and Algebra pp.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N-40–44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  <a:p>
            <a:pPr algn="r">
              <a:lnSpc>
                <a:spcPct val="20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New Canadian Edition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JUMP Math™    Copyright © 2016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666666"/>
                </a:solidFill>
                <a:latin typeface="Century Gothic"/>
              </a:rPr>
              <a:t>PA3-18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>
                <a:solidFill>
                  <a:srgbClr val="000000"/>
                </a:solidFill>
                <a:latin typeface="Century Gothic"/>
              </a:rPr>
              <a:t>Subtraction Equations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362440" cy="10992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use pictures, guessing and checking, addition, and subtraction to write </a:t>
            </a:r>
            <a:br>
              <a:rPr lang="en-CA" sz="1800" dirty="0">
                <a:solidFill>
                  <a:srgbClr val="000000"/>
                </a:solidFill>
                <a:latin typeface="Century Gothic"/>
              </a:rPr>
            </a:br>
            <a:r>
              <a:rPr lang="en-CA" sz="1800" dirty="0">
                <a:solidFill>
                  <a:srgbClr val="000000"/>
                </a:solidFill>
                <a:latin typeface="Century Gothic"/>
              </a:rPr>
              <a:t>and solve simple subtraction equations that include an unknown.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69977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AP Book 3.2 pp. 45–47</a:t>
            </a:r>
          </a:p>
        </p:txBody>
      </p:sp>
    </p:spTree>
    <p:extLst>
      <p:ext uri="{BB962C8B-B14F-4D97-AF65-F5344CB8AC3E}">
        <p14:creationId xmlns:p14="http://schemas.microsoft.com/office/powerpoint/2010/main" val="34130629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3253867" y="2082800"/>
            <a:ext cx="3652266" cy="580644"/>
            <a:chOff x="3253867" y="2082800"/>
            <a:chExt cx="3652266" cy="580644"/>
          </a:xfrm>
        </p:grpSpPr>
        <p:sp>
          <p:nvSpPr>
            <p:cNvPr id="2" name="Oval 1"/>
            <p:cNvSpPr/>
            <p:nvPr/>
          </p:nvSpPr>
          <p:spPr>
            <a:xfrm>
              <a:off x="3253867" y="2082800"/>
              <a:ext cx="580644" cy="580644"/>
            </a:xfrm>
            <a:prstGeom prst="ellipse">
              <a:avLst/>
            </a:prstGeom>
            <a:solidFill>
              <a:srgbClr val="80808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sp>
          <p:nvSpPr>
            <p:cNvPr id="3" name="Oval 2"/>
            <p:cNvSpPr/>
            <p:nvPr/>
          </p:nvSpPr>
          <p:spPr>
            <a:xfrm>
              <a:off x="4015867" y="2082800"/>
              <a:ext cx="580644" cy="580644"/>
            </a:xfrm>
            <a:prstGeom prst="ellipse">
              <a:avLst/>
            </a:prstGeom>
            <a:solidFill>
              <a:srgbClr val="80808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sp>
          <p:nvSpPr>
            <p:cNvPr id="4" name="Oval 3"/>
            <p:cNvSpPr/>
            <p:nvPr/>
          </p:nvSpPr>
          <p:spPr>
            <a:xfrm>
              <a:off x="4776089" y="2082800"/>
              <a:ext cx="580644" cy="580644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sp>
          <p:nvSpPr>
            <p:cNvPr id="5" name="Oval 4"/>
            <p:cNvSpPr/>
            <p:nvPr/>
          </p:nvSpPr>
          <p:spPr>
            <a:xfrm>
              <a:off x="5550789" y="2082800"/>
              <a:ext cx="580644" cy="580644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sp>
          <p:nvSpPr>
            <p:cNvPr id="6" name="Oval 5"/>
            <p:cNvSpPr/>
            <p:nvPr/>
          </p:nvSpPr>
          <p:spPr>
            <a:xfrm>
              <a:off x="6325489" y="2082800"/>
              <a:ext cx="580644" cy="580644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508000" y="431800"/>
            <a:ext cx="97180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What addition and subtraction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equations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can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we write for this picture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94000" y="6299200"/>
            <a:ext cx="4655109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This is called a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 fact family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EBD83248-8510-4320-9531-F08130C9B28E}"/>
              </a:ext>
            </a:extLst>
          </p:cNvPr>
          <p:cNvCxnSpPr/>
          <p:nvPr/>
        </p:nvCxnSpPr>
        <p:spPr>
          <a:xfrm>
            <a:off x="0" y="5889356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130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44500"/>
            <a:ext cx="631190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Write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fact family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for the picture.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2117217" y="2476500"/>
            <a:ext cx="5925566" cy="580644"/>
            <a:chOff x="2117217" y="2476500"/>
            <a:chExt cx="5925566" cy="580644"/>
          </a:xfrm>
        </p:grpSpPr>
        <p:sp>
          <p:nvSpPr>
            <p:cNvPr id="3" name="Oval 2"/>
            <p:cNvSpPr/>
            <p:nvPr/>
          </p:nvSpPr>
          <p:spPr>
            <a:xfrm>
              <a:off x="2117217" y="2476500"/>
              <a:ext cx="580644" cy="580644"/>
            </a:xfrm>
            <a:prstGeom prst="ellipse">
              <a:avLst/>
            </a:prstGeom>
            <a:solidFill>
              <a:srgbClr val="80808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sp>
          <p:nvSpPr>
            <p:cNvPr id="4" name="Oval 3"/>
            <p:cNvSpPr/>
            <p:nvPr/>
          </p:nvSpPr>
          <p:spPr>
            <a:xfrm>
              <a:off x="2879217" y="2476500"/>
              <a:ext cx="580644" cy="580644"/>
            </a:xfrm>
            <a:prstGeom prst="ellipse">
              <a:avLst/>
            </a:prstGeom>
            <a:solidFill>
              <a:srgbClr val="80808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sp>
          <p:nvSpPr>
            <p:cNvPr id="5" name="Oval 4"/>
            <p:cNvSpPr/>
            <p:nvPr/>
          </p:nvSpPr>
          <p:spPr>
            <a:xfrm>
              <a:off x="3639566" y="2476500"/>
              <a:ext cx="580644" cy="580644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sp>
          <p:nvSpPr>
            <p:cNvPr id="6" name="Oval 5"/>
            <p:cNvSpPr/>
            <p:nvPr/>
          </p:nvSpPr>
          <p:spPr>
            <a:xfrm>
              <a:off x="4414266" y="2476500"/>
              <a:ext cx="580644" cy="580644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sp>
          <p:nvSpPr>
            <p:cNvPr id="7" name="Oval 6"/>
            <p:cNvSpPr/>
            <p:nvPr/>
          </p:nvSpPr>
          <p:spPr>
            <a:xfrm>
              <a:off x="5188966" y="2476500"/>
              <a:ext cx="580644" cy="580644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sp>
          <p:nvSpPr>
            <p:cNvPr id="8" name="Oval 7"/>
            <p:cNvSpPr/>
            <p:nvPr/>
          </p:nvSpPr>
          <p:spPr>
            <a:xfrm>
              <a:off x="5938266" y="2476500"/>
              <a:ext cx="580644" cy="580644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sp>
          <p:nvSpPr>
            <p:cNvPr id="9" name="Oval 8"/>
            <p:cNvSpPr/>
            <p:nvPr/>
          </p:nvSpPr>
          <p:spPr>
            <a:xfrm>
              <a:off x="6712966" y="2476500"/>
              <a:ext cx="580644" cy="580644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sp>
          <p:nvSpPr>
            <p:cNvPr id="10" name="Oval 9"/>
            <p:cNvSpPr/>
            <p:nvPr/>
          </p:nvSpPr>
          <p:spPr>
            <a:xfrm>
              <a:off x="7462139" y="2476500"/>
              <a:ext cx="580644" cy="580644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3442780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504186" y="1530350"/>
            <a:ext cx="5151628" cy="580644"/>
            <a:chOff x="2504186" y="1530350"/>
            <a:chExt cx="5151628" cy="580644"/>
          </a:xfrm>
        </p:grpSpPr>
        <p:grpSp>
          <p:nvGrpSpPr>
            <p:cNvPr id="6" name="Group 5"/>
            <p:cNvGrpSpPr/>
            <p:nvPr/>
          </p:nvGrpSpPr>
          <p:grpSpPr>
            <a:xfrm>
              <a:off x="2504186" y="1530350"/>
              <a:ext cx="2102993" cy="580644"/>
              <a:chOff x="2504186" y="1530350"/>
              <a:chExt cx="2102993" cy="580644"/>
            </a:xfrm>
          </p:grpSpPr>
          <p:grpSp>
            <p:nvGrpSpPr>
              <p:cNvPr id="4" name="Group 3"/>
              <p:cNvGrpSpPr/>
              <p:nvPr/>
            </p:nvGrpSpPr>
            <p:grpSpPr>
              <a:xfrm>
                <a:off x="2504186" y="1530350"/>
                <a:ext cx="2102993" cy="580644"/>
                <a:chOff x="2504186" y="1530350"/>
                <a:chExt cx="2102993" cy="580644"/>
              </a:xfrm>
            </p:grpSpPr>
            <p:sp>
              <p:nvSpPr>
                <p:cNvPr id="2" name="Oval 1"/>
                <p:cNvSpPr/>
                <p:nvPr/>
              </p:nvSpPr>
              <p:spPr>
                <a:xfrm>
                  <a:off x="2504186" y="1530350"/>
                  <a:ext cx="580644" cy="580644"/>
                </a:xfrm>
                <a:prstGeom prst="ellipse">
                  <a:avLst/>
                </a:prstGeom>
                <a:solidFill>
                  <a:srgbClr val="808080">
                    <a:alpha val="80000"/>
                  </a:srgbClr>
                </a:solidFill>
                <a:ln w="25400" cap="flat" cmpd="sng" algn="ctr">
                  <a:solidFill>
                    <a:srgbClr val="000000">
                      <a:alpha val="80000"/>
                    </a:srgb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3" name="Oval 2"/>
                <p:cNvSpPr/>
                <p:nvPr/>
              </p:nvSpPr>
              <p:spPr>
                <a:xfrm>
                  <a:off x="4026535" y="1530350"/>
                  <a:ext cx="580644" cy="580644"/>
                </a:xfrm>
                <a:prstGeom prst="ellipse">
                  <a:avLst/>
                </a:prstGeom>
                <a:solidFill>
                  <a:srgbClr val="808080">
                    <a:alpha val="80000"/>
                  </a:srgbClr>
                </a:solidFill>
                <a:ln w="25400" cap="flat" cmpd="sng" algn="ctr">
                  <a:solidFill>
                    <a:srgbClr val="000000">
                      <a:alpha val="80000"/>
                    </a:srgb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sp>
            <p:nvSpPr>
              <p:cNvPr id="5" name="Oval 4"/>
              <p:cNvSpPr/>
              <p:nvPr/>
            </p:nvSpPr>
            <p:spPr>
              <a:xfrm>
                <a:off x="3265424" y="1530350"/>
                <a:ext cx="580644" cy="580644"/>
              </a:xfrm>
              <a:prstGeom prst="ellipse">
                <a:avLst/>
              </a:prstGeom>
              <a:solidFill>
                <a:srgbClr val="808080">
                  <a:alpha val="80000"/>
                </a:srgbClr>
              </a:solidFill>
              <a:ln w="25400" cap="flat" cmpd="sng" algn="ctr">
                <a:solidFill>
                  <a:srgbClr val="000000">
                    <a:alpha val="8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7" name="Oval 6"/>
            <p:cNvSpPr/>
            <p:nvPr/>
          </p:nvSpPr>
          <p:spPr>
            <a:xfrm>
              <a:off x="4789297" y="1530350"/>
              <a:ext cx="580644" cy="580644"/>
            </a:xfrm>
            <a:prstGeom prst="ellipse">
              <a:avLst/>
            </a:prstGeom>
            <a:solidFill>
              <a:srgbClr val="808080">
                <a:alpha val="80000"/>
              </a:srgbClr>
            </a:solidFill>
            <a:ln w="25400" cap="flat" cmpd="sng" algn="ctr">
              <a:solidFill>
                <a:srgbClr val="000000">
                  <a:alpha val="8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5552821" y="1530350"/>
              <a:ext cx="2102993" cy="580644"/>
              <a:chOff x="5552821" y="1530350"/>
              <a:chExt cx="2102993" cy="580644"/>
            </a:xfrm>
          </p:grpSpPr>
          <p:sp>
            <p:nvSpPr>
              <p:cNvPr id="8" name="Oval 7"/>
              <p:cNvSpPr/>
              <p:nvPr/>
            </p:nvSpPr>
            <p:spPr>
              <a:xfrm>
                <a:off x="5552821" y="1530350"/>
                <a:ext cx="580644" cy="580644"/>
              </a:xfrm>
              <a:prstGeom prst="ellipse">
                <a:avLst/>
              </a:prstGeom>
              <a:solidFill>
                <a:srgbClr val="808080">
                  <a:alpha val="80000"/>
                </a:srgbClr>
              </a:solidFill>
              <a:ln w="25400" cap="flat" cmpd="sng" algn="ctr">
                <a:solidFill>
                  <a:srgbClr val="000000">
                    <a:alpha val="8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7075170" y="1530350"/>
                <a:ext cx="580644" cy="580644"/>
              </a:xfrm>
              <a:prstGeom prst="ellipse">
                <a:avLst/>
              </a:prstGeom>
              <a:solidFill>
                <a:srgbClr val="808080">
                  <a:alpha val="80000"/>
                </a:srgbClr>
              </a:solidFill>
              <a:ln w="25400" cap="flat" cmpd="sng" algn="ctr">
                <a:solidFill>
                  <a:srgbClr val="000000">
                    <a:alpha val="8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11" name="Oval 10"/>
            <p:cNvSpPr/>
            <p:nvPr/>
          </p:nvSpPr>
          <p:spPr>
            <a:xfrm>
              <a:off x="6313932" y="1530350"/>
              <a:ext cx="580644" cy="580644"/>
            </a:xfrm>
            <a:prstGeom prst="ellipse">
              <a:avLst/>
            </a:prstGeom>
            <a:solidFill>
              <a:srgbClr val="808080">
                <a:alpha val="80000"/>
              </a:srgbClr>
            </a:solidFill>
            <a:ln w="25400" cap="flat" cmpd="sng" algn="ctr">
              <a:solidFill>
                <a:srgbClr val="000000">
                  <a:alpha val="8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4259580" y="2692400"/>
            <a:ext cx="164674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>
                <a:solidFill>
                  <a:srgbClr val="000000"/>
                </a:solidFill>
                <a:latin typeface="Century Gothic"/>
              </a:rPr>
              <a:t>Total = 7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95300" y="431800"/>
            <a:ext cx="93243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Some circles are hidden in the box.</a:t>
            </a:r>
          </a:p>
        </p:txBody>
      </p:sp>
      <p:sp>
        <p:nvSpPr>
          <p:cNvPr id="15" name="Freeform 14"/>
          <p:cNvSpPr/>
          <p:nvPr/>
        </p:nvSpPr>
        <p:spPr>
          <a:xfrm>
            <a:off x="6285921" y="1266422"/>
            <a:ext cx="1530785" cy="1108501"/>
          </a:xfrm>
          <a:custGeom>
            <a:avLst/>
            <a:gdLst/>
            <a:ahLst/>
            <a:cxnLst/>
            <a:rect l="0" t="0" r="0" b="0"/>
            <a:pathLst>
              <a:path w="1530785" h="1108501">
                <a:moveTo>
                  <a:pt x="0" y="0"/>
                </a:moveTo>
                <a:lnTo>
                  <a:pt x="1530784" y="0"/>
                </a:lnTo>
                <a:lnTo>
                  <a:pt x="1530784" y="1108500"/>
                </a:lnTo>
                <a:lnTo>
                  <a:pt x="0" y="1108500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TextBox 15"/>
          <p:cNvSpPr txBox="1"/>
          <p:nvPr/>
        </p:nvSpPr>
        <p:spPr>
          <a:xfrm>
            <a:off x="495300" y="3810000"/>
            <a:ext cx="359038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Addition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equations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: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422900" y="3810000"/>
            <a:ext cx="410521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Subtraction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equations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: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95300" y="6629400"/>
            <a:ext cx="616466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Which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is easiest to solve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95300" y="5981700"/>
            <a:ext cx="240006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N-43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for details.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="" xmlns:a16="http://schemas.microsoft.com/office/drawing/2014/main" id="{98DA32E4-8BB3-45B1-8BDE-AA07714DB501}"/>
              </a:ext>
            </a:extLst>
          </p:cNvPr>
          <p:cNvCxnSpPr/>
          <p:nvPr/>
        </p:nvCxnSpPr>
        <p:spPr>
          <a:xfrm>
            <a:off x="-37282" y="645891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9627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31800"/>
            <a:ext cx="8111795" cy="507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700">
                <a:solidFill>
                  <a:srgbClr val="000000"/>
                </a:solidFill>
                <a:latin typeface="Century Gothic"/>
              </a:rPr>
              <a:t>What is the </a:t>
            </a:r>
            <a:r>
              <a:rPr lang="en-CA" sz="2700">
                <a:solidFill>
                  <a:srgbClr val="0000FF"/>
                </a:solidFill>
                <a:latin typeface="Century Gothic"/>
              </a:rPr>
              <a:t>unknown </a:t>
            </a:r>
            <a:r>
              <a:rPr lang="en-CA" sz="2700">
                <a:solidFill>
                  <a:srgbClr val="000000"/>
                </a:solidFill>
                <a:latin typeface="Century Gothic"/>
              </a:rPr>
              <a:t>here, the total or a part</a:t>
            </a:r>
            <a:r>
              <a:rPr lang="en-CA" sz="27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99180" y="1714500"/>
            <a:ext cx="295554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>
                <a:solidFill>
                  <a:srgbClr val="000000"/>
                </a:solidFill>
                <a:latin typeface="Century Gothic"/>
              </a:rPr>
              <a:t>12 –         = 4</a:t>
            </a:r>
          </a:p>
        </p:txBody>
      </p:sp>
      <p:sp>
        <p:nvSpPr>
          <p:cNvPr id="4" name="Freeform 3"/>
          <p:cNvSpPr/>
          <p:nvPr/>
        </p:nvSpPr>
        <p:spPr>
          <a:xfrm>
            <a:off x="4898985" y="1711295"/>
            <a:ext cx="567819" cy="567818"/>
          </a:xfrm>
          <a:custGeom>
            <a:avLst/>
            <a:gdLst/>
            <a:ahLst/>
            <a:cxnLst/>
            <a:rect l="0" t="0" r="0" b="0"/>
            <a:pathLst>
              <a:path w="567819" h="567818">
                <a:moveTo>
                  <a:pt x="0" y="0"/>
                </a:moveTo>
                <a:lnTo>
                  <a:pt x="567818" y="0"/>
                </a:lnTo>
                <a:lnTo>
                  <a:pt x="567818" y="567817"/>
                </a:lnTo>
                <a:lnTo>
                  <a:pt x="0" y="567817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extBox 4"/>
          <p:cNvSpPr txBox="1"/>
          <p:nvPr/>
        </p:nvSpPr>
        <p:spPr>
          <a:xfrm>
            <a:off x="495300" y="3225800"/>
            <a:ext cx="240007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N-43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for details.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5300" y="4013200"/>
            <a:ext cx="955451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What subtraction gives us the missing part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5300" y="6769100"/>
            <a:ext cx="5057140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>
                <a:solidFill>
                  <a:srgbClr val="000000"/>
                </a:solidFill>
                <a:latin typeface="Century Gothic"/>
              </a:rPr>
              <a:t>Always check your answer!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="" xmlns:a16="http://schemas.microsoft.com/office/drawing/2014/main" id="{7C6B935A-26D3-46B9-9462-9451A44D5035}"/>
              </a:ext>
            </a:extLst>
          </p:cNvPr>
          <p:cNvCxnSpPr/>
          <p:nvPr/>
        </p:nvCxnSpPr>
        <p:spPr>
          <a:xfrm>
            <a:off x="-110185" y="3797085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274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44500"/>
            <a:ext cx="9616440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FF"/>
                </a:solidFill>
                <a:latin typeface="Century Gothic"/>
              </a:rPr>
              <a:t>Solve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by writing the subtraction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sentence. Check your answer.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482600" y="2514600"/>
            <a:ext cx="2955544" cy="577165"/>
            <a:chOff x="482600" y="2514600"/>
            <a:chExt cx="2955544" cy="577165"/>
          </a:xfrm>
        </p:grpSpPr>
        <p:sp>
          <p:nvSpPr>
            <p:cNvPr id="3" name="TextBox 2"/>
            <p:cNvSpPr txBox="1"/>
            <p:nvPr/>
          </p:nvSpPr>
          <p:spPr>
            <a:xfrm>
              <a:off x="482600" y="2514600"/>
              <a:ext cx="2955544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 12 –         = 9</a:t>
              </a:r>
            </a:p>
          </p:txBody>
        </p:sp>
        <p:sp>
          <p:nvSpPr>
            <p:cNvPr id="4" name="Freeform 3"/>
            <p:cNvSpPr/>
            <p:nvPr/>
          </p:nvSpPr>
          <p:spPr>
            <a:xfrm>
              <a:off x="1917004" y="2523946"/>
              <a:ext cx="567819" cy="567819"/>
            </a:xfrm>
            <a:custGeom>
              <a:avLst/>
              <a:gdLst/>
              <a:ahLst/>
              <a:cxnLst/>
              <a:rect l="0" t="0" r="0" b="0"/>
              <a:pathLst>
                <a:path w="567819" h="567819">
                  <a:moveTo>
                    <a:pt x="0" y="0"/>
                  </a:moveTo>
                  <a:lnTo>
                    <a:pt x="567818" y="0"/>
                  </a:lnTo>
                  <a:lnTo>
                    <a:pt x="567818" y="567818"/>
                  </a:lnTo>
                  <a:lnTo>
                    <a:pt x="0" y="56781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82600" y="3848100"/>
            <a:ext cx="2936240" cy="585352"/>
            <a:chOff x="482600" y="3848100"/>
            <a:chExt cx="2936240" cy="585352"/>
          </a:xfrm>
        </p:grpSpPr>
        <p:sp>
          <p:nvSpPr>
            <p:cNvPr id="5" name="TextBox 4"/>
            <p:cNvSpPr txBox="1"/>
            <p:nvPr/>
          </p:nvSpPr>
          <p:spPr>
            <a:xfrm>
              <a:off x="482600" y="3848100"/>
              <a:ext cx="29362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c) 9 = 46 –         </a:t>
              </a:r>
            </a:p>
          </p:txBody>
        </p:sp>
        <p:sp>
          <p:nvSpPr>
            <p:cNvPr id="6" name="Freeform 5"/>
            <p:cNvSpPr/>
            <p:nvPr/>
          </p:nvSpPr>
          <p:spPr>
            <a:xfrm>
              <a:off x="2484822" y="3865634"/>
              <a:ext cx="567819" cy="567818"/>
            </a:xfrm>
            <a:custGeom>
              <a:avLst/>
              <a:gdLst/>
              <a:ahLst/>
              <a:cxnLst/>
              <a:rect l="0" t="0" r="0" b="0"/>
              <a:pathLst>
                <a:path w="567819" h="567818">
                  <a:moveTo>
                    <a:pt x="0" y="0"/>
                  </a:moveTo>
                  <a:lnTo>
                    <a:pt x="567818" y="0"/>
                  </a:lnTo>
                  <a:lnTo>
                    <a:pt x="567818" y="567817"/>
                  </a:lnTo>
                  <a:lnTo>
                    <a:pt x="0" y="56781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219700" y="2514600"/>
            <a:ext cx="2955544" cy="581263"/>
            <a:chOff x="5219700" y="2514600"/>
            <a:chExt cx="2955544" cy="581263"/>
          </a:xfrm>
        </p:grpSpPr>
        <p:sp>
          <p:nvSpPr>
            <p:cNvPr id="7" name="TextBox 6"/>
            <p:cNvSpPr txBox="1"/>
            <p:nvPr/>
          </p:nvSpPr>
          <p:spPr>
            <a:xfrm>
              <a:off x="5219700" y="2514600"/>
              <a:ext cx="2955544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b) 35 –         = 12</a:t>
              </a:r>
            </a:p>
          </p:txBody>
        </p:sp>
        <p:sp>
          <p:nvSpPr>
            <p:cNvPr id="8" name="Freeform 7"/>
            <p:cNvSpPr/>
            <p:nvPr/>
          </p:nvSpPr>
          <p:spPr>
            <a:xfrm>
              <a:off x="6654104" y="2528045"/>
              <a:ext cx="567819" cy="567818"/>
            </a:xfrm>
            <a:custGeom>
              <a:avLst/>
              <a:gdLst/>
              <a:ahLst/>
              <a:cxnLst/>
              <a:rect l="0" t="0" r="0" b="0"/>
              <a:pathLst>
                <a:path w="567819" h="567818">
                  <a:moveTo>
                    <a:pt x="0" y="0"/>
                  </a:moveTo>
                  <a:lnTo>
                    <a:pt x="567818" y="0"/>
                  </a:lnTo>
                  <a:lnTo>
                    <a:pt x="567818" y="567817"/>
                  </a:lnTo>
                  <a:lnTo>
                    <a:pt x="0" y="56781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219700" y="3848100"/>
            <a:ext cx="2936240" cy="581263"/>
            <a:chOff x="5219700" y="3848100"/>
            <a:chExt cx="2936240" cy="581263"/>
          </a:xfrm>
        </p:grpSpPr>
        <p:sp>
          <p:nvSpPr>
            <p:cNvPr id="9" name="TextBox 8"/>
            <p:cNvSpPr txBox="1"/>
            <p:nvPr/>
          </p:nvSpPr>
          <p:spPr>
            <a:xfrm>
              <a:off x="5219700" y="3848100"/>
              <a:ext cx="29362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d) 38 = 75 –         </a:t>
              </a:r>
            </a:p>
          </p:txBody>
        </p:sp>
        <p:sp>
          <p:nvSpPr>
            <p:cNvPr id="10" name="Freeform 9"/>
            <p:cNvSpPr/>
            <p:nvPr/>
          </p:nvSpPr>
          <p:spPr>
            <a:xfrm>
              <a:off x="7412422" y="3861545"/>
              <a:ext cx="567820" cy="567818"/>
            </a:xfrm>
            <a:custGeom>
              <a:avLst/>
              <a:gdLst/>
              <a:ahLst/>
              <a:cxnLst/>
              <a:rect l="0" t="0" r="0" b="0"/>
              <a:pathLst>
                <a:path w="567820" h="567818">
                  <a:moveTo>
                    <a:pt x="0" y="0"/>
                  </a:moveTo>
                  <a:lnTo>
                    <a:pt x="567819" y="0"/>
                  </a:lnTo>
                  <a:lnTo>
                    <a:pt x="567819" y="567817"/>
                  </a:lnTo>
                  <a:lnTo>
                    <a:pt x="0" y="56781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482600" y="5181600"/>
            <a:ext cx="2936240" cy="581262"/>
            <a:chOff x="482600" y="5181600"/>
            <a:chExt cx="2936240" cy="581262"/>
          </a:xfrm>
        </p:grpSpPr>
        <p:sp>
          <p:nvSpPr>
            <p:cNvPr id="11" name="TextBox 10"/>
            <p:cNvSpPr txBox="1"/>
            <p:nvPr/>
          </p:nvSpPr>
          <p:spPr>
            <a:xfrm>
              <a:off x="482600" y="5181600"/>
              <a:ext cx="29362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e) 35 = 48 –         </a:t>
              </a:r>
            </a:p>
          </p:txBody>
        </p:sp>
        <p:sp>
          <p:nvSpPr>
            <p:cNvPr id="12" name="Freeform 11"/>
            <p:cNvSpPr/>
            <p:nvPr/>
          </p:nvSpPr>
          <p:spPr>
            <a:xfrm>
              <a:off x="2675322" y="5195044"/>
              <a:ext cx="567819" cy="567818"/>
            </a:xfrm>
            <a:custGeom>
              <a:avLst/>
              <a:gdLst/>
              <a:ahLst/>
              <a:cxnLst/>
              <a:rect l="0" t="0" r="0" b="0"/>
              <a:pathLst>
                <a:path w="567819" h="567818">
                  <a:moveTo>
                    <a:pt x="0" y="0"/>
                  </a:moveTo>
                  <a:lnTo>
                    <a:pt x="567818" y="0"/>
                  </a:lnTo>
                  <a:lnTo>
                    <a:pt x="567818" y="567817"/>
                  </a:lnTo>
                  <a:lnTo>
                    <a:pt x="0" y="56781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219700" y="5181600"/>
            <a:ext cx="3482340" cy="581262"/>
            <a:chOff x="5219700" y="5181600"/>
            <a:chExt cx="3482340" cy="581262"/>
          </a:xfrm>
        </p:grpSpPr>
        <p:sp>
          <p:nvSpPr>
            <p:cNvPr id="13" name="TextBox 12"/>
            <p:cNvSpPr txBox="1"/>
            <p:nvPr/>
          </p:nvSpPr>
          <p:spPr>
            <a:xfrm>
              <a:off x="5219700" y="5181600"/>
              <a:ext cx="34823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f) 100 –         = 77</a:t>
              </a:r>
            </a:p>
          </p:txBody>
        </p:sp>
        <p:sp>
          <p:nvSpPr>
            <p:cNvPr id="14" name="Freeform 13"/>
            <p:cNvSpPr/>
            <p:nvPr/>
          </p:nvSpPr>
          <p:spPr>
            <a:xfrm>
              <a:off x="6704904" y="5195044"/>
              <a:ext cx="567819" cy="567818"/>
            </a:xfrm>
            <a:custGeom>
              <a:avLst/>
              <a:gdLst/>
              <a:ahLst/>
              <a:cxnLst/>
              <a:rect l="0" t="0" r="0" b="0"/>
              <a:pathLst>
                <a:path w="567819" h="567818">
                  <a:moveTo>
                    <a:pt x="0" y="0"/>
                  </a:moveTo>
                  <a:lnTo>
                    <a:pt x="567818" y="0"/>
                  </a:lnTo>
                  <a:lnTo>
                    <a:pt x="567818" y="567817"/>
                  </a:lnTo>
                  <a:lnTo>
                    <a:pt x="0" y="56781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82600" y="6527800"/>
            <a:ext cx="4955540" cy="577161"/>
            <a:chOff x="482600" y="6527800"/>
            <a:chExt cx="4955540" cy="577161"/>
          </a:xfrm>
        </p:grpSpPr>
        <p:sp>
          <p:nvSpPr>
            <p:cNvPr id="15" name="TextBox 14"/>
            <p:cNvSpPr txBox="1"/>
            <p:nvPr/>
          </p:nvSpPr>
          <p:spPr>
            <a:xfrm>
              <a:off x="482600" y="6527800"/>
              <a:ext cx="49555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>
                  <a:solidFill>
                    <a:srgbClr val="FF0000"/>
                  </a:solidFill>
                  <a:latin typeface="Century Gothic"/>
                </a:rPr>
                <a:t>Bonus: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450 –         = 120</a:t>
              </a:r>
            </a:p>
          </p:txBody>
        </p:sp>
        <p:sp>
          <p:nvSpPr>
            <p:cNvPr id="16" name="Freeform 15"/>
            <p:cNvSpPr/>
            <p:nvPr/>
          </p:nvSpPr>
          <p:spPr>
            <a:xfrm>
              <a:off x="2844932" y="6537143"/>
              <a:ext cx="567818" cy="567818"/>
            </a:xfrm>
            <a:custGeom>
              <a:avLst/>
              <a:gdLst/>
              <a:ahLst/>
              <a:cxnLst/>
              <a:rect l="0" t="0" r="0" b="0"/>
              <a:pathLst>
                <a:path w="567818" h="567818">
                  <a:moveTo>
                    <a:pt x="0" y="0"/>
                  </a:moveTo>
                  <a:lnTo>
                    <a:pt x="567817" y="0"/>
                  </a:lnTo>
                  <a:lnTo>
                    <a:pt x="567817" y="567817"/>
                  </a:lnTo>
                  <a:lnTo>
                    <a:pt x="0" y="56781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cxnSp>
        <p:nvCxnSpPr>
          <p:cNvPr id="24" name="Straight Connector 23"/>
          <p:cNvCxnSpPr/>
          <p:nvPr/>
        </p:nvCxnSpPr>
        <p:spPr>
          <a:xfrm>
            <a:off x="0" y="6308943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8725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231900"/>
            <a:ext cx="9260840" cy="54014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• if the </a:t>
            </a:r>
            <a:r>
              <a:rPr lang="en-CA" sz="2800" b="1">
                <a:solidFill>
                  <a:srgbClr val="000000"/>
                </a:solidFill>
                <a:latin typeface="Century Gothic"/>
              </a:rPr>
              <a:t>total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is missing, add the two parts to find it: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431800"/>
            <a:ext cx="7337476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In a subtraction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 equation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,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3441700"/>
            <a:ext cx="94386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• if a</a:t>
            </a:r>
            <a:r>
              <a:rPr lang="en-CA" sz="2800" b="1" dirty="0">
                <a:solidFill>
                  <a:srgbClr val="000000"/>
                </a:solidFill>
                <a:latin typeface="Century Gothic"/>
              </a:rPr>
              <a:t> part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is missing, subtract the other part from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the total to find it: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6184900"/>
            <a:ext cx="92608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Always check your answer!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3561080" y="4572000"/>
            <a:ext cx="2955544" cy="588100"/>
            <a:chOff x="3561080" y="4572000"/>
            <a:chExt cx="2955544" cy="588100"/>
          </a:xfrm>
        </p:grpSpPr>
        <p:sp>
          <p:nvSpPr>
            <p:cNvPr id="6" name="TextBox 5"/>
            <p:cNvSpPr txBox="1"/>
            <p:nvPr/>
          </p:nvSpPr>
          <p:spPr>
            <a:xfrm>
              <a:off x="3561080" y="4572000"/>
              <a:ext cx="2955544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12 –         = 5</a:t>
              </a:r>
            </a:p>
          </p:txBody>
        </p:sp>
        <p:sp>
          <p:nvSpPr>
            <p:cNvPr id="7" name="Freeform 6"/>
            <p:cNvSpPr/>
            <p:nvPr/>
          </p:nvSpPr>
          <p:spPr>
            <a:xfrm>
              <a:off x="4853502" y="4592281"/>
              <a:ext cx="567819" cy="567819"/>
            </a:xfrm>
            <a:custGeom>
              <a:avLst/>
              <a:gdLst/>
              <a:ahLst/>
              <a:cxnLst/>
              <a:rect l="0" t="0" r="0" b="0"/>
              <a:pathLst>
                <a:path w="567819" h="567819">
                  <a:moveTo>
                    <a:pt x="0" y="0"/>
                  </a:moveTo>
                  <a:lnTo>
                    <a:pt x="567818" y="0"/>
                  </a:lnTo>
                  <a:lnTo>
                    <a:pt x="567818" y="567818"/>
                  </a:lnTo>
                  <a:lnTo>
                    <a:pt x="0" y="56781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675380" y="2159000"/>
            <a:ext cx="2955544" cy="583558"/>
            <a:chOff x="3675380" y="2159000"/>
            <a:chExt cx="2955544" cy="583558"/>
          </a:xfrm>
        </p:grpSpPr>
        <p:sp>
          <p:nvSpPr>
            <p:cNvPr id="8" name="TextBox 7"/>
            <p:cNvSpPr txBox="1"/>
            <p:nvPr/>
          </p:nvSpPr>
          <p:spPr>
            <a:xfrm>
              <a:off x="3675380" y="2159000"/>
              <a:ext cx="2955544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    – 3 = 7</a:t>
              </a:r>
            </a:p>
          </p:txBody>
        </p:sp>
        <p:sp>
          <p:nvSpPr>
            <p:cNvPr id="9" name="Freeform 8"/>
            <p:cNvSpPr/>
            <p:nvPr/>
          </p:nvSpPr>
          <p:spPr>
            <a:xfrm>
              <a:off x="4124927" y="2174604"/>
              <a:ext cx="567819" cy="567820"/>
            </a:xfrm>
            <a:custGeom>
              <a:avLst/>
              <a:gdLst/>
              <a:ahLst/>
              <a:cxnLst/>
              <a:rect l="0" t="0" r="0" b="0"/>
              <a:pathLst>
                <a:path w="567819" h="567820">
                  <a:moveTo>
                    <a:pt x="0" y="0"/>
                  </a:moveTo>
                  <a:lnTo>
                    <a:pt x="567818" y="0"/>
                  </a:lnTo>
                  <a:lnTo>
                    <a:pt x="567818" y="567819"/>
                  </a:lnTo>
                  <a:lnTo>
                    <a:pt x="0" y="567819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3912842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31800"/>
            <a:ext cx="97815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FF"/>
                </a:solidFill>
                <a:latin typeface="Century Gothic"/>
              </a:rPr>
              <a:t>Solve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482600" y="2070100"/>
            <a:ext cx="2955595" cy="581230"/>
            <a:chOff x="482600" y="2070100"/>
            <a:chExt cx="2955595" cy="581230"/>
          </a:xfrm>
        </p:grpSpPr>
        <p:sp>
          <p:nvSpPr>
            <p:cNvPr id="3" name="TextBox 2"/>
            <p:cNvSpPr txBox="1"/>
            <p:nvPr/>
          </p:nvSpPr>
          <p:spPr>
            <a:xfrm>
              <a:off x="482600" y="2070100"/>
              <a:ext cx="2955595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         – 37 = 62</a:t>
              </a:r>
            </a:p>
          </p:txBody>
        </p:sp>
        <p:sp>
          <p:nvSpPr>
            <p:cNvPr id="9" name="Freeform 8"/>
            <p:cNvSpPr/>
            <p:nvPr/>
          </p:nvSpPr>
          <p:spPr>
            <a:xfrm>
              <a:off x="1067900" y="2083511"/>
              <a:ext cx="567820" cy="567819"/>
            </a:xfrm>
            <a:custGeom>
              <a:avLst/>
              <a:gdLst/>
              <a:ahLst/>
              <a:cxnLst/>
              <a:rect l="0" t="0" r="0" b="0"/>
              <a:pathLst>
                <a:path w="567820" h="567819">
                  <a:moveTo>
                    <a:pt x="0" y="0"/>
                  </a:moveTo>
                  <a:lnTo>
                    <a:pt x="567819" y="0"/>
                  </a:lnTo>
                  <a:lnTo>
                    <a:pt x="567819" y="567818"/>
                  </a:lnTo>
                  <a:lnTo>
                    <a:pt x="0" y="56781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118100" y="2070100"/>
            <a:ext cx="2758161" cy="581230"/>
            <a:chOff x="5118100" y="2070100"/>
            <a:chExt cx="2758161" cy="581230"/>
          </a:xfrm>
        </p:grpSpPr>
        <p:sp>
          <p:nvSpPr>
            <p:cNvPr id="4" name="TextBox 3"/>
            <p:cNvSpPr txBox="1"/>
            <p:nvPr/>
          </p:nvSpPr>
          <p:spPr>
            <a:xfrm>
              <a:off x="5118100" y="2070100"/>
              <a:ext cx="2758161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b) 78 –         = 2</a:t>
              </a:r>
            </a:p>
          </p:txBody>
        </p:sp>
        <p:sp>
          <p:nvSpPr>
            <p:cNvPr id="10" name="Freeform 9"/>
            <p:cNvSpPr/>
            <p:nvPr/>
          </p:nvSpPr>
          <p:spPr>
            <a:xfrm>
              <a:off x="6530619" y="2083512"/>
              <a:ext cx="567819" cy="567818"/>
            </a:xfrm>
            <a:custGeom>
              <a:avLst/>
              <a:gdLst/>
              <a:ahLst/>
              <a:cxnLst/>
              <a:rect l="0" t="0" r="0" b="0"/>
              <a:pathLst>
                <a:path w="567819" h="567818">
                  <a:moveTo>
                    <a:pt x="0" y="0"/>
                  </a:moveTo>
                  <a:lnTo>
                    <a:pt x="567818" y="0"/>
                  </a:lnTo>
                  <a:lnTo>
                    <a:pt x="567818" y="567817"/>
                  </a:lnTo>
                  <a:lnTo>
                    <a:pt x="0" y="56781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82600" y="3898900"/>
            <a:ext cx="2936240" cy="581229"/>
            <a:chOff x="482600" y="3898900"/>
            <a:chExt cx="2936240" cy="581229"/>
          </a:xfrm>
        </p:grpSpPr>
        <p:sp>
          <p:nvSpPr>
            <p:cNvPr id="5" name="TextBox 4"/>
            <p:cNvSpPr txBox="1"/>
            <p:nvPr/>
          </p:nvSpPr>
          <p:spPr>
            <a:xfrm>
              <a:off x="482600" y="3898900"/>
              <a:ext cx="2936240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c) 49 =         – 7 </a:t>
              </a:r>
            </a:p>
          </p:txBody>
        </p:sp>
        <p:sp>
          <p:nvSpPr>
            <p:cNvPr id="11" name="Freeform 10"/>
            <p:cNvSpPr/>
            <p:nvPr/>
          </p:nvSpPr>
          <p:spPr>
            <a:xfrm>
              <a:off x="1915307" y="3912310"/>
              <a:ext cx="567819" cy="567819"/>
            </a:xfrm>
            <a:custGeom>
              <a:avLst/>
              <a:gdLst/>
              <a:ahLst/>
              <a:cxnLst/>
              <a:rect l="0" t="0" r="0" b="0"/>
              <a:pathLst>
                <a:path w="567819" h="567819">
                  <a:moveTo>
                    <a:pt x="0" y="0"/>
                  </a:moveTo>
                  <a:lnTo>
                    <a:pt x="567818" y="0"/>
                  </a:lnTo>
                  <a:lnTo>
                    <a:pt x="567818" y="567818"/>
                  </a:lnTo>
                  <a:lnTo>
                    <a:pt x="0" y="56781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118100" y="3898900"/>
            <a:ext cx="2956281" cy="581229"/>
            <a:chOff x="5118100" y="3898900"/>
            <a:chExt cx="2956281" cy="581229"/>
          </a:xfrm>
        </p:grpSpPr>
        <p:sp>
          <p:nvSpPr>
            <p:cNvPr id="6" name="TextBox 5"/>
            <p:cNvSpPr txBox="1"/>
            <p:nvPr/>
          </p:nvSpPr>
          <p:spPr>
            <a:xfrm>
              <a:off x="5118100" y="3898900"/>
              <a:ext cx="2956281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d)         = 93 – 36</a:t>
              </a:r>
            </a:p>
          </p:txBody>
        </p:sp>
        <p:sp>
          <p:nvSpPr>
            <p:cNvPr id="12" name="Freeform 11"/>
            <p:cNvSpPr/>
            <p:nvPr/>
          </p:nvSpPr>
          <p:spPr>
            <a:xfrm>
              <a:off x="5717714" y="3912310"/>
              <a:ext cx="567820" cy="567819"/>
            </a:xfrm>
            <a:custGeom>
              <a:avLst/>
              <a:gdLst/>
              <a:ahLst/>
              <a:cxnLst/>
              <a:rect l="0" t="0" r="0" b="0"/>
              <a:pathLst>
                <a:path w="567820" h="567819">
                  <a:moveTo>
                    <a:pt x="0" y="0"/>
                  </a:moveTo>
                  <a:lnTo>
                    <a:pt x="567819" y="0"/>
                  </a:lnTo>
                  <a:lnTo>
                    <a:pt x="567819" y="567818"/>
                  </a:lnTo>
                  <a:lnTo>
                    <a:pt x="0" y="56781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118100" y="6108700"/>
            <a:ext cx="4178808" cy="581228"/>
            <a:chOff x="5118100" y="6108700"/>
            <a:chExt cx="4178808" cy="581228"/>
          </a:xfrm>
        </p:grpSpPr>
        <p:sp>
          <p:nvSpPr>
            <p:cNvPr id="8" name="TextBox 7"/>
            <p:cNvSpPr txBox="1"/>
            <p:nvPr/>
          </p:nvSpPr>
          <p:spPr>
            <a:xfrm>
              <a:off x="5118100" y="6108700"/>
              <a:ext cx="4178808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f) 700 = 800 –</a:t>
              </a:r>
            </a:p>
          </p:txBody>
        </p:sp>
        <p:sp>
          <p:nvSpPr>
            <p:cNvPr id="13" name="Freeform 12"/>
            <p:cNvSpPr/>
            <p:nvPr/>
          </p:nvSpPr>
          <p:spPr>
            <a:xfrm>
              <a:off x="7571914" y="6122110"/>
              <a:ext cx="567820" cy="567818"/>
            </a:xfrm>
            <a:custGeom>
              <a:avLst/>
              <a:gdLst/>
              <a:ahLst/>
              <a:cxnLst/>
              <a:rect l="0" t="0" r="0" b="0"/>
              <a:pathLst>
                <a:path w="567820" h="567818">
                  <a:moveTo>
                    <a:pt x="0" y="0"/>
                  </a:moveTo>
                  <a:lnTo>
                    <a:pt x="567819" y="0"/>
                  </a:lnTo>
                  <a:lnTo>
                    <a:pt x="567819" y="567817"/>
                  </a:lnTo>
                  <a:lnTo>
                    <a:pt x="0" y="56781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92729" y="5486218"/>
            <a:ext cx="2845156" cy="1178658"/>
            <a:chOff x="492729" y="5486218"/>
            <a:chExt cx="2845156" cy="1178658"/>
          </a:xfrm>
        </p:grpSpPr>
        <p:sp>
          <p:nvSpPr>
            <p:cNvPr id="7" name="TextBox 6"/>
            <p:cNvSpPr txBox="1"/>
            <p:nvPr/>
          </p:nvSpPr>
          <p:spPr>
            <a:xfrm>
              <a:off x="492729" y="5486218"/>
              <a:ext cx="2845156" cy="115986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>
                  <a:solidFill>
                    <a:srgbClr val="FF0000"/>
                  </a:solidFill>
                  <a:latin typeface="Century Gothic"/>
                </a:rPr>
                <a:t>Bonus:</a:t>
              </a:r>
            </a:p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>
                  <a:latin typeface="Century Gothic"/>
                </a:rPr>
                <a:t>e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) 0 =         – 45 </a:t>
              </a:r>
            </a:p>
          </p:txBody>
        </p:sp>
        <p:sp>
          <p:nvSpPr>
            <p:cNvPr id="14" name="Freeform 13"/>
            <p:cNvSpPr/>
            <p:nvPr/>
          </p:nvSpPr>
          <p:spPr>
            <a:xfrm>
              <a:off x="1699405" y="6097058"/>
              <a:ext cx="567821" cy="567818"/>
            </a:xfrm>
            <a:custGeom>
              <a:avLst/>
              <a:gdLst/>
              <a:ahLst/>
              <a:cxnLst/>
              <a:rect l="0" t="0" r="0" b="0"/>
              <a:pathLst>
                <a:path w="567821" h="567818">
                  <a:moveTo>
                    <a:pt x="0" y="0"/>
                  </a:moveTo>
                  <a:lnTo>
                    <a:pt x="567820" y="0"/>
                  </a:lnTo>
                  <a:lnTo>
                    <a:pt x="567820" y="567817"/>
                  </a:lnTo>
                  <a:lnTo>
                    <a:pt x="0" y="56781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</p:grpSp>
      <p:cxnSp>
        <p:nvCxnSpPr>
          <p:cNvPr id="21" name="Straight Connector 20"/>
          <p:cNvCxnSpPr/>
          <p:nvPr/>
        </p:nvCxnSpPr>
        <p:spPr>
          <a:xfrm>
            <a:off x="0" y="538828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1685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3751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Extensions: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1. You can write a question for an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3403600"/>
            <a:ext cx="97942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What number is 37 more than 62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 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457200" y="1930400"/>
            <a:ext cx="9474581" cy="1207248"/>
            <a:chOff x="457200" y="1930400"/>
            <a:chExt cx="9474581" cy="1207248"/>
          </a:xfrm>
        </p:grpSpPr>
        <p:sp>
          <p:nvSpPr>
            <p:cNvPr id="3" name="TextBox 2"/>
            <p:cNvSpPr txBox="1"/>
            <p:nvPr/>
          </p:nvSpPr>
          <p:spPr>
            <a:xfrm>
              <a:off x="457200" y="1930400"/>
              <a:ext cx="9474581" cy="120302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i="1">
                  <a:solidFill>
                    <a:srgbClr val="000000"/>
                  </a:solidFill>
                  <a:latin typeface="Century Gothic"/>
                </a:rPr>
                <a:t>Example: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</a:t>
              </a:r>
            </a:p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For </a:t>
              </a:r>
              <a:r>
                <a:rPr lang="en-CA" sz="2800">
                  <a:solidFill>
                    <a:srgbClr val="0000FF"/>
                  </a:solidFill>
                  <a:latin typeface="Century Gothic"/>
                </a:rPr>
                <a:t>equation       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– 37 = 62, you can ask:</a:t>
              </a:r>
            </a:p>
          </p:txBody>
        </p:sp>
        <p:sp>
          <p:nvSpPr>
            <p:cNvPr id="5" name="Freeform 4"/>
            <p:cNvSpPr/>
            <p:nvPr/>
          </p:nvSpPr>
          <p:spPr>
            <a:xfrm>
              <a:off x="2909400" y="2569829"/>
              <a:ext cx="567820" cy="567819"/>
            </a:xfrm>
            <a:custGeom>
              <a:avLst/>
              <a:gdLst/>
              <a:ahLst/>
              <a:cxnLst/>
              <a:rect l="0" t="0" r="0" b="0"/>
              <a:pathLst>
                <a:path w="567820" h="567819">
                  <a:moveTo>
                    <a:pt x="0" y="0"/>
                  </a:moveTo>
                  <a:lnTo>
                    <a:pt x="567819" y="0"/>
                  </a:lnTo>
                  <a:lnTo>
                    <a:pt x="567819" y="567818"/>
                  </a:lnTo>
                  <a:lnTo>
                    <a:pt x="0" y="56781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457200" y="4356100"/>
            <a:ext cx="65303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Write a question for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457200" y="5232400"/>
            <a:ext cx="2955544" cy="589725"/>
            <a:chOff x="457200" y="5232400"/>
            <a:chExt cx="2955544" cy="589725"/>
          </a:xfrm>
        </p:grpSpPr>
        <p:sp>
          <p:nvSpPr>
            <p:cNvPr id="7" name="TextBox 6"/>
            <p:cNvSpPr txBox="1"/>
            <p:nvPr/>
          </p:nvSpPr>
          <p:spPr>
            <a:xfrm>
              <a:off x="457200" y="5232400"/>
              <a:ext cx="2955544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         – 17 = 6</a:t>
              </a:r>
            </a:p>
          </p:txBody>
        </p:sp>
        <p:sp>
          <p:nvSpPr>
            <p:cNvPr id="9" name="Freeform 8"/>
            <p:cNvSpPr/>
            <p:nvPr/>
          </p:nvSpPr>
          <p:spPr>
            <a:xfrm>
              <a:off x="1061289" y="5254304"/>
              <a:ext cx="567820" cy="567821"/>
            </a:xfrm>
            <a:custGeom>
              <a:avLst/>
              <a:gdLst/>
              <a:ahLst/>
              <a:cxnLst/>
              <a:rect l="0" t="0" r="0" b="0"/>
              <a:pathLst>
                <a:path w="567820" h="567821">
                  <a:moveTo>
                    <a:pt x="0" y="0"/>
                  </a:moveTo>
                  <a:lnTo>
                    <a:pt x="567819" y="0"/>
                  </a:lnTo>
                  <a:lnTo>
                    <a:pt x="567819" y="567820"/>
                  </a:lnTo>
                  <a:lnTo>
                    <a:pt x="0" y="56782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57200" y="6324600"/>
            <a:ext cx="2936240" cy="589696"/>
            <a:chOff x="457200" y="6324600"/>
            <a:chExt cx="2936240" cy="589696"/>
          </a:xfrm>
        </p:grpSpPr>
        <p:sp>
          <p:nvSpPr>
            <p:cNvPr id="8" name="TextBox 7"/>
            <p:cNvSpPr txBox="1"/>
            <p:nvPr/>
          </p:nvSpPr>
          <p:spPr>
            <a:xfrm>
              <a:off x="457200" y="6324600"/>
              <a:ext cx="29362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c) 9 =         – 7 </a:t>
              </a:r>
            </a:p>
          </p:txBody>
        </p:sp>
        <p:sp>
          <p:nvSpPr>
            <p:cNvPr id="10" name="Freeform 9"/>
            <p:cNvSpPr/>
            <p:nvPr/>
          </p:nvSpPr>
          <p:spPr>
            <a:xfrm>
              <a:off x="1692794" y="6346478"/>
              <a:ext cx="567820" cy="567818"/>
            </a:xfrm>
            <a:custGeom>
              <a:avLst/>
              <a:gdLst/>
              <a:ahLst/>
              <a:cxnLst/>
              <a:rect l="0" t="0" r="0" b="0"/>
              <a:pathLst>
                <a:path w="567820" h="567818">
                  <a:moveTo>
                    <a:pt x="0" y="0"/>
                  </a:moveTo>
                  <a:lnTo>
                    <a:pt x="567819" y="0"/>
                  </a:lnTo>
                  <a:lnTo>
                    <a:pt x="567819" y="567817"/>
                  </a:lnTo>
                  <a:lnTo>
                    <a:pt x="0" y="56781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080000" y="6324600"/>
            <a:ext cx="3562909" cy="589697"/>
            <a:chOff x="5080000" y="6324600"/>
            <a:chExt cx="3562909" cy="589697"/>
          </a:xfrm>
        </p:grpSpPr>
        <p:sp>
          <p:nvSpPr>
            <p:cNvPr id="11" name="TextBox 10"/>
            <p:cNvSpPr txBox="1"/>
            <p:nvPr/>
          </p:nvSpPr>
          <p:spPr>
            <a:xfrm>
              <a:off x="5080000" y="6324600"/>
              <a:ext cx="3562909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d)         = 93 – 39</a:t>
              </a:r>
            </a:p>
          </p:txBody>
        </p:sp>
        <p:sp>
          <p:nvSpPr>
            <p:cNvPr id="12" name="Freeform 11"/>
            <p:cNvSpPr/>
            <p:nvPr/>
          </p:nvSpPr>
          <p:spPr>
            <a:xfrm>
              <a:off x="5705133" y="6346478"/>
              <a:ext cx="567820" cy="567819"/>
            </a:xfrm>
            <a:custGeom>
              <a:avLst/>
              <a:gdLst/>
              <a:ahLst/>
              <a:cxnLst/>
              <a:rect l="0" t="0" r="0" b="0"/>
              <a:pathLst>
                <a:path w="567820" h="567819">
                  <a:moveTo>
                    <a:pt x="0" y="0"/>
                  </a:moveTo>
                  <a:lnTo>
                    <a:pt x="567819" y="0"/>
                  </a:lnTo>
                  <a:lnTo>
                    <a:pt x="567819" y="567818"/>
                  </a:lnTo>
                  <a:lnTo>
                    <a:pt x="0" y="56781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080000" y="5232400"/>
            <a:ext cx="2936240" cy="589725"/>
            <a:chOff x="5080000" y="5232400"/>
            <a:chExt cx="2936240" cy="589725"/>
          </a:xfrm>
        </p:grpSpPr>
        <p:sp>
          <p:nvSpPr>
            <p:cNvPr id="13" name="TextBox 12"/>
            <p:cNvSpPr txBox="1"/>
            <p:nvPr/>
          </p:nvSpPr>
          <p:spPr>
            <a:xfrm>
              <a:off x="5080000" y="5232400"/>
              <a:ext cx="29362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b) 7 –         = 2 </a:t>
              </a:r>
            </a:p>
          </p:txBody>
        </p:sp>
        <p:sp>
          <p:nvSpPr>
            <p:cNvPr id="14" name="Freeform 13"/>
            <p:cNvSpPr/>
            <p:nvPr/>
          </p:nvSpPr>
          <p:spPr>
            <a:xfrm>
              <a:off x="6320890" y="5254306"/>
              <a:ext cx="567819" cy="567819"/>
            </a:xfrm>
            <a:custGeom>
              <a:avLst/>
              <a:gdLst/>
              <a:ahLst/>
              <a:cxnLst/>
              <a:rect l="0" t="0" r="0" b="0"/>
              <a:pathLst>
                <a:path w="567819" h="567819">
                  <a:moveTo>
                    <a:pt x="0" y="0"/>
                  </a:moveTo>
                  <a:lnTo>
                    <a:pt x="567818" y="0"/>
                  </a:lnTo>
                  <a:lnTo>
                    <a:pt x="567818" y="567818"/>
                  </a:lnTo>
                  <a:lnTo>
                    <a:pt x="0" y="56781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2753591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95300"/>
            <a:ext cx="7443292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2. You can make a story for any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2768600"/>
            <a:ext cx="9794240" cy="156600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Emma has some stickers. She gives 37 stickers to her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brother. She has 62 stickers left. How many stickers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did Emma start with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 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482600" y="1295400"/>
            <a:ext cx="9474632" cy="1203022"/>
            <a:chOff x="482600" y="1295400"/>
            <a:chExt cx="9474632" cy="1203022"/>
          </a:xfrm>
        </p:grpSpPr>
        <p:sp>
          <p:nvSpPr>
            <p:cNvPr id="3" name="TextBox 2"/>
            <p:cNvSpPr txBox="1"/>
            <p:nvPr/>
          </p:nvSpPr>
          <p:spPr>
            <a:xfrm>
              <a:off x="482600" y="1295400"/>
              <a:ext cx="9474632" cy="120302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i="1">
                  <a:solidFill>
                    <a:srgbClr val="000000"/>
                  </a:solidFill>
                  <a:latin typeface="Century Gothic"/>
                </a:rPr>
                <a:t>Example: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</a:t>
              </a:r>
            </a:p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For </a:t>
              </a:r>
              <a:r>
                <a:rPr lang="en-CA" sz="2800">
                  <a:solidFill>
                    <a:srgbClr val="0000FF"/>
                  </a:solidFill>
                  <a:latin typeface="Century Gothic"/>
                </a:rPr>
                <a:t>equation       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– 37 = 62, you can make a problem:</a:t>
              </a:r>
            </a:p>
          </p:txBody>
        </p:sp>
        <p:sp>
          <p:nvSpPr>
            <p:cNvPr id="5" name="Freeform 4"/>
            <p:cNvSpPr/>
            <p:nvPr/>
          </p:nvSpPr>
          <p:spPr>
            <a:xfrm>
              <a:off x="2922274" y="1928566"/>
              <a:ext cx="567820" cy="567819"/>
            </a:xfrm>
            <a:custGeom>
              <a:avLst/>
              <a:gdLst/>
              <a:ahLst/>
              <a:cxnLst/>
              <a:rect l="0" t="0" r="0" b="0"/>
              <a:pathLst>
                <a:path w="567820" h="567819">
                  <a:moveTo>
                    <a:pt x="0" y="0"/>
                  </a:moveTo>
                  <a:lnTo>
                    <a:pt x="567819" y="0"/>
                  </a:lnTo>
                  <a:lnTo>
                    <a:pt x="567819" y="567818"/>
                  </a:lnTo>
                  <a:lnTo>
                    <a:pt x="0" y="56781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482600" y="4572000"/>
            <a:ext cx="5306238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Write a story for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482600" y="5435600"/>
            <a:ext cx="2955544" cy="583558"/>
            <a:chOff x="482600" y="5435600"/>
            <a:chExt cx="2955544" cy="583558"/>
          </a:xfrm>
        </p:grpSpPr>
        <p:sp>
          <p:nvSpPr>
            <p:cNvPr id="7" name="TextBox 6"/>
            <p:cNvSpPr txBox="1"/>
            <p:nvPr/>
          </p:nvSpPr>
          <p:spPr>
            <a:xfrm>
              <a:off x="482600" y="5435600"/>
              <a:ext cx="2955544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         – 17 = 6</a:t>
              </a:r>
            </a:p>
          </p:txBody>
        </p:sp>
        <p:sp>
          <p:nvSpPr>
            <p:cNvPr id="9" name="Freeform 8"/>
            <p:cNvSpPr/>
            <p:nvPr/>
          </p:nvSpPr>
          <p:spPr>
            <a:xfrm>
              <a:off x="1092952" y="5451241"/>
              <a:ext cx="567820" cy="567821"/>
            </a:xfrm>
            <a:custGeom>
              <a:avLst/>
              <a:gdLst/>
              <a:ahLst/>
              <a:cxnLst/>
              <a:rect l="0" t="0" r="0" b="0"/>
              <a:pathLst>
                <a:path w="567820" h="567821">
                  <a:moveTo>
                    <a:pt x="0" y="0"/>
                  </a:moveTo>
                  <a:lnTo>
                    <a:pt x="567819" y="0"/>
                  </a:lnTo>
                  <a:lnTo>
                    <a:pt x="567819" y="567820"/>
                  </a:lnTo>
                  <a:lnTo>
                    <a:pt x="0" y="56782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82600" y="6527800"/>
            <a:ext cx="2936240" cy="583558"/>
            <a:chOff x="482600" y="6527800"/>
            <a:chExt cx="2936240" cy="583558"/>
          </a:xfrm>
        </p:grpSpPr>
        <p:sp>
          <p:nvSpPr>
            <p:cNvPr id="8" name="TextBox 7"/>
            <p:cNvSpPr txBox="1"/>
            <p:nvPr/>
          </p:nvSpPr>
          <p:spPr>
            <a:xfrm>
              <a:off x="482600" y="6527800"/>
              <a:ext cx="29362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c) 9 =         – 7 </a:t>
              </a:r>
            </a:p>
          </p:txBody>
        </p:sp>
        <p:sp>
          <p:nvSpPr>
            <p:cNvPr id="10" name="Freeform 9"/>
            <p:cNvSpPr/>
            <p:nvPr/>
          </p:nvSpPr>
          <p:spPr>
            <a:xfrm>
              <a:off x="1724457" y="6543415"/>
              <a:ext cx="567820" cy="567818"/>
            </a:xfrm>
            <a:custGeom>
              <a:avLst/>
              <a:gdLst/>
              <a:ahLst/>
              <a:cxnLst/>
              <a:rect l="0" t="0" r="0" b="0"/>
              <a:pathLst>
                <a:path w="567820" h="567818">
                  <a:moveTo>
                    <a:pt x="0" y="0"/>
                  </a:moveTo>
                  <a:lnTo>
                    <a:pt x="567819" y="0"/>
                  </a:lnTo>
                  <a:lnTo>
                    <a:pt x="567819" y="567817"/>
                  </a:lnTo>
                  <a:lnTo>
                    <a:pt x="0" y="56781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105400" y="6527800"/>
            <a:ext cx="3562858" cy="583558"/>
            <a:chOff x="5105400" y="6527800"/>
            <a:chExt cx="3562858" cy="583558"/>
          </a:xfrm>
        </p:grpSpPr>
        <p:sp>
          <p:nvSpPr>
            <p:cNvPr id="11" name="TextBox 10"/>
            <p:cNvSpPr txBox="1"/>
            <p:nvPr/>
          </p:nvSpPr>
          <p:spPr>
            <a:xfrm>
              <a:off x="5105400" y="6527800"/>
              <a:ext cx="3562858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d)         = 93 – 39</a:t>
              </a:r>
            </a:p>
          </p:txBody>
        </p:sp>
        <p:sp>
          <p:nvSpPr>
            <p:cNvPr id="12" name="Freeform 11"/>
            <p:cNvSpPr/>
            <p:nvPr/>
          </p:nvSpPr>
          <p:spPr>
            <a:xfrm>
              <a:off x="5736796" y="6543415"/>
              <a:ext cx="567820" cy="567819"/>
            </a:xfrm>
            <a:custGeom>
              <a:avLst/>
              <a:gdLst/>
              <a:ahLst/>
              <a:cxnLst/>
              <a:rect l="0" t="0" r="0" b="0"/>
              <a:pathLst>
                <a:path w="567820" h="567819">
                  <a:moveTo>
                    <a:pt x="0" y="0"/>
                  </a:moveTo>
                  <a:lnTo>
                    <a:pt x="567819" y="0"/>
                  </a:lnTo>
                  <a:lnTo>
                    <a:pt x="567819" y="567818"/>
                  </a:lnTo>
                  <a:lnTo>
                    <a:pt x="0" y="56781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105400" y="5435600"/>
            <a:ext cx="2936240" cy="583558"/>
            <a:chOff x="5105400" y="5435600"/>
            <a:chExt cx="2936240" cy="583558"/>
          </a:xfrm>
        </p:grpSpPr>
        <p:sp>
          <p:nvSpPr>
            <p:cNvPr id="13" name="TextBox 12"/>
            <p:cNvSpPr txBox="1"/>
            <p:nvPr/>
          </p:nvSpPr>
          <p:spPr>
            <a:xfrm>
              <a:off x="5105400" y="5435600"/>
              <a:ext cx="29362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b) 7 –         = 2 </a:t>
              </a:r>
            </a:p>
          </p:txBody>
        </p:sp>
        <p:sp>
          <p:nvSpPr>
            <p:cNvPr id="14" name="Freeform 13"/>
            <p:cNvSpPr/>
            <p:nvPr/>
          </p:nvSpPr>
          <p:spPr>
            <a:xfrm>
              <a:off x="6352553" y="5451243"/>
              <a:ext cx="567819" cy="567819"/>
            </a:xfrm>
            <a:custGeom>
              <a:avLst/>
              <a:gdLst/>
              <a:ahLst/>
              <a:cxnLst/>
              <a:rect l="0" t="0" r="0" b="0"/>
              <a:pathLst>
                <a:path w="567819" h="567819">
                  <a:moveTo>
                    <a:pt x="0" y="0"/>
                  </a:moveTo>
                  <a:lnTo>
                    <a:pt x="567818" y="0"/>
                  </a:lnTo>
                  <a:lnTo>
                    <a:pt x="567818" y="567818"/>
                  </a:lnTo>
                  <a:lnTo>
                    <a:pt x="0" y="56781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2061923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57200"/>
            <a:ext cx="91719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3. Make your own subtraction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and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create a story for it. </a:t>
            </a:r>
          </a:p>
        </p:txBody>
      </p:sp>
    </p:spTree>
    <p:extLst>
      <p:ext uri="{BB962C8B-B14F-4D97-AF65-F5344CB8AC3E}">
        <p14:creationId xmlns:p14="http://schemas.microsoft.com/office/powerpoint/2010/main" val="344168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032000"/>
            <a:ext cx="5588000" cy="23749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0273853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AP Book 3.2 pp. 45–47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808080"/>
                </a:solidFill>
                <a:latin typeface="Century Gothic"/>
              </a:rPr>
              <a:t>New Canadian Edition</a:t>
            </a:r>
          </a:p>
        </p:txBody>
      </p:sp>
    </p:spTree>
    <p:extLst>
      <p:ext uri="{BB962C8B-B14F-4D97-AF65-F5344CB8AC3E}">
        <p14:creationId xmlns:p14="http://schemas.microsoft.com/office/powerpoint/2010/main" val="298967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64000" y="1828800"/>
            <a:ext cx="265988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        – 3 = 4</a:t>
            </a:r>
          </a:p>
        </p:txBody>
      </p:sp>
      <p:sp>
        <p:nvSpPr>
          <p:cNvPr id="3" name="Freeform 2"/>
          <p:cNvSpPr/>
          <p:nvPr/>
        </p:nvSpPr>
        <p:spPr>
          <a:xfrm>
            <a:off x="4188954" y="1812932"/>
            <a:ext cx="593145" cy="593146"/>
          </a:xfrm>
          <a:custGeom>
            <a:avLst/>
            <a:gdLst/>
            <a:ahLst/>
            <a:cxnLst/>
            <a:rect l="0" t="0" r="0" b="0"/>
            <a:pathLst>
              <a:path w="593145" h="593146">
                <a:moveTo>
                  <a:pt x="0" y="0"/>
                </a:moveTo>
                <a:lnTo>
                  <a:pt x="593144" y="0"/>
                </a:lnTo>
                <a:lnTo>
                  <a:pt x="593144" y="593145"/>
                </a:lnTo>
                <a:lnTo>
                  <a:pt x="0" y="593145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extBox 4"/>
          <p:cNvSpPr txBox="1"/>
          <p:nvPr/>
        </p:nvSpPr>
        <p:spPr>
          <a:xfrm>
            <a:off x="508000" y="419100"/>
            <a:ext cx="537829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Let's review some vocabulary.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8000" y="6845300"/>
            <a:ext cx="2567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N-40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for details.</a:t>
            </a:r>
          </a:p>
        </p:txBody>
      </p:sp>
    </p:spTree>
    <p:extLst>
      <p:ext uri="{BB962C8B-B14F-4D97-AF65-F5344CB8AC3E}">
        <p14:creationId xmlns:p14="http://schemas.microsoft.com/office/powerpoint/2010/main" val="3950107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2050076" y="2637489"/>
            <a:ext cx="6134947" cy="1387194"/>
            <a:chOff x="2050076" y="2637489"/>
            <a:chExt cx="6134947" cy="1387194"/>
          </a:xfrm>
        </p:grpSpPr>
        <p:grpSp>
          <p:nvGrpSpPr>
            <p:cNvPr id="12" name="Group 11"/>
            <p:cNvGrpSpPr/>
            <p:nvPr/>
          </p:nvGrpSpPr>
          <p:grpSpPr>
            <a:xfrm>
              <a:off x="4562475" y="2696337"/>
              <a:ext cx="1006348" cy="1094232"/>
              <a:chOff x="4562475" y="2696337"/>
              <a:chExt cx="1006348" cy="1094232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4562475" y="2696337"/>
                <a:ext cx="1006348" cy="547116"/>
                <a:chOff x="4562475" y="2696337"/>
                <a:chExt cx="1006348" cy="547116"/>
              </a:xfrm>
            </p:grpSpPr>
            <p:grpSp>
              <p:nvGrpSpPr>
                <p:cNvPr id="4" name="Group 3"/>
                <p:cNvGrpSpPr/>
                <p:nvPr/>
              </p:nvGrpSpPr>
              <p:grpSpPr>
                <a:xfrm>
                  <a:off x="4562475" y="2696337"/>
                  <a:ext cx="396748" cy="547116"/>
                  <a:chOff x="4562475" y="2696337"/>
                  <a:chExt cx="396748" cy="547116"/>
                </a:xfrm>
              </p:grpSpPr>
              <p:sp>
                <p:nvSpPr>
                  <p:cNvPr id="2" name="Oval 1"/>
                  <p:cNvSpPr/>
                  <p:nvPr/>
                </p:nvSpPr>
                <p:spPr>
                  <a:xfrm>
                    <a:off x="4562475" y="2846705"/>
                    <a:ext cx="396748" cy="39674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cxnSp>
                <p:nvCxnSpPr>
                  <p:cNvPr id="3" name="Straight Connector 2"/>
                  <p:cNvCxnSpPr/>
                  <p:nvPr/>
                </p:nvCxnSpPr>
                <p:spPr>
                  <a:xfrm>
                    <a:off x="4760849" y="2696337"/>
                    <a:ext cx="0" cy="211836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" name="Group 6"/>
                <p:cNvGrpSpPr/>
                <p:nvPr/>
              </p:nvGrpSpPr>
              <p:grpSpPr>
                <a:xfrm>
                  <a:off x="5172075" y="2696337"/>
                  <a:ext cx="396748" cy="547116"/>
                  <a:chOff x="5172075" y="2696337"/>
                  <a:chExt cx="396748" cy="547116"/>
                </a:xfrm>
              </p:grpSpPr>
              <p:sp>
                <p:nvSpPr>
                  <p:cNvPr id="5" name="Oval 4"/>
                  <p:cNvSpPr/>
                  <p:nvPr/>
                </p:nvSpPr>
                <p:spPr>
                  <a:xfrm>
                    <a:off x="5172075" y="2846705"/>
                    <a:ext cx="396748" cy="39674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cxnSp>
                <p:nvCxnSpPr>
                  <p:cNvPr id="6" name="Straight Connector 5"/>
                  <p:cNvCxnSpPr/>
                  <p:nvPr/>
                </p:nvCxnSpPr>
                <p:spPr>
                  <a:xfrm>
                    <a:off x="5370449" y="2696337"/>
                    <a:ext cx="0" cy="211836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1" name="Group 10"/>
              <p:cNvGrpSpPr/>
              <p:nvPr/>
            </p:nvGrpSpPr>
            <p:grpSpPr>
              <a:xfrm>
                <a:off x="4867275" y="3243453"/>
                <a:ext cx="396748" cy="547116"/>
                <a:chOff x="4867275" y="3243453"/>
                <a:chExt cx="396748" cy="547116"/>
              </a:xfrm>
            </p:grpSpPr>
            <p:sp>
              <p:nvSpPr>
                <p:cNvPr id="9" name="Oval 8"/>
                <p:cNvSpPr/>
                <p:nvPr/>
              </p:nvSpPr>
              <p:spPr>
                <a:xfrm>
                  <a:off x="4867275" y="3393821"/>
                  <a:ext cx="396748" cy="39674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cxnSp>
              <p:nvCxnSpPr>
                <p:cNvPr id="10" name="Straight Connector 9"/>
                <p:cNvCxnSpPr/>
                <p:nvPr/>
              </p:nvCxnSpPr>
              <p:spPr>
                <a:xfrm>
                  <a:off x="5065649" y="3243453"/>
                  <a:ext cx="0" cy="211836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3" name="TextBox 12"/>
            <p:cNvSpPr txBox="1"/>
            <p:nvPr/>
          </p:nvSpPr>
          <p:spPr>
            <a:xfrm>
              <a:off x="6057900" y="3035300"/>
              <a:ext cx="433959" cy="5659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700">
                  <a:solidFill>
                    <a:srgbClr val="000000"/>
                  </a:solidFill>
                  <a:latin typeface="Century Gothic"/>
                </a:rPr>
                <a:t>=</a:t>
              </a: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6873875" y="2696337"/>
              <a:ext cx="1311148" cy="1094232"/>
              <a:chOff x="6873875" y="2696337"/>
              <a:chExt cx="1311148" cy="1094232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6873875" y="2696337"/>
                <a:ext cx="1006348" cy="547116"/>
                <a:chOff x="6873875" y="2696337"/>
                <a:chExt cx="1006348" cy="547116"/>
              </a:xfrm>
            </p:grpSpPr>
            <p:grpSp>
              <p:nvGrpSpPr>
                <p:cNvPr id="16" name="Group 15"/>
                <p:cNvGrpSpPr/>
                <p:nvPr/>
              </p:nvGrpSpPr>
              <p:grpSpPr>
                <a:xfrm>
                  <a:off x="6873875" y="2696337"/>
                  <a:ext cx="396748" cy="547116"/>
                  <a:chOff x="6873875" y="2696337"/>
                  <a:chExt cx="396748" cy="547116"/>
                </a:xfrm>
              </p:grpSpPr>
              <p:sp>
                <p:nvSpPr>
                  <p:cNvPr id="14" name="Oval 13"/>
                  <p:cNvSpPr/>
                  <p:nvPr/>
                </p:nvSpPr>
                <p:spPr>
                  <a:xfrm>
                    <a:off x="6873875" y="2846705"/>
                    <a:ext cx="396748" cy="39674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cxnSp>
                <p:nvCxnSpPr>
                  <p:cNvPr id="15" name="Straight Connector 14"/>
                  <p:cNvCxnSpPr/>
                  <p:nvPr/>
                </p:nvCxnSpPr>
                <p:spPr>
                  <a:xfrm>
                    <a:off x="7072249" y="2696337"/>
                    <a:ext cx="0" cy="211836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9" name="Group 18"/>
                <p:cNvGrpSpPr/>
                <p:nvPr/>
              </p:nvGrpSpPr>
              <p:grpSpPr>
                <a:xfrm>
                  <a:off x="7483475" y="2696337"/>
                  <a:ext cx="396748" cy="547116"/>
                  <a:chOff x="7483475" y="2696337"/>
                  <a:chExt cx="396748" cy="547116"/>
                </a:xfrm>
              </p:grpSpPr>
              <p:sp>
                <p:nvSpPr>
                  <p:cNvPr id="17" name="Oval 16"/>
                  <p:cNvSpPr/>
                  <p:nvPr/>
                </p:nvSpPr>
                <p:spPr>
                  <a:xfrm>
                    <a:off x="7483475" y="2846705"/>
                    <a:ext cx="396748" cy="39674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cxnSp>
                <p:nvCxnSpPr>
                  <p:cNvPr id="18" name="Straight Connector 17"/>
                  <p:cNvCxnSpPr/>
                  <p:nvPr/>
                </p:nvCxnSpPr>
                <p:spPr>
                  <a:xfrm>
                    <a:off x="7681849" y="2696337"/>
                    <a:ext cx="0" cy="211836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7" name="Group 26"/>
              <p:cNvGrpSpPr/>
              <p:nvPr/>
            </p:nvGrpSpPr>
            <p:grpSpPr>
              <a:xfrm>
                <a:off x="7178675" y="3243453"/>
                <a:ext cx="1006348" cy="547116"/>
                <a:chOff x="7178675" y="3243453"/>
                <a:chExt cx="1006348" cy="547116"/>
              </a:xfrm>
            </p:grpSpPr>
            <p:grpSp>
              <p:nvGrpSpPr>
                <p:cNvPr id="23" name="Group 22"/>
                <p:cNvGrpSpPr/>
                <p:nvPr/>
              </p:nvGrpSpPr>
              <p:grpSpPr>
                <a:xfrm>
                  <a:off x="7178675" y="3243453"/>
                  <a:ext cx="396748" cy="547116"/>
                  <a:chOff x="7178675" y="3243453"/>
                  <a:chExt cx="396748" cy="547116"/>
                </a:xfrm>
              </p:grpSpPr>
              <p:sp>
                <p:nvSpPr>
                  <p:cNvPr id="21" name="Oval 20"/>
                  <p:cNvSpPr/>
                  <p:nvPr/>
                </p:nvSpPr>
                <p:spPr>
                  <a:xfrm>
                    <a:off x="7178675" y="3393821"/>
                    <a:ext cx="396748" cy="39674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cxnSp>
                <p:nvCxnSpPr>
                  <p:cNvPr id="22" name="Straight Connector 21"/>
                  <p:cNvCxnSpPr/>
                  <p:nvPr/>
                </p:nvCxnSpPr>
                <p:spPr>
                  <a:xfrm>
                    <a:off x="7377049" y="3243453"/>
                    <a:ext cx="0" cy="211836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6" name="Group 25"/>
                <p:cNvGrpSpPr/>
                <p:nvPr/>
              </p:nvGrpSpPr>
              <p:grpSpPr>
                <a:xfrm>
                  <a:off x="7788275" y="3243453"/>
                  <a:ext cx="396748" cy="547116"/>
                  <a:chOff x="7788275" y="3243453"/>
                  <a:chExt cx="396748" cy="547116"/>
                </a:xfrm>
              </p:grpSpPr>
              <p:sp>
                <p:nvSpPr>
                  <p:cNvPr id="24" name="Oval 23"/>
                  <p:cNvSpPr/>
                  <p:nvPr/>
                </p:nvSpPr>
                <p:spPr>
                  <a:xfrm>
                    <a:off x="7788275" y="3393821"/>
                    <a:ext cx="396748" cy="39674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cxnSp>
                <p:nvCxnSpPr>
                  <p:cNvPr id="25" name="Straight Connector 24"/>
                  <p:cNvCxnSpPr/>
                  <p:nvPr/>
                </p:nvCxnSpPr>
                <p:spPr>
                  <a:xfrm>
                    <a:off x="7986649" y="3243453"/>
                    <a:ext cx="0" cy="211836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29" name="Freeform 28"/>
            <p:cNvSpPr/>
            <p:nvPr/>
          </p:nvSpPr>
          <p:spPr>
            <a:xfrm>
              <a:off x="2050076" y="2637489"/>
              <a:ext cx="1387195" cy="1387194"/>
            </a:xfrm>
            <a:custGeom>
              <a:avLst/>
              <a:gdLst/>
              <a:ahLst/>
              <a:cxnLst/>
              <a:rect l="0" t="0" r="0" b="0"/>
              <a:pathLst>
                <a:path w="1387195" h="1387194">
                  <a:moveTo>
                    <a:pt x="0" y="0"/>
                  </a:moveTo>
                  <a:lnTo>
                    <a:pt x="1387194" y="0"/>
                  </a:lnTo>
                  <a:lnTo>
                    <a:pt x="1387194" y="1387193"/>
                  </a:lnTo>
                  <a:lnTo>
                    <a:pt x="0" y="1387193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835400" y="3035300"/>
              <a:ext cx="3962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–</a:t>
              </a: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6537960" y="241300"/>
            <a:ext cx="3431540" cy="3554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>
              <a:lnSpc>
                <a:spcPct val="114000"/>
              </a:lnSpc>
              <a:spcAft>
                <a:spcPts val="1000"/>
              </a:spcAft>
            </a:pPr>
            <a:r>
              <a:rPr lang="en-CA" sz="1500" dirty="0">
                <a:solidFill>
                  <a:srgbClr val="666666"/>
                </a:solidFill>
                <a:latin typeface="Century Gothic"/>
              </a:rPr>
              <a:t>Do the live demo from p. </a:t>
            </a:r>
            <a:r>
              <a:rPr lang="en-CA" sz="1500" dirty="0" smtClean="0">
                <a:solidFill>
                  <a:srgbClr val="666666"/>
                </a:solidFill>
                <a:latin typeface="Century Gothic"/>
              </a:rPr>
              <a:t>N-40.</a:t>
            </a:r>
            <a:endParaRPr lang="en-CA" sz="15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69900" y="838200"/>
            <a:ext cx="9133205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How can we find out how many apples were in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the box to start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69900" y="6832600"/>
            <a:ext cx="4629912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>
                <a:solidFill>
                  <a:srgbClr val="666666"/>
                </a:solidFill>
                <a:latin typeface="Century Gothic"/>
              </a:rPr>
              <a:t>Use guess and check to solve, starting with 6.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="" xmlns:a16="http://schemas.microsoft.com/office/drawing/2014/main" id="{612E66A6-31C8-415E-8B86-DB5FC489EC6A}"/>
              </a:ext>
            </a:extLst>
          </p:cNvPr>
          <p:cNvCxnSpPr/>
          <p:nvPr/>
        </p:nvCxnSpPr>
        <p:spPr>
          <a:xfrm>
            <a:off x="-14351" y="2185261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2472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57200"/>
            <a:ext cx="95021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FF"/>
                </a:solidFill>
                <a:latin typeface="Century Gothic"/>
              </a:rPr>
              <a:t>Solve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equation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by guessing and checking. 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482600" y="2159000"/>
            <a:ext cx="2659888" cy="587995"/>
            <a:chOff x="482600" y="2159000"/>
            <a:chExt cx="2659888" cy="587995"/>
          </a:xfrm>
        </p:grpSpPr>
        <p:sp>
          <p:nvSpPr>
            <p:cNvPr id="3" name="TextBox 2"/>
            <p:cNvSpPr txBox="1"/>
            <p:nvPr/>
          </p:nvSpPr>
          <p:spPr>
            <a:xfrm>
              <a:off x="482600" y="2159000"/>
              <a:ext cx="2659888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         – 3 = 6 </a:t>
              </a:r>
            </a:p>
          </p:txBody>
        </p:sp>
        <p:sp>
          <p:nvSpPr>
            <p:cNvPr id="4" name="Freeform 3"/>
            <p:cNvSpPr/>
            <p:nvPr/>
          </p:nvSpPr>
          <p:spPr>
            <a:xfrm>
              <a:off x="1096900" y="2179176"/>
              <a:ext cx="567820" cy="567819"/>
            </a:xfrm>
            <a:custGeom>
              <a:avLst/>
              <a:gdLst/>
              <a:ahLst/>
              <a:cxnLst/>
              <a:rect l="0" t="0" r="0" b="0"/>
              <a:pathLst>
                <a:path w="567820" h="567819">
                  <a:moveTo>
                    <a:pt x="0" y="0"/>
                  </a:moveTo>
                  <a:lnTo>
                    <a:pt x="567819" y="0"/>
                  </a:lnTo>
                  <a:lnTo>
                    <a:pt x="567819" y="567818"/>
                  </a:lnTo>
                  <a:lnTo>
                    <a:pt x="0" y="56781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118100" y="3848100"/>
            <a:ext cx="2857653" cy="591363"/>
            <a:chOff x="5118100" y="3848100"/>
            <a:chExt cx="2857653" cy="591363"/>
          </a:xfrm>
        </p:grpSpPr>
        <p:sp>
          <p:nvSpPr>
            <p:cNvPr id="6" name="TextBox 5"/>
            <p:cNvSpPr txBox="1"/>
            <p:nvPr/>
          </p:nvSpPr>
          <p:spPr>
            <a:xfrm>
              <a:off x="5118100" y="3848100"/>
              <a:ext cx="2857653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d)         = 13 – 6 </a:t>
              </a:r>
            </a:p>
          </p:txBody>
        </p:sp>
        <p:sp>
          <p:nvSpPr>
            <p:cNvPr id="7" name="Freeform 6"/>
            <p:cNvSpPr/>
            <p:nvPr/>
          </p:nvSpPr>
          <p:spPr>
            <a:xfrm>
              <a:off x="5738749" y="3871644"/>
              <a:ext cx="567821" cy="567819"/>
            </a:xfrm>
            <a:custGeom>
              <a:avLst/>
              <a:gdLst/>
              <a:ahLst/>
              <a:cxnLst/>
              <a:rect l="0" t="0" r="0" b="0"/>
              <a:pathLst>
                <a:path w="567821" h="567819">
                  <a:moveTo>
                    <a:pt x="0" y="0"/>
                  </a:moveTo>
                  <a:lnTo>
                    <a:pt x="567820" y="0"/>
                  </a:lnTo>
                  <a:lnTo>
                    <a:pt x="567820" y="567818"/>
                  </a:lnTo>
                  <a:lnTo>
                    <a:pt x="0" y="56781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118100" y="2159000"/>
            <a:ext cx="2659533" cy="587995"/>
            <a:chOff x="5118100" y="2159000"/>
            <a:chExt cx="2659533" cy="587995"/>
          </a:xfrm>
        </p:grpSpPr>
        <p:sp>
          <p:nvSpPr>
            <p:cNvPr id="8" name="TextBox 7"/>
            <p:cNvSpPr txBox="1"/>
            <p:nvPr/>
          </p:nvSpPr>
          <p:spPr>
            <a:xfrm>
              <a:off x="5118100" y="2159000"/>
              <a:ext cx="2659533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b) 8 –         = 2 </a:t>
              </a:r>
            </a:p>
          </p:txBody>
        </p:sp>
        <p:sp>
          <p:nvSpPr>
            <p:cNvPr id="9" name="Freeform 8"/>
            <p:cNvSpPr/>
            <p:nvPr/>
          </p:nvSpPr>
          <p:spPr>
            <a:xfrm>
              <a:off x="6344669" y="2179176"/>
              <a:ext cx="567820" cy="567819"/>
            </a:xfrm>
            <a:custGeom>
              <a:avLst/>
              <a:gdLst/>
              <a:ahLst/>
              <a:cxnLst/>
              <a:rect l="0" t="0" r="0" b="0"/>
              <a:pathLst>
                <a:path w="567820" h="567819">
                  <a:moveTo>
                    <a:pt x="0" y="0"/>
                  </a:moveTo>
                  <a:lnTo>
                    <a:pt x="567819" y="0"/>
                  </a:lnTo>
                  <a:lnTo>
                    <a:pt x="567819" y="567818"/>
                  </a:lnTo>
                  <a:lnTo>
                    <a:pt x="0" y="56781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82600" y="3848100"/>
            <a:ext cx="2647036" cy="591363"/>
            <a:chOff x="482600" y="3848100"/>
            <a:chExt cx="2647036" cy="591363"/>
          </a:xfrm>
        </p:grpSpPr>
        <p:sp>
          <p:nvSpPr>
            <p:cNvPr id="10" name="TextBox 9"/>
            <p:cNvSpPr txBox="1"/>
            <p:nvPr/>
          </p:nvSpPr>
          <p:spPr>
            <a:xfrm>
              <a:off x="482600" y="3848100"/>
              <a:ext cx="2647036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c) 9 =         – 3 </a:t>
              </a:r>
            </a:p>
          </p:txBody>
        </p:sp>
        <p:sp>
          <p:nvSpPr>
            <p:cNvPr id="11" name="Freeform 10"/>
            <p:cNvSpPr/>
            <p:nvPr/>
          </p:nvSpPr>
          <p:spPr>
            <a:xfrm>
              <a:off x="1709547" y="3871644"/>
              <a:ext cx="567821" cy="567819"/>
            </a:xfrm>
            <a:custGeom>
              <a:avLst/>
              <a:gdLst/>
              <a:ahLst/>
              <a:cxnLst/>
              <a:rect l="0" t="0" r="0" b="0"/>
              <a:pathLst>
                <a:path w="567821" h="567819">
                  <a:moveTo>
                    <a:pt x="0" y="0"/>
                  </a:moveTo>
                  <a:lnTo>
                    <a:pt x="567820" y="0"/>
                  </a:lnTo>
                  <a:lnTo>
                    <a:pt x="567820" y="567818"/>
                  </a:lnTo>
                  <a:lnTo>
                    <a:pt x="0" y="56781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82600" y="5321300"/>
            <a:ext cx="2648077" cy="1190177"/>
            <a:chOff x="482600" y="5321300"/>
            <a:chExt cx="2648077" cy="1190177"/>
          </a:xfrm>
        </p:grpSpPr>
        <p:sp>
          <p:nvSpPr>
            <p:cNvPr id="5" name="TextBox 4"/>
            <p:cNvSpPr txBox="1"/>
            <p:nvPr/>
          </p:nvSpPr>
          <p:spPr>
            <a:xfrm>
              <a:off x="482600" y="5321300"/>
              <a:ext cx="2648077" cy="115986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>
                  <a:solidFill>
                    <a:srgbClr val="FF0000"/>
                  </a:solidFill>
                  <a:latin typeface="Century Gothic"/>
                </a:rPr>
                <a:t>Bonus: </a:t>
              </a:r>
            </a:p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>
                  <a:latin typeface="Century Gothic"/>
                </a:rPr>
                <a:t>e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) 0 =         – 5 </a:t>
              </a:r>
            </a:p>
          </p:txBody>
        </p:sp>
        <p:sp>
          <p:nvSpPr>
            <p:cNvPr id="12" name="Freeform 11"/>
            <p:cNvSpPr/>
            <p:nvPr/>
          </p:nvSpPr>
          <p:spPr>
            <a:xfrm>
              <a:off x="1709925" y="5943657"/>
              <a:ext cx="567821" cy="567820"/>
            </a:xfrm>
            <a:custGeom>
              <a:avLst/>
              <a:gdLst/>
              <a:ahLst/>
              <a:cxnLst/>
              <a:rect l="0" t="0" r="0" b="0"/>
              <a:pathLst>
                <a:path w="567821" h="567820">
                  <a:moveTo>
                    <a:pt x="0" y="0"/>
                  </a:moveTo>
                  <a:lnTo>
                    <a:pt x="567820" y="0"/>
                  </a:lnTo>
                  <a:lnTo>
                    <a:pt x="567820" y="567819"/>
                  </a:lnTo>
                  <a:lnTo>
                    <a:pt x="0" y="567819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118100" y="5897611"/>
            <a:ext cx="2277368" cy="613866"/>
            <a:chOff x="5118100" y="5897611"/>
            <a:chExt cx="2277368" cy="613866"/>
          </a:xfrm>
        </p:grpSpPr>
        <p:sp>
          <p:nvSpPr>
            <p:cNvPr id="13" name="TextBox 12"/>
            <p:cNvSpPr txBox="1"/>
            <p:nvPr/>
          </p:nvSpPr>
          <p:spPr>
            <a:xfrm>
              <a:off x="5118100" y="5897611"/>
              <a:ext cx="1937918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f) 7 = 7 –   </a:t>
              </a:r>
            </a:p>
          </p:txBody>
        </p:sp>
        <p:sp>
          <p:nvSpPr>
            <p:cNvPr id="14" name="Freeform 13"/>
            <p:cNvSpPr/>
            <p:nvPr/>
          </p:nvSpPr>
          <p:spPr>
            <a:xfrm>
              <a:off x="6827647" y="5943657"/>
              <a:ext cx="567821" cy="567820"/>
            </a:xfrm>
            <a:custGeom>
              <a:avLst/>
              <a:gdLst/>
              <a:ahLst/>
              <a:cxnLst/>
              <a:rect l="0" t="0" r="0" b="0"/>
              <a:pathLst>
                <a:path w="567821" h="567820">
                  <a:moveTo>
                    <a:pt x="0" y="0"/>
                  </a:moveTo>
                  <a:lnTo>
                    <a:pt x="567820" y="0"/>
                  </a:lnTo>
                  <a:lnTo>
                    <a:pt x="567820" y="567819"/>
                  </a:lnTo>
                  <a:lnTo>
                    <a:pt x="0" y="567819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</p:grpSp>
      <p:cxnSp>
        <p:nvCxnSpPr>
          <p:cNvPr id="21" name="Straight Connector 20"/>
          <p:cNvCxnSpPr/>
          <p:nvPr/>
        </p:nvCxnSpPr>
        <p:spPr>
          <a:xfrm>
            <a:off x="-19964" y="523796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2874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97300" y="2425700"/>
            <a:ext cx="265988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         – 5 = 6 </a:t>
            </a:r>
          </a:p>
        </p:txBody>
      </p:sp>
      <p:sp>
        <p:nvSpPr>
          <p:cNvPr id="3" name="Freeform 2"/>
          <p:cNvSpPr/>
          <p:nvPr/>
        </p:nvSpPr>
        <p:spPr>
          <a:xfrm>
            <a:off x="4040078" y="2428758"/>
            <a:ext cx="567819" cy="567819"/>
          </a:xfrm>
          <a:custGeom>
            <a:avLst/>
            <a:gdLst/>
            <a:ahLst/>
            <a:cxnLst/>
            <a:rect l="0" t="0" r="0" b="0"/>
            <a:pathLst>
              <a:path w="567819" h="567819">
                <a:moveTo>
                  <a:pt x="0" y="0"/>
                </a:moveTo>
                <a:lnTo>
                  <a:pt x="567818" y="0"/>
                </a:lnTo>
                <a:lnTo>
                  <a:pt x="567818" y="567818"/>
                </a:lnTo>
                <a:lnTo>
                  <a:pt x="0" y="567818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495300" y="431800"/>
            <a:ext cx="9451340" cy="138499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I want to draw a picture to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solve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this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endParaRPr lang="en-CA" sz="2800">
              <a:solidFill>
                <a:srgbClr val="000000"/>
              </a:solidFill>
              <a:latin typeface="Century Gothic"/>
            </a:endParaRPr>
          </a:p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Again, let's imagine apples in a box.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95300" y="6832600"/>
            <a:ext cx="2961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N-41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for details.</a:t>
            </a:r>
          </a:p>
        </p:txBody>
      </p:sp>
    </p:spTree>
    <p:extLst>
      <p:ext uri="{BB962C8B-B14F-4D97-AF65-F5344CB8AC3E}">
        <p14:creationId xmlns:p14="http://schemas.microsoft.com/office/powerpoint/2010/main" val="334581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6100" y="457200"/>
            <a:ext cx="7940421" cy="138499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Draw a picture for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 7 =         – 5. </a:t>
            </a:r>
          </a:p>
        </p:txBody>
      </p:sp>
      <p:sp>
        <p:nvSpPr>
          <p:cNvPr id="3" name="Freeform 2"/>
          <p:cNvSpPr/>
          <p:nvPr/>
        </p:nvSpPr>
        <p:spPr>
          <a:xfrm>
            <a:off x="6959016" y="1318635"/>
            <a:ext cx="567820" cy="567819"/>
          </a:xfrm>
          <a:custGeom>
            <a:avLst/>
            <a:gdLst/>
            <a:ahLst/>
            <a:cxnLst/>
            <a:rect l="0" t="0" r="0" b="0"/>
            <a:pathLst>
              <a:path w="567820" h="567819">
                <a:moveTo>
                  <a:pt x="0" y="0"/>
                </a:moveTo>
                <a:lnTo>
                  <a:pt x="567819" y="0"/>
                </a:lnTo>
                <a:lnTo>
                  <a:pt x="567819" y="567818"/>
                </a:lnTo>
                <a:lnTo>
                  <a:pt x="0" y="567818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546100" y="6781800"/>
            <a:ext cx="9555176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>
                <a:solidFill>
                  <a:srgbClr val="000000"/>
                </a:solidFill>
                <a:latin typeface="Century Gothic"/>
              </a:rPr>
              <a:t>What operation tells you the number of apples to draw in the box</a:t>
            </a:r>
            <a:r>
              <a:rPr lang="en-CA" sz="200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5391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97300" y="2044700"/>
            <a:ext cx="265988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         – 15 = 6 </a:t>
            </a:r>
          </a:p>
        </p:txBody>
      </p:sp>
      <p:sp>
        <p:nvSpPr>
          <p:cNvPr id="3" name="Freeform 2"/>
          <p:cNvSpPr/>
          <p:nvPr/>
        </p:nvSpPr>
        <p:spPr>
          <a:xfrm>
            <a:off x="4018241" y="2054021"/>
            <a:ext cx="567819" cy="567819"/>
          </a:xfrm>
          <a:custGeom>
            <a:avLst/>
            <a:gdLst/>
            <a:ahLst/>
            <a:cxnLst/>
            <a:rect l="0" t="0" r="0" b="0"/>
            <a:pathLst>
              <a:path w="567819" h="567819">
                <a:moveTo>
                  <a:pt x="0" y="0"/>
                </a:moveTo>
                <a:lnTo>
                  <a:pt x="567818" y="0"/>
                </a:lnTo>
                <a:lnTo>
                  <a:pt x="567818" y="567818"/>
                </a:lnTo>
                <a:lnTo>
                  <a:pt x="0" y="567818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533400" y="850900"/>
            <a:ext cx="93243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What quantities do we know in this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3400" y="3517900"/>
            <a:ext cx="93243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Is the missing number the total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49700" y="4902200"/>
            <a:ext cx="234561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15 + 6 = ____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3400" y="6832600"/>
            <a:ext cx="465094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Check your answer by doing the subtraction.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566660" y="241300"/>
            <a:ext cx="240007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N-42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for details.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2A581128-9E61-4DBF-BE39-D6A2C8916C3F}"/>
              </a:ext>
            </a:extLst>
          </p:cNvPr>
          <p:cNvCxnSpPr/>
          <p:nvPr/>
        </p:nvCxnSpPr>
        <p:spPr>
          <a:xfrm>
            <a:off x="0" y="4355023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2077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31800"/>
            <a:ext cx="9781540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FF"/>
                </a:solidFill>
                <a:latin typeface="Century Gothic"/>
              </a:rPr>
              <a:t>Solve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by writing an addition sentence. Check your answer.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482600" y="2514600"/>
            <a:ext cx="2955595" cy="605644"/>
            <a:chOff x="482600" y="2514600"/>
            <a:chExt cx="2955595" cy="605644"/>
          </a:xfrm>
        </p:grpSpPr>
        <p:sp>
          <p:nvSpPr>
            <p:cNvPr id="3" name="TextBox 2"/>
            <p:cNvSpPr txBox="1"/>
            <p:nvPr/>
          </p:nvSpPr>
          <p:spPr>
            <a:xfrm>
              <a:off x="482600" y="2514600"/>
              <a:ext cx="2955595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a)         – 23 = 61</a:t>
              </a:r>
            </a:p>
          </p:txBody>
        </p:sp>
        <p:sp>
          <p:nvSpPr>
            <p:cNvPr id="9" name="Freeform 8"/>
            <p:cNvSpPr/>
            <p:nvPr/>
          </p:nvSpPr>
          <p:spPr>
            <a:xfrm>
              <a:off x="1080426" y="2552425"/>
              <a:ext cx="567820" cy="567819"/>
            </a:xfrm>
            <a:custGeom>
              <a:avLst/>
              <a:gdLst/>
              <a:ahLst/>
              <a:cxnLst/>
              <a:rect l="0" t="0" r="0" b="0"/>
              <a:pathLst>
                <a:path w="567820" h="567819">
                  <a:moveTo>
                    <a:pt x="0" y="0"/>
                  </a:moveTo>
                  <a:lnTo>
                    <a:pt x="567819" y="0"/>
                  </a:lnTo>
                  <a:lnTo>
                    <a:pt x="567819" y="567818"/>
                  </a:lnTo>
                  <a:lnTo>
                    <a:pt x="0" y="56781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118100" y="2514600"/>
            <a:ext cx="2955239" cy="590146"/>
            <a:chOff x="5118100" y="2514600"/>
            <a:chExt cx="2955239" cy="590146"/>
          </a:xfrm>
        </p:grpSpPr>
        <p:sp>
          <p:nvSpPr>
            <p:cNvPr id="4" name="TextBox 3"/>
            <p:cNvSpPr txBox="1"/>
            <p:nvPr/>
          </p:nvSpPr>
          <p:spPr>
            <a:xfrm>
              <a:off x="5118100" y="2514600"/>
              <a:ext cx="2955239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b)         – 35 = 12</a:t>
              </a:r>
            </a:p>
          </p:txBody>
        </p:sp>
        <p:sp>
          <p:nvSpPr>
            <p:cNvPr id="10" name="Freeform 9"/>
            <p:cNvSpPr/>
            <p:nvPr/>
          </p:nvSpPr>
          <p:spPr>
            <a:xfrm>
              <a:off x="5737123" y="2536928"/>
              <a:ext cx="567819" cy="567818"/>
            </a:xfrm>
            <a:custGeom>
              <a:avLst/>
              <a:gdLst/>
              <a:ahLst/>
              <a:cxnLst/>
              <a:rect l="0" t="0" r="0" b="0"/>
              <a:pathLst>
                <a:path w="567819" h="567818">
                  <a:moveTo>
                    <a:pt x="0" y="0"/>
                  </a:moveTo>
                  <a:lnTo>
                    <a:pt x="567818" y="0"/>
                  </a:lnTo>
                  <a:lnTo>
                    <a:pt x="567818" y="567817"/>
                  </a:lnTo>
                  <a:lnTo>
                    <a:pt x="0" y="56781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82600" y="4084529"/>
            <a:ext cx="2936240" cy="605643"/>
            <a:chOff x="482600" y="4191000"/>
            <a:chExt cx="2936240" cy="605643"/>
          </a:xfrm>
        </p:grpSpPr>
        <p:sp>
          <p:nvSpPr>
            <p:cNvPr id="5" name="TextBox 4"/>
            <p:cNvSpPr txBox="1"/>
            <p:nvPr/>
          </p:nvSpPr>
          <p:spPr>
            <a:xfrm>
              <a:off x="482600" y="4191000"/>
              <a:ext cx="2936240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c) 9 =         – 73 </a:t>
              </a:r>
            </a:p>
          </p:txBody>
        </p:sp>
        <p:sp>
          <p:nvSpPr>
            <p:cNvPr id="11" name="Freeform 10"/>
            <p:cNvSpPr/>
            <p:nvPr/>
          </p:nvSpPr>
          <p:spPr>
            <a:xfrm>
              <a:off x="1711933" y="4228824"/>
              <a:ext cx="567819" cy="567819"/>
            </a:xfrm>
            <a:custGeom>
              <a:avLst/>
              <a:gdLst/>
              <a:ahLst/>
              <a:cxnLst/>
              <a:rect l="0" t="0" r="0" b="0"/>
              <a:pathLst>
                <a:path w="567819" h="567819">
                  <a:moveTo>
                    <a:pt x="0" y="0"/>
                  </a:moveTo>
                  <a:lnTo>
                    <a:pt x="567818" y="0"/>
                  </a:lnTo>
                  <a:lnTo>
                    <a:pt x="567818" y="567818"/>
                  </a:lnTo>
                  <a:lnTo>
                    <a:pt x="0" y="56781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118100" y="4084529"/>
            <a:ext cx="2956281" cy="605643"/>
            <a:chOff x="5118100" y="4191000"/>
            <a:chExt cx="2956281" cy="605643"/>
          </a:xfrm>
        </p:grpSpPr>
        <p:sp>
          <p:nvSpPr>
            <p:cNvPr id="6" name="TextBox 5"/>
            <p:cNvSpPr txBox="1"/>
            <p:nvPr/>
          </p:nvSpPr>
          <p:spPr>
            <a:xfrm>
              <a:off x="5118100" y="4191000"/>
              <a:ext cx="2956281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d) 38 =         – 46</a:t>
              </a:r>
            </a:p>
          </p:txBody>
        </p:sp>
        <p:sp>
          <p:nvSpPr>
            <p:cNvPr id="12" name="Freeform 11"/>
            <p:cNvSpPr/>
            <p:nvPr/>
          </p:nvSpPr>
          <p:spPr>
            <a:xfrm>
              <a:off x="6568440" y="4228824"/>
              <a:ext cx="567820" cy="567819"/>
            </a:xfrm>
            <a:custGeom>
              <a:avLst/>
              <a:gdLst/>
              <a:ahLst/>
              <a:cxnLst/>
              <a:rect l="0" t="0" r="0" b="0"/>
              <a:pathLst>
                <a:path w="567820" h="567819">
                  <a:moveTo>
                    <a:pt x="0" y="0"/>
                  </a:moveTo>
                  <a:lnTo>
                    <a:pt x="567819" y="0"/>
                  </a:lnTo>
                  <a:lnTo>
                    <a:pt x="567819" y="567818"/>
                  </a:lnTo>
                  <a:lnTo>
                    <a:pt x="0" y="56781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118100" y="6248400"/>
            <a:ext cx="3218459" cy="574646"/>
            <a:chOff x="5118100" y="6248400"/>
            <a:chExt cx="3218459" cy="574646"/>
          </a:xfrm>
        </p:grpSpPr>
        <p:sp>
          <p:nvSpPr>
            <p:cNvPr id="8" name="TextBox 7"/>
            <p:cNvSpPr txBox="1"/>
            <p:nvPr/>
          </p:nvSpPr>
          <p:spPr>
            <a:xfrm>
              <a:off x="5118100" y="6248400"/>
              <a:ext cx="3218459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f)         – 200 = 777</a:t>
              </a:r>
            </a:p>
          </p:txBody>
        </p:sp>
        <p:sp>
          <p:nvSpPr>
            <p:cNvPr id="13" name="Freeform 12"/>
            <p:cNvSpPr/>
            <p:nvPr/>
          </p:nvSpPr>
          <p:spPr>
            <a:xfrm>
              <a:off x="5603240" y="6255228"/>
              <a:ext cx="567820" cy="567818"/>
            </a:xfrm>
            <a:custGeom>
              <a:avLst/>
              <a:gdLst/>
              <a:ahLst/>
              <a:cxnLst/>
              <a:rect l="0" t="0" r="0" b="0"/>
              <a:pathLst>
                <a:path w="567820" h="567818">
                  <a:moveTo>
                    <a:pt x="0" y="0"/>
                  </a:moveTo>
                  <a:lnTo>
                    <a:pt x="567819" y="0"/>
                  </a:lnTo>
                  <a:lnTo>
                    <a:pt x="567819" y="567817"/>
                  </a:lnTo>
                  <a:lnTo>
                    <a:pt x="0" y="56781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82600" y="5575300"/>
            <a:ext cx="3042234" cy="1201252"/>
            <a:chOff x="482600" y="5575300"/>
            <a:chExt cx="3042234" cy="1201252"/>
          </a:xfrm>
        </p:grpSpPr>
        <p:sp>
          <p:nvSpPr>
            <p:cNvPr id="7" name="TextBox 6"/>
            <p:cNvSpPr txBox="1"/>
            <p:nvPr/>
          </p:nvSpPr>
          <p:spPr>
            <a:xfrm>
              <a:off x="482600" y="5575300"/>
              <a:ext cx="3042234" cy="115986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>
                  <a:solidFill>
                    <a:srgbClr val="FF0000"/>
                  </a:solidFill>
                  <a:latin typeface="Century Gothic"/>
                </a:rPr>
                <a:t>Bonus:</a:t>
              </a:r>
            </a:p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>
                  <a:latin typeface="Century Gothic"/>
                </a:rPr>
                <a:t>e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) 0 =         – 125 </a:t>
              </a:r>
            </a:p>
          </p:txBody>
        </p:sp>
        <p:sp>
          <p:nvSpPr>
            <p:cNvPr id="14" name="Freeform 13"/>
            <p:cNvSpPr/>
            <p:nvPr/>
          </p:nvSpPr>
          <p:spPr>
            <a:xfrm>
              <a:off x="1711931" y="6208734"/>
              <a:ext cx="567821" cy="567818"/>
            </a:xfrm>
            <a:custGeom>
              <a:avLst/>
              <a:gdLst/>
              <a:ahLst/>
              <a:cxnLst/>
              <a:rect l="0" t="0" r="0" b="0"/>
              <a:pathLst>
                <a:path w="567821" h="567818">
                  <a:moveTo>
                    <a:pt x="0" y="0"/>
                  </a:moveTo>
                  <a:lnTo>
                    <a:pt x="567820" y="0"/>
                  </a:lnTo>
                  <a:lnTo>
                    <a:pt x="567820" y="567817"/>
                  </a:lnTo>
                  <a:lnTo>
                    <a:pt x="0" y="56781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</p:grpSp>
      <p:cxnSp>
        <p:nvCxnSpPr>
          <p:cNvPr id="21" name="Straight Connector 20"/>
          <p:cNvCxnSpPr/>
          <p:nvPr/>
        </p:nvCxnSpPr>
        <p:spPr>
          <a:xfrm>
            <a:off x="0" y="54697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6749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FBAAA77-8844-4C2F-A4AE-6B7CE6A6054E}"/>
</file>

<file path=customXml/itemProps2.xml><?xml version="1.0" encoding="utf-8"?>
<ds:datastoreItem xmlns:ds="http://schemas.openxmlformats.org/officeDocument/2006/customXml" ds:itemID="{8ECECDA3-7C0B-4989-85A8-552CF091EEB2}"/>
</file>

<file path=customXml/itemProps3.xml><?xml version="1.0" encoding="utf-8"?>
<ds:datastoreItem xmlns:ds="http://schemas.openxmlformats.org/officeDocument/2006/customXml" ds:itemID="{B4636EF7-4FC8-4D95-918B-4F3A92BA1267}"/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686</Words>
  <Application>Microsoft Office PowerPoint</Application>
  <PresentationFormat>Custom</PresentationFormat>
  <Paragraphs>112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Katie Baldwin</dc:creator>
  <cp:lastModifiedBy>Seona Bain</cp:lastModifiedBy>
  <cp:revision>14</cp:revision>
  <dcterms:created xsi:type="dcterms:W3CDTF">2018-04-09T21:21:49Z</dcterms:created>
  <dcterms:modified xsi:type="dcterms:W3CDTF">2019-08-21T14:58:35Z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