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fntdata" ContentType="application/x-fontdata"/>
  <Default Extension="jpg" ContentType="image/jpeg"/>
  <Override PartName="/ppt/presentation.xml" ContentType="application/vnd.openxmlformats-officedocument.presentationml.presentation.main+xml"/>
  <Override PartName="/ppt/slides/slide17.xml" ContentType="application/vnd.openxmlformats-officedocument.presentationml.slide+xml"/>
  <Override PartName="/ppt/slides/slide15.xml" ContentType="application/vnd.openxmlformats-officedocument.presentationml.slide+xml"/>
  <Override PartName="/ppt/slides/slide14.xml" ContentType="application/vnd.openxmlformats-officedocument.presentationml.slide+xml"/>
  <Override PartName="/ppt/slides/slide13.xml" ContentType="application/vnd.openxmlformats-officedocument.presentationml.slide+xml"/>
  <Override PartName="/ppt/slides/slide12.xml" ContentType="application/vnd.openxmlformats-officedocument.presentationml.slide+xml"/>
  <Override PartName="/ppt/slides/slide11.xml" ContentType="application/vnd.openxmlformats-officedocument.presentationml.slide+xml"/>
  <Override PartName="/ppt/slides/slide10.xml" ContentType="application/vnd.openxmlformats-officedocument.presentationml.slide+xml"/>
  <Override PartName="/ppt/slides/slide9.xml" ContentType="application/vnd.openxmlformats-officedocument.presentationml.slide+xml"/>
  <Override PartName="/ppt/slides/slide26.xml" ContentType="application/vnd.openxmlformats-officedocument.presentationml.slide+xml"/>
  <Override PartName="/ppt/slides/slide25.xml" ContentType="application/vnd.openxmlformats-officedocument.presentationml.slide+xml"/>
  <Override PartName="/ppt/slides/slide24.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16.xml" ContentType="application/vnd.openxmlformats-officedocument.presentationml.slide+xml"/>
  <Override PartName="/ppt/slides/slide8.xml" ContentType="application/vnd.openxmlformats-officedocument.presentationml.slide+xml"/>
  <Override PartName="/ppt/slides/slide6.xml" ContentType="application/vnd.openxmlformats-officedocument.presentationml.slide+xml"/>
  <Override PartName="/ppt/slides/slide1.xml" ContentType="application/vnd.openxmlformats-officedocument.presentationml.slide+xml"/>
  <Override PartName="/ppt/slides/slide2.xml" ContentType="application/vnd.openxmlformats-officedocument.presentationml.slide+xml"/>
  <Override PartName="/ppt/slides/slide7.xml" ContentType="application/vnd.openxmlformats-officedocument.presentationml.slide+xml"/>
  <Override PartName="/ppt/slides/slide4.xml" ContentType="application/vnd.openxmlformats-officedocument.presentationml.slide+xml"/>
  <Override PartName="/ppt/slides/slide3.xml" ContentType="application/vnd.openxmlformats-officedocument.presentationml.slide+xml"/>
  <Override PartName="/ppt/slides/slide5.xml" ContentType="application/vnd.openxmlformats-officedocument.presentationml.slide+xml"/>
  <Override PartName="/ppt/slideMasters/slideMaster1.xml" ContentType="application/vnd.openxmlformats-officedocument.presentationml.slideMaster+xml"/>
  <Override PartName="/ppt/slideLayouts/slideLayout1.xml" ContentType="application/vnd.openxmlformats-officedocument.presentationml.slideLayout+xml"/>
  <Override PartName="/ppt/slideLayouts/slideLayout8.xml" ContentType="application/vnd.openxmlformats-officedocument.presentationml.slideLayout+xml"/>
  <Override PartName="/ppt/slideLayouts/slideLayout6.xml" ContentType="application/vnd.openxmlformats-officedocument.presentationml.slideLayout+xml"/>
  <Override PartName="/ppt/slideLayouts/slideLayout5.xml" ContentType="application/vnd.openxmlformats-officedocument.presentationml.slideLayout+xml"/>
  <Override PartName="/ppt/slideLayouts/slideLayout4.xml" ContentType="application/vnd.openxmlformats-officedocument.presentationml.slideLayout+xml"/>
  <Override PartName="/ppt/slideLayouts/slideLayout3.xml" ContentType="application/vnd.openxmlformats-officedocument.presentationml.slideLayout+xml"/>
  <Override PartName="/ppt/slideLayouts/slideLayout2.xml" ContentType="application/vnd.openxmlformats-officedocument.presentationml.slideLayout+xml"/>
  <Override PartName="/ppt/slideLayouts/slideLayout9.xml" ContentType="application/vnd.openxmlformats-officedocument.presentationml.slideLayout+xml"/>
  <Override PartName="/ppt/slideLayouts/slideLayout7.xml" ContentType="application/vnd.openxmlformats-officedocument.presentationml.slideLayout+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theme/theme1.xml" ContentType="application/vnd.openxmlformats-officedocument.theme+xml"/>
  <Override PartName="/ppt/presProps.xml" ContentType="application/vnd.openxmlformats-officedocument.presentationml.presProps+xml"/>
  <Override PartName="/ppt/viewProps.xml" ContentType="application/vnd.openxmlformats-officedocument.presentationml.viewProps+xml"/>
  <Override PartName="/ppt/tableStyles.xml" ContentType="application/vnd.openxmlformats-officedocument.presentationml.tableStyles+xml"/>
  <Override PartName="/docProps/app.xml" ContentType="application/vnd.openxmlformats-officedocument.extended-properties+xml"/>
  <Override PartName="/docProps/core.xml" ContentType="application/vnd.openxmlformats-package.core-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Lst>
  <p:sldSz cx="10160000" cy="8331200"/>
  <p:notesSz cx="6858000" cy="9144000"/>
  <p:embeddedFontLst>
    <p:embeddedFont>
      <p:font typeface="Century Gothic" panose="020B0502020202020204" pitchFamily="34" charset="0"/>
      <p:regular r:id="rId28"/>
      <p:bold r:id="rId29"/>
      <p:italic r:id="rId30"/>
      <p:boldItalic r:id="rId31"/>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71" d="100"/>
          <a:sy n="71" d="100"/>
        </p:scale>
        <p:origin x="-726" y="-72"/>
      </p:cViewPr>
      <p:guideLst>
        <p:guide orient="horz" pos="2624"/>
        <p:guide pos="320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38" Type="http://schemas.openxmlformats.org/officeDocument/2006/relationships/customXml" Target="../customXml/item3.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font" Target="fonts/font2.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37" Type="http://schemas.openxmlformats.org/officeDocument/2006/relationships/customXml" Target="../customXml/item2.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font" Target="fonts/font1.fntdata"/><Relationship Id="rId36" Type="http://schemas.openxmlformats.org/officeDocument/2006/relationships/customXml" Target="../customXml/item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font" Target="fonts/font4.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font" Target="fonts/font3.fntdata"/><Relationship Id="rId35" Type="http://schemas.openxmlformats.org/officeDocument/2006/relationships/tableStyles" Target="tableStyles.xml"/><Relationship Id="rId8" Type="http://schemas.openxmlformats.org/officeDocument/2006/relationships/slide" Target="slides/slide7.xml"/><Relationship Id="rId3" Type="http://schemas.openxmlformats.org/officeDocument/2006/relationships/slide" Target="slides/slide2.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62000" y="2588074"/>
            <a:ext cx="8636000" cy="1785808"/>
          </a:xfrm>
        </p:spPr>
        <p:txBody>
          <a:bodyPr/>
          <a:lstStyle/>
          <a:p>
            <a:r>
              <a:rPr lang="en-US" smtClean="0"/>
              <a:t>Click to edit Master title style</a:t>
            </a:r>
            <a:endParaRPr lang="en-CA"/>
          </a:p>
        </p:txBody>
      </p:sp>
      <p:sp>
        <p:nvSpPr>
          <p:cNvPr id="3" name="Subtitle 2"/>
          <p:cNvSpPr>
            <a:spLocks noGrp="1"/>
          </p:cNvSpPr>
          <p:nvPr>
            <p:ph type="subTitle" idx="1"/>
          </p:nvPr>
        </p:nvSpPr>
        <p:spPr>
          <a:xfrm>
            <a:off x="1524000" y="4721014"/>
            <a:ext cx="7112000" cy="2129084"/>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CA"/>
          </a:p>
        </p:txBody>
      </p:sp>
      <p:sp>
        <p:nvSpPr>
          <p:cNvPr id="4" name="Date Placeholder 3"/>
          <p:cNvSpPr>
            <a:spLocks noGrp="1"/>
          </p:cNvSpPr>
          <p:nvPr>
            <p:ph type="dt" sz="half" idx="10"/>
          </p:nvPr>
        </p:nvSpPr>
        <p:spPr/>
        <p:txBody>
          <a:bodyPr/>
          <a:lstStyle/>
          <a:p>
            <a:fld id="{E7F5B849-41D5-437C-BF11-CECFCF40CDB9}" type="datetimeFigureOut">
              <a:rPr lang="en-CA" smtClean="0"/>
              <a:t>2019-10-28</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9409E3E5-8740-48DE-8E00-48DBF57DA108}" type="slidenum">
              <a:rPr lang="en-CA" smtClean="0"/>
              <a:t>‹#›</a:t>
            </a:fld>
            <a:endParaRPr lang="en-CA"/>
          </a:p>
        </p:txBody>
      </p:sp>
    </p:spTree>
    <p:extLst>
      <p:ext uri="{BB962C8B-B14F-4D97-AF65-F5344CB8AC3E}">
        <p14:creationId xmlns:p14="http://schemas.microsoft.com/office/powerpoint/2010/main" val="176314719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10"/>
          </p:nvPr>
        </p:nvSpPr>
        <p:spPr/>
        <p:txBody>
          <a:bodyPr/>
          <a:lstStyle/>
          <a:p>
            <a:fld id="{E7F5B849-41D5-437C-BF11-CECFCF40CDB9}" type="datetimeFigureOut">
              <a:rPr lang="en-CA" smtClean="0"/>
              <a:t>2019-10-28</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9409E3E5-8740-48DE-8E00-48DBF57DA108}" type="slidenum">
              <a:rPr lang="en-CA" smtClean="0"/>
              <a:t>‹#›</a:t>
            </a:fld>
            <a:endParaRPr lang="en-CA"/>
          </a:p>
        </p:txBody>
      </p:sp>
    </p:spTree>
    <p:extLst>
      <p:ext uri="{BB962C8B-B14F-4D97-AF65-F5344CB8AC3E}">
        <p14:creationId xmlns:p14="http://schemas.microsoft.com/office/powerpoint/2010/main" val="56536490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366000" y="333636"/>
            <a:ext cx="2286000" cy="7108519"/>
          </a:xfrm>
        </p:spPr>
        <p:txBody>
          <a:bodyPr vert="eaVert"/>
          <a:lstStyle/>
          <a:p>
            <a:r>
              <a:rPr lang="en-US" smtClean="0"/>
              <a:t>Click to edit Master title style</a:t>
            </a:r>
            <a:endParaRPr lang="en-CA"/>
          </a:p>
        </p:txBody>
      </p:sp>
      <p:sp>
        <p:nvSpPr>
          <p:cNvPr id="3" name="Vertical Text Placeholder 2"/>
          <p:cNvSpPr>
            <a:spLocks noGrp="1"/>
          </p:cNvSpPr>
          <p:nvPr>
            <p:ph type="body" orient="vert" idx="1"/>
          </p:nvPr>
        </p:nvSpPr>
        <p:spPr>
          <a:xfrm>
            <a:off x="508001" y="333636"/>
            <a:ext cx="6688667" cy="7108519"/>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10"/>
          </p:nvPr>
        </p:nvSpPr>
        <p:spPr/>
        <p:txBody>
          <a:bodyPr/>
          <a:lstStyle/>
          <a:p>
            <a:fld id="{E7F5B849-41D5-437C-BF11-CECFCF40CDB9}" type="datetimeFigureOut">
              <a:rPr lang="en-CA" smtClean="0"/>
              <a:t>2019-10-28</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9409E3E5-8740-48DE-8E00-48DBF57DA108}" type="slidenum">
              <a:rPr lang="en-CA" smtClean="0"/>
              <a:t>‹#›</a:t>
            </a:fld>
            <a:endParaRPr lang="en-CA"/>
          </a:p>
        </p:txBody>
      </p:sp>
    </p:spTree>
    <p:extLst>
      <p:ext uri="{BB962C8B-B14F-4D97-AF65-F5344CB8AC3E}">
        <p14:creationId xmlns:p14="http://schemas.microsoft.com/office/powerpoint/2010/main" val="220388945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10"/>
          </p:nvPr>
        </p:nvSpPr>
        <p:spPr/>
        <p:txBody>
          <a:bodyPr/>
          <a:lstStyle/>
          <a:p>
            <a:fld id="{E7F5B849-41D5-437C-BF11-CECFCF40CDB9}" type="datetimeFigureOut">
              <a:rPr lang="en-CA" smtClean="0"/>
              <a:t>2019-10-28</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9409E3E5-8740-48DE-8E00-48DBF57DA108}" type="slidenum">
              <a:rPr lang="en-CA" smtClean="0"/>
              <a:t>‹#›</a:t>
            </a:fld>
            <a:endParaRPr lang="en-CA"/>
          </a:p>
        </p:txBody>
      </p:sp>
    </p:spTree>
    <p:extLst>
      <p:ext uri="{BB962C8B-B14F-4D97-AF65-F5344CB8AC3E}">
        <p14:creationId xmlns:p14="http://schemas.microsoft.com/office/powerpoint/2010/main" val="6814906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02570" y="5353569"/>
            <a:ext cx="8636000" cy="1654669"/>
          </a:xfrm>
        </p:spPr>
        <p:txBody>
          <a:bodyPr anchor="t"/>
          <a:lstStyle>
            <a:lvl1pPr algn="l">
              <a:defRPr sz="4000" b="1" cap="all"/>
            </a:lvl1pPr>
          </a:lstStyle>
          <a:p>
            <a:r>
              <a:rPr lang="en-US" smtClean="0"/>
              <a:t>Click to edit Master title style</a:t>
            </a:r>
            <a:endParaRPr lang="en-CA"/>
          </a:p>
        </p:txBody>
      </p:sp>
      <p:sp>
        <p:nvSpPr>
          <p:cNvPr id="3" name="Text Placeholder 2"/>
          <p:cNvSpPr>
            <a:spLocks noGrp="1"/>
          </p:cNvSpPr>
          <p:nvPr>
            <p:ph type="body" idx="1"/>
          </p:nvPr>
        </p:nvSpPr>
        <p:spPr>
          <a:xfrm>
            <a:off x="802570" y="3531119"/>
            <a:ext cx="8636000" cy="1822449"/>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7F5B849-41D5-437C-BF11-CECFCF40CDB9}" type="datetimeFigureOut">
              <a:rPr lang="en-CA" smtClean="0"/>
              <a:t>2019-10-28</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9409E3E5-8740-48DE-8E00-48DBF57DA108}" type="slidenum">
              <a:rPr lang="en-CA" smtClean="0"/>
              <a:t>‹#›</a:t>
            </a:fld>
            <a:endParaRPr lang="en-CA"/>
          </a:p>
        </p:txBody>
      </p:sp>
    </p:spTree>
    <p:extLst>
      <p:ext uri="{BB962C8B-B14F-4D97-AF65-F5344CB8AC3E}">
        <p14:creationId xmlns:p14="http://schemas.microsoft.com/office/powerpoint/2010/main" val="186024673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Content Placeholder 2"/>
          <p:cNvSpPr>
            <a:spLocks noGrp="1"/>
          </p:cNvSpPr>
          <p:nvPr>
            <p:ph sz="half" idx="1"/>
          </p:nvPr>
        </p:nvSpPr>
        <p:spPr>
          <a:xfrm>
            <a:off x="508000" y="1943948"/>
            <a:ext cx="4487333" cy="549820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Content Placeholder 3"/>
          <p:cNvSpPr>
            <a:spLocks noGrp="1"/>
          </p:cNvSpPr>
          <p:nvPr>
            <p:ph sz="half" idx="2"/>
          </p:nvPr>
        </p:nvSpPr>
        <p:spPr>
          <a:xfrm>
            <a:off x="5164667" y="1943948"/>
            <a:ext cx="4487333" cy="549820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5" name="Date Placeholder 4"/>
          <p:cNvSpPr>
            <a:spLocks noGrp="1"/>
          </p:cNvSpPr>
          <p:nvPr>
            <p:ph type="dt" sz="half" idx="10"/>
          </p:nvPr>
        </p:nvSpPr>
        <p:spPr/>
        <p:txBody>
          <a:bodyPr/>
          <a:lstStyle/>
          <a:p>
            <a:fld id="{E7F5B849-41D5-437C-BF11-CECFCF40CDB9}" type="datetimeFigureOut">
              <a:rPr lang="en-CA" smtClean="0"/>
              <a:t>2019-10-28</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9409E3E5-8740-48DE-8E00-48DBF57DA108}" type="slidenum">
              <a:rPr lang="en-CA" smtClean="0"/>
              <a:t>‹#›</a:t>
            </a:fld>
            <a:endParaRPr lang="en-CA"/>
          </a:p>
        </p:txBody>
      </p:sp>
    </p:spTree>
    <p:extLst>
      <p:ext uri="{BB962C8B-B14F-4D97-AF65-F5344CB8AC3E}">
        <p14:creationId xmlns:p14="http://schemas.microsoft.com/office/powerpoint/2010/main" val="152226906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CA"/>
          </a:p>
        </p:txBody>
      </p:sp>
      <p:sp>
        <p:nvSpPr>
          <p:cNvPr id="3" name="Text Placeholder 2"/>
          <p:cNvSpPr>
            <a:spLocks noGrp="1"/>
          </p:cNvSpPr>
          <p:nvPr>
            <p:ph type="body" idx="1"/>
          </p:nvPr>
        </p:nvSpPr>
        <p:spPr>
          <a:xfrm>
            <a:off x="508000" y="1864878"/>
            <a:ext cx="4489098" cy="77719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508000" y="2642070"/>
            <a:ext cx="4489098" cy="480008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5" name="Text Placeholder 4"/>
          <p:cNvSpPr>
            <a:spLocks noGrp="1"/>
          </p:cNvSpPr>
          <p:nvPr>
            <p:ph type="body" sz="quarter" idx="3"/>
          </p:nvPr>
        </p:nvSpPr>
        <p:spPr>
          <a:xfrm>
            <a:off x="5161141" y="1864878"/>
            <a:ext cx="4490861" cy="77719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161141" y="2642070"/>
            <a:ext cx="4490861" cy="480008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7" name="Date Placeholder 6"/>
          <p:cNvSpPr>
            <a:spLocks noGrp="1"/>
          </p:cNvSpPr>
          <p:nvPr>
            <p:ph type="dt" sz="half" idx="10"/>
          </p:nvPr>
        </p:nvSpPr>
        <p:spPr/>
        <p:txBody>
          <a:bodyPr/>
          <a:lstStyle/>
          <a:p>
            <a:fld id="{E7F5B849-41D5-437C-BF11-CECFCF40CDB9}" type="datetimeFigureOut">
              <a:rPr lang="en-CA" smtClean="0"/>
              <a:t>2019-10-28</a:t>
            </a:fld>
            <a:endParaRPr lang="en-CA"/>
          </a:p>
        </p:txBody>
      </p:sp>
      <p:sp>
        <p:nvSpPr>
          <p:cNvPr id="8" name="Footer Placeholder 7"/>
          <p:cNvSpPr>
            <a:spLocks noGrp="1"/>
          </p:cNvSpPr>
          <p:nvPr>
            <p:ph type="ftr" sz="quarter" idx="11"/>
          </p:nvPr>
        </p:nvSpPr>
        <p:spPr/>
        <p:txBody>
          <a:bodyPr/>
          <a:lstStyle/>
          <a:p>
            <a:endParaRPr lang="en-CA"/>
          </a:p>
        </p:txBody>
      </p:sp>
      <p:sp>
        <p:nvSpPr>
          <p:cNvPr id="9" name="Slide Number Placeholder 8"/>
          <p:cNvSpPr>
            <a:spLocks noGrp="1"/>
          </p:cNvSpPr>
          <p:nvPr>
            <p:ph type="sldNum" sz="quarter" idx="12"/>
          </p:nvPr>
        </p:nvSpPr>
        <p:spPr/>
        <p:txBody>
          <a:bodyPr/>
          <a:lstStyle/>
          <a:p>
            <a:fld id="{9409E3E5-8740-48DE-8E00-48DBF57DA108}" type="slidenum">
              <a:rPr lang="en-CA" smtClean="0"/>
              <a:t>‹#›</a:t>
            </a:fld>
            <a:endParaRPr lang="en-CA"/>
          </a:p>
        </p:txBody>
      </p:sp>
    </p:spTree>
    <p:extLst>
      <p:ext uri="{BB962C8B-B14F-4D97-AF65-F5344CB8AC3E}">
        <p14:creationId xmlns:p14="http://schemas.microsoft.com/office/powerpoint/2010/main" val="188838772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Date Placeholder 2"/>
          <p:cNvSpPr>
            <a:spLocks noGrp="1"/>
          </p:cNvSpPr>
          <p:nvPr>
            <p:ph type="dt" sz="half" idx="10"/>
          </p:nvPr>
        </p:nvSpPr>
        <p:spPr/>
        <p:txBody>
          <a:bodyPr/>
          <a:lstStyle/>
          <a:p>
            <a:fld id="{E7F5B849-41D5-437C-BF11-CECFCF40CDB9}" type="datetimeFigureOut">
              <a:rPr lang="en-CA" smtClean="0"/>
              <a:t>2019-10-28</a:t>
            </a:fld>
            <a:endParaRPr lang="en-CA"/>
          </a:p>
        </p:txBody>
      </p:sp>
      <p:sp>
        <p:nvSpPr>
          <p:cNvPr id="4" name="Footer Placeholder 3"/>
          <p:cNvSpPr>
            <a:spLocks noGrp="1"/>
          </p:cNvSpPr>
          <p:nvPr>
            <p:ph type="ftr" sz="quarter" idx="11"/>
          </p:nvPr>
        </p:nvSpPr>
        <p:spPr/>
        <p:txBody>
          <a:bodyPr/>
          <a:lstStyle/>
          <a:p>
            <a:endParaRPr lang="en-CA"/>
          </a:p>
        </p:txBody>
      </p:sp>
      <p:sp>
        <p:nvSpPr>
          <p:cNvPr id="5" name="Slide Number Placeholder 4"/>
          <p:cNvSpPr>
            <a:spLocks noGrp="1"/>
          </p:cNvSpPr>
          <p:nvPr>
            <p:ph type="sldNum" sz="quarter" idx="12"/>
          </p:nvPr>
        </p:nvSpPr>
        <p:spPr/>
        <p:txBody>
          <a:bodyPr/>
          <a:lstStyle/>
          <a:p>
            <a:fld id="{9409E3E5-8740-48DE-8E00-48DBF57DA108}" type="slidenum">
              <a:rPr lang="en-CA" smtClean="0"/>
              <a:t>‹#›</a:t>
            </a:fld>
            <a:endParaRPr lang="en-CA"/>
          </a:p>
        </p:txBody>
      </p:sp>
    </p:spTree>
    <p:extLst>
      <p:ext uri="{BB962C8B-B14F-4D97-AF65-F5344CB8AC3E}">
        <p14:creationId xmlns:p14="http://schemas.microsoft.com/office/powerpoint/2010/main" val="259910817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7F5B849-41D5-437C-BF11-CECFCF40CDB9}" type="datetimeFigureOut">
              <a:rPr lang="en-CA" smtClean="0"/>
              <a:t>2019-10-28</a:t>
            </a:fld>
            <a:endParaRPr lang="en-CA"/>
          </a:p>
        </p:txBody>
      </p:sp>
      <p:sp>
        <p:nvSpPr>
          <p:cNvPr id="3" name="Footer Placeholder 2"/>
          <p:cNvSpPr>
            <a:spLocks noGrp="1"/>
          </p:cNvSpPr>
          <p:nvPr>
            <p:ph type="ftr" sz="quarter" idx="11"/>
          </p:nvPr>
        </p:nvSpPr>
        <p:spPr/>
        <p:txBody>
          <a:bodyPr/>
          <a:lstStyle/>
          <a:p>
            <a:endParaRPr lang="en-CA"/>
          </a:p>
        </p:txBody>
      </p:sp>
      <p:sp>
        <p:nvSpPr>
          <p:cNvPr id="4" name="Slide Number Placeholder 3"/>
          <p:cNvSpPr>
            <a:spLocks noGrp="1"/>
          </p:cNvSpPr>
          <p:nvPr>
            <p:ph type="sldNum" sz="quarter" idx="12"/>
          </p:nvPr>
        </p:nvSpPr>
        <p:spPr/>
        <p:txBody>
          <a:bodyPr/>
          <a:lstStyle/>
          <a:p>
            <a:fld id="{9409E3E5-8740-48DE-8E00-48DBF57DA108}" type="slidenum">
              <a:rPr lang="en-CA" smtClean="0"/>
              <a:t>‹#›</a:t>
            </a:fld>
            <a:endParaRPr lang="en-CA"/>
          </a:p>
        </p:txBody>
      </p:sp>
    </p:spTree>
    <p:extLst>
      <p:ext uri="{BB962C8B-B14F-4D97-AF65-F5344CB8AC3E}">
        <p14:creationId xmlns:p14="http://schemas.microsoft.com/office/powerpoint/2010/main" val="389437209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8001" y="331705"/>
            <a:ext cx="3342570" cy="1411676"/>
          </a:xfrm>
        </p:spPr>
        <p:txBody>
          <a:bodyPr anchor="b"/>
          <a:lstStyle>
            <a:lvl1pPr algn="l">
              <a:defRPr sz="2000" b="1"/>
            </a:lvl1pPr>
          </a:lstStyle>
          <a:p>
            <a:r>
              <a:rPr lang="en-US" smtClean="0"/>
              <a:t>Click to edit Master title style</a:t>
            </a:r>
            <a:endParaRPr lang="en-CA"/>
          </a:p>
        </p:txBody>
      </p:sp>
      <p:sp>
        <p:nvSpPr>
          <p:cNvPr id="3" name="Content Placeholder 2"/>
          <p:cNvSpPr>
            <a:spLocks noGrp="1"/>
          </p:cNvSpPr>
          <p:nvPr>
            <p:ph idx="1"/>
          </p:nvPr>
        </p:nvSpPr>
        <p:spPr>
          <a:xfrm>
            <a:off x="3972278" y="331707"/>
            <a:ext cx="5679722" cy="7110448"/>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Text Placeholder 3"/>
          <p:cNvSpPr>
            <a:spLocks noGrp="1"/>
          </p:cNvSpPr>
          <p:nvPr>
            <p:ph type="body" sz="half" idx="2"/>
          </p:nvPr>
        </p:nvSpPr>
        <p:spPr>
          <a:xfrm>
            <a:off x="508001" y="1743382"/>
            <a:ext cx="3342570" cy="569877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7F5B849-41D5-437C-BF11-CECFCF40CDB9}" type="datetimeFigureOut">
              <a:rPr lang="en-CA" smtClean="0"/>
              <a:t>2019-10-28</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9409E3E5-8740-48DE-8E00-48DBF57DA108}" type="slidenum">
              <a:rPr lang="en-CA" smtClean="0"/>
              <a:t>‹#›</a:t>
            </a:fld>
            <a:endParaRPr lang="en-CA"/>
          </a:p>
        </p:txBody>
      </p:sp>
    </p:spTree>
    <p:extLst>
      <p:ext uri="{BB962C8B-B14F-4D97-AF65-F5344CB8AC3E}">
        <p14:creationId xmlns:p14="http://schemas.microsoft.com/office/powerpoint/2010/main" val="310479356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91431" y="5831840"/>
            <a:ext cx="6096000" cy="688482"/>
          </a:xfrm>
        </p:spPr>
        <p:txBody>
          <a:bodyPr anchor="b"/>
          <a:lstStyle>
            <a:lvl1pPr algn="l">
              <a:defRPr sz="2000" b="1"/>
            </a:lvl1pPr>
          </a:lstStyle>
          <a:p>
            <a:r>
              <a:rPr lang="en-US" smtClean="0"/>
              <a:t>Click to edit Master title style</a:t>
            </a:r>
            <a:endParaRPr lang="en-CA"/>
          </a:p>
        </p:txBody>
      </p:sp>
      <p:sp>
        <p:nvSpPr>
          <p:cNvPr id="3" name="Picture Placeholder 2"/>
          <p:cNvSpPr>
            <a:spLocks noGrp="1"/>
          </p:cNvSpPr>
          <p:nvPr>
            <p:ph type="pic" idx="1"/>
          </p:nvPr>
        </p:nvSpPr>
        <p:spPr>
          <a:xfrm>
            <a:off x="1991431" y="744408"/>
            <a:ext cx="6096000" cy="499872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CA"/>
          </a:p>
        </p:txBody>
      </p:sp>
      <p:sp>
        <p:nvSpPr>
          <p:cNvPr id="4" name="Text Placeholder 3"/>
          <p:cNvSpPr>
            <a:spLocks noGrp="1"/>
          </p:cNvSpPr>
          <p:nvPr>
            <p:ph type="body" sz="half" idx="2"/>
          </p:nvPr>
        </p:nvSpPr>
        <p:spPr>
          <a:xfrm>
            <a:off x="1991431" y="6520322"/>
            <a:ext cx="6096000" cy="97775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7F5B849-41D5-437C-BF11-CECFCF40CDB9}" type="datetimeFigureOut">
              <a:rPr lang="en-CA" smtClean="0"/>
              <a:t>2019-10-28</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9409E3E5-8740-48DE-8E00-48DBF57DA108}" type="slidenum">
              <a:rPr lang="en-CA" smtClean="0"/>
              <a:t>‹#›</a:t>
            </a:fld>
            <a:endParaRPr lang="en-CA"/>
          </a:p>
        </p:txBody>
      </p:sp>
    </p:spTree>
    <p:extLst>
      <p:ext uri="{BB962C8B-B14F-4D97-AF65-F5344CB8AC3E}">
        <p14:creationId xmlns:p14="http://schemas.microsoft.com/office/powerpoint/2010/main" val="360922607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08000" y="333634"/>
            <a:ext cx="9144000" cy="1388533"/>
          </a:xfrm>
          <a:prstGeom prst="rect">
            <a:avLst/>
          </a:prstGeom>
        </p:spPr>
        <p:txBody>
          <a:bodyPr vert="horz" lIns="91440" tIns="45720" rIns="91440" bIns="45720" rtlCol="0" anchor="ctr">
            <a:normAutofit/>
          </a:bodyPr>
          <a:lstStyle/>
          <a:p>
            <a:r>
              <a:rPr lang="en-US" smtClean="0"/>
              <a:t>Click to edit Master title style</a:t>
            </a:r>
            <a:endParaRPr lang="en-CA"/>
          </a:p>
        </p:txBody>
      </p:sp>
      <p:sp>
        <p:nvSpPr>
          <p:cNvPr id="3" name="Text Placeholder 2"/>
          <p:cNvSpPr>
            <a:spLocks noGrp="1"/>
          </p:cNvSpPr>
          <p:nvPr>
            <p:ph type="body" idx="1"/>
          </p:nvPr>
        </p:nvSpPr>
        <p:spPr>
          <a:xfrm>
            <a:off x="508000" y="1943948"/>
            <a:ext cx="9144000" cy="5498207"/>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2"/>
          </p:nvPr>
        </p:nvSpPr>
        <p:spPr>
          <a:xfrm>
            <a:off x="508001" y="7721790"/>
            <a:ext cx="2370667" cy="443559"/>
          </a:xfrm>
          <a:prstGeom prst="rect">
            <a:avLst/>
          </a:prstGeom>
        </p:spPr>
        <p:txBody>
          <a:bodyPr vert="horz" lIns="91440" tIns="45720" rIns="91440" bIns="45720" rtlCol="0" anchor="ctr"/>
          <a:lstStyle>
            <a:lvl1pPr algn="l">
              <a:defRPr sz="1200">
                <a:solidFill>
                  <a:schemeClr val="tx1">
                    <a:tint val="75000"/>
                  </a:schemeClr>
                </a:solidFill>
              </a:defRPr>
            </a:lvl1pPr>
          </a:lstStyle>
          <a:p>
            <a:fld id="{E7F5B849-41D5-437C-BF11-CECFCF40CDB9}" type="datetimeFigureOut">
              <a:rPr lang="en-CA" smtClean="0"/>
              <a:t>2019-10-28</a:t>
            </a:fld>
            <a:endParaRPr lang="en-CA"/>
          </a:p>
        </p:txBody>
      </p:sp>
      <p:sp>
        <p:nvSpPr>
          <p:cNvPr id="5" name="Footer Placeholder 4"/>
          <p:cNvSpPr>
            <a:spLocks noGrp="1"/>
          </p:cNvSpPr>
          <p:nvPr>
            <p:ph type="ftr" sz="quarter" idx="3"/>
          </p:nvPr>
        </p:nvSpPr>
        <p:spPr>
          <a:xfrm>
            <a:off x="3471335" y="7721790"/>
            <a:ext cx="3217333" cy="443559"/>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CA"/>
          </a:p>
        </p:txBody>
      </p:sp>
      <p:sp>
        <p:nvSpPr>
          <p:cNvPr id="6" name="Slide Number Placeholder 5"/>
          <p:cNvSpPr>
            <a:spLocks noGrp="1"/>
          </p:cNvSpPr>
          <p:nvPr>
            <p:ph type="sldNum" sz="quarter" idx="4"/>
          </p:nvPr>
        </p:nvSpPr>
        <p:spPr>
          <a:xfrm>
            <a:off x="7281334" y="7721790"/>
            <a:ext cx="2370667" cy="443559"/>
          </a:xfrm>
          <a:prstGeom prst="rect">
            <a:avLst/>
          </a:prstGeom>
        </p:spPr>
        <p:txBody>
          <a:bodyPr vert="horz" lIns="91440" tIns="45720" rIns="91440" bIns="45720" rtlCol="0" anchor="ctr"/>
          <a:lstStyle>
            <a:lvl1pPr algn="r">
              <a:defRPr sz="1200">
                <a:solidFill>
                  <a:schemeClr val="tx1">
                    <a:tint val="75000"/>
                  </a:schemeClr>
                </a:solidFill>
              </a:defRPr>
            </a:lvl1pPr>
          </a:lstStyle>
          <a:p>
            <a:fld id="{9409E3E5-8740-48DE-8E00-48DBF57DA108}" type="slidenum">
              <a:rPr lang="en-CA" smtClean="0"/>
              <a:t>‹#›</a:t>
            </a:fld>
            <a:endParaRPr lang="en-CA"/>
          </a:p>
        </p:txBody>
      </p:sp>
    </p:spTree>
    <p:extLst>
      <p:ext uri="{BB962C8B-B14F-4D97-AF65-F5344CB8AC3E}">
        <p14:creationId xmlns:p14="http://schemas.microsoft.com/office/powerpoint/2010/main" val="221840506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Box 1"/>
          <p:cNvSpPr txBox="1"/>
          <p:nvPr/>
        </p:nvSpPr>
        <p:spPr>
          <a:xfrm>
            <a:off x="520700" y="2184400"/>
            <a:ext cx="7559040" cy="553998"/>
          </a:xfrm>
          <a:prstGeom prst="rect">
            <a:avLst/>
          </a:prstGeom>
          <a:noFill/>
        </p:spPr>
        <p:txBody>
          <a:bodyPr vert="horz" rtlCol="0">
            <a:spAutoFit/>
          </a:bodyPr>
          <a:lstStyle/>
          <a:p>
            <a:r>
              <a:rPr lang="en-CA" sz="3000" smtClean="0">
                <a:solidFill>
                  <a:srgbClr val="000000"/>
                </a:solidFill>
                <a:latin typeface="Century Gothic"/>
              </a:rPr>
              <a:t>Problems and Equations—Multiplication and Division</a:t>
            </a:r>
            <a:endParaRPr lang="en-CA" sz="3000">
              <a:solidFill>
                <a:srgbClr val="000000"/>
              </a:solidFill>
              <a:latin typeface="Century Gothic"/>
            </a:endParaRPr>
          </a:p>
        </p:txBody>
      </p:sp>
      <p:pic>
        <p:nvPicPr>
          <p:cNvPr id="3" name="Picture 2"/>
          <p:cNvPicPr>
            <a:picLocks/>
          </p:cNvPicPr>
          <p:nvPr/>
        </p:nvPicPr>
        <p:blipFill>
          <a:blip r:embed="rId2">
            <a:extLst>
              <a:ext uri="{28A0092B-C50C-407E-A947-70E740481C1C}">
                <a14:useLocalDpi xmlns:a14="http://schemas.microsoft.com/office/drawing/2010/main" val="0"/>
              </a:ext>
            </a:extLst>
          </a:blip>
          <a:stretch>
            <a:fillRect/>
          </a:stretch>
        </p:blipFill>
        <p:spPr>
          <a:xfrm>
            <a:off x="7674229" y="6343650"/>
            <a:ext cx="1526667" cy="620141"/>
          </a:xfrm>
          <a:prstGeom prst="rect">
            <a:avLst/>
          </a:prstGeom>
          <a:solidFill>
            <a:scrgbClr r="0" g="0" b="0">
              <a:alpha val="0"/>
            </a:scrgbClr>
          </a:solidFill>
        </p:spPr>
      </p:pic>
      <p:pic>
        <p:nvPicPr>
          <p:cNvPr id="4" name="Picture 3"/>
          <p:cNvPicPr>
            <a:picLocks/>
          </p:cNvPicPr>
          <p:nvPr/>
        </p:nvPicPr>
        <p:blipFill>
          <a:blip r:embed="rId3" cstate="print">
            <a:extLst>
              <a:ext uri="{28A0092B-C50C-407E-A947-70E740481C1C}">
                <a14:useLocalDpi xmlns:a14="http://schemas.microsoft.com/office/drawing/2010/main" val="0"/>
              </a:ext>
            </a:extLst>
          </a:blip>
          <a:stretch>
            <a:fillRect/>
          </a:stretch>
        </p:blipFill>
        <p:spPr>
          <a:xfrm>
            <a:off x="9329293" y="6301994"/>
            <a:ext cx="643636" cy="643636"/>
          </a:xfrm>
          <a:prstGeom prst="rect">
            <a:avLst/>
          </a:prstGeom>
          <a:solidFill>
            <a:scrgbClr r="0" g="0" b="0">
              <a:alpha val="0"/>
            </a:scrgbClr>
          </a:solidFill>
        </p:spPr>
      </p:pic>
      <p:sp>
        <p:nvSpPr>
          <p:cNvPr id="5" name="TextBox 4"/>
          <p:cNvSpPr txBox="1"/>
          <p:nvPr/>
        </p:nvSpPr>
        <p:spPr>
          <a:xfrm>
            <a:off x="520700" y="6549763"/>
            <a:ext cx="4550029" cy="784189"/>
          </a:xfrm>
          <a:prstGeom prst="rect">
            <a:avLst/>
          </a:prstGeom>
          <a:noFill/>
        </p:spPr>
        <p:txBody>
          <a:bodyPr vert="horz" rtlCol="0">
            <a:spAutoFit/>
          </a:bodyPr>
          <a:lstStyle/>
          <a:p>
            <a:pPr>
              <a:lnSpc>
                <a:spcPct val="150000"/>
              </a:lnSpc>
            </a:pPr>
            <a:r>
              <a:rPr lang="en-CA" sz="1600" dirty="0" smtClean="0">
                <a:solidFill>
                  <a:srgbClr val="000000"/>
                </a:solidFill>
                <a:latin typeface="Century Gothic"/>
              </a:rPr>
              <a:t>AB: required	BC: required</a:t>
            </a:r>
          </a:p>
          <a:p>
            <a:pPr>
              <a:lnSpc>
                <a:spcPct val="150000"/>
              </a:lnSpc>
            </a:pPr>
            <a:r>
              <a:rPr lang="en-CA" sz="1600" dirty="0" smtClean="0">
                <a:solidFill>
                  <a:srgbClr val="000000"/>
                </a:solidFill>
                <a:latin typeface="Century Gothic"/>
              </a:rPr>
              <a:t>MB: required	ON: required</a:t>
            </a:r>
            <a:endParaRPr lang="en-CA" sz="1600" dirty="0">
              <a:solidFill>
                <a:srgbClr val="000000"/>
              </a:solidFill>
              <a:latin typeface="Century Gothic"/>
            </a:endParaRPr>
          </a:p>
        </p:txBody>
      </p:sp>
      <p:sp>
        <p:nvSpPr>
          <p:cNvPr id="6" name="TextBox 5"/>
          <p:cNvSpPr txBox="1"/>
          <p:nvPr/>
        </p:nvSpPr>
        <p:spPr>
          <a:xfrm>
            <a:off x="2740660" y="736600"/>
            <a:ext cx="7228840" cy="830997"/>
          </a:xfrm>
          <a:prstGeom prst="rect">
            <a:avLst/>
          </a:prstGeom>
          <a:noFill/>
        </p:spPr>
        <p:txBody>
          <a:bodyPr vert="horz" rtlCol="0">
            <a:spAutoFit/>
          </a:bodyPr>
          <a:lstStyle/>
          <a:p>
            <a:pPr algn="r"/>
            <a:r>
              <a:rPr lang="en-CA" sz="1600" dirty="0" smtClean="0">
                <a:solidFill>
                  <a:srgbClr val="666666"/>
                </a:solidFill>
                <a:latin typeface="Century Gothic"/>
              </a:rPr>
              <a:t>Teacher Resource 5.2 Unit 8 Patterns and Algebra pp. K-34–38</a:t>
            </a:r>
          </a:p>
          <a:p>
            <a:pPr algn="r">
              <a:lnSpc>
                <a:spcPct val="200000"/>
              </a:lnSpc>
            </a:pPr>
            <a:r>
              <a:rPr lang="en-CA" sz="1600" dirty="0" smtClean="0">
                <a:solidFill>
                  <a:srgbClr val="666666"/>
                </a:solidFill>
                <a:latin typeface="Century Gothic"/>
              </a:rPr>
              <a:t>New Canadian Edition</a:t>
            </a:r>
            <a:endParaRPr lang="en-CA" sz="1600" dirty="0">
              <a:solidFill>
                <a:srgbClr val="666666"/>
              </a:solidFill>
              <a:latin typeface="Century Gothic"/>
            </a:endParaRPr>
          </a:p>
        </p:txBody>
      </p:sp>
      <p:sp>
        <p:nvSpPr>
          <p:cNvPr id="7" name="TextBox 6"/>
          <p:cNvSpPr txBox="1"/>
          <p:nvPr/>
        </p:nvSpPr>
        <p:spPr>
          <a:xfrm>
            <a:off x="5102860" y="330200"/>
            <a:ext cx="4866640" cy="338554"/>
          </a:xfrm>
          <a:prstGeom prst="rect">
            <a:avLst/>
          </a:prstGeom>
          <a:noFill/>
        </p:spPr>
        <p:txBody>
          <a:bodyPr vert="horz" rtlCol="0">
            <a:spAutoFit/>
          </a:bodyPr>
          <a:lstStyle/>
          <a:p>
            <a:pPr algn="r"/>
            <a:r>
              <a:rPr lang="en-CA" sz="1600" smtClean="0">
                <a:solidFill>
                  <a:srgbClr val="000000"/>
                </a:solidFill>
                <a:latin typeface="Century Gothic"/>
              </a:rPr>
              <a:t>JUMP Math™    Copyright © 2019 JUMP Math</a:t>
            </a:r>
            <a:endParaRPr lang="en-CA" sz="1600">
              <a:solidFill>
                <a:srgbClr val="000000"/>
              </a:solidFill>
              <a:latin typeface="Century Gothic"/>
            </a:endParaRPr>
          </a:p>
        </p:txBody>
      </p:sp>
      <p:sp>
        <p:nvSpPr>
          <p:cNvPr id="8" name="TextBox 7"/>
          <p:cNvSpPr txBox="1"/>
          <p:nvPr/>
        </p:nvSpPr>
        <p:spPr>
          <a:xfrm>
            <a:off x="520700" y="1625600"/>
            <a:ext cx="1484884" cy="523220"/>
          </a:xfrm>
          <a:prstGeom prst="rect">
            <a:avLst/>
          </a:prstGeom>
          <a:noFill/>
        </p:spPr>
        <p:txBody>
          <a:bodyPr vert="horz" rtlCol="0">
            <a:spAutoFit/>
          </a:bodyPr>
          <a:lstStyle/>
          <a:p>
            <a:r>
              <a:rPr lang="en-CA" sz="2800" smtClean="0">
                <a:solidFill>
                  <a:srgbClr val="666666"/>
                </a:solidFill>
                <a:latin typeface="Century Gothic"/>
              </a:rPr>
              <a:t>PA5-15</a:t>
            </a:r>
            <a:endParaRPr lang="en-CA" sz="2800">
              <a:solidFill>
                <a:srgbClr val="666666"/>
              </a:solidFill>
              <a:latin typeface="Century Gothic"/>
            </a:endParaRPr>
          </a:p>
        </p:txBody>
      </p:sp>
      <p:sp>
        <p:nvSpPr>
          <p:cNvPr id="9" name="TextBox 8"/>
          <p:cNvSpPr txBox="1"/>
          <p:nvPr/>
        </p:nvSpPr>
        <p:spPr>
          <a:xfrm>
            <a:off x="7084060" y="7023100"/>
            <a:ext cx="2891409" cy="338554"/>
          </a:xfrm>
          <a:prstGeom prst="rect">
            <a:avLst/>
          </a:prstGeom>
          <a:noFill/>
        </p:spPr>
        <p:txBody>
          <a:bodyPr vert="horz" rtlCol="0">
            <a:spAutoFit/>
          </a:bodyPr>
          <a:lstStyle/>
          <a:p>
            <a:pPr algn="r"/>
            <a:r>
              <a:rPr lang="en-CA" sz="1600" smtClean="0">
                <a:solidFill>
                  <a:srgbClr val="000000"/>
                </a:solidFill>
                <a:latin typeface="Century Gothic"/>
              </a:rPr>
              <a:t>AP Book 5.2 pp. 16–17</a:t>
            </a:r>
            <a:endParaRPr lang="en-CA" sz="1600">
              <a:solidFill>
                <a:srgbClr val="000000"/>
              </a:solidFill>
              <a:latin typeface="Century Gothic"/>
            </a:endParaRPr>
          </a:p>
        </p:txBody>
      </p:sp>
      <p:cxnSp>
        <p:nvCxnSpPr>
          <p:cNvPr id="10" name="Straight Connector 9"/>
          <p:cNvCxnSpPr/>
          <p:nvPr/>
        </p:nvCxnSpPr>
        <p:spPr>
          <a:xfrm>
            <a:off x="282829" y="3506470"/>
            <a:ext cx="9594342" cy="0"/>
          </a:xfrm>
          <a:prstGeom prst="line">
            <a:avLst/>
          </a:prstGeom>
          <a:ln w="25400" cap="flat" cmpd="sng" algn="ctr">
            <a:solidFill>
              <a:srgbClr val="80808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sp>
        <p:nvSpPr>
          <p:cNvPr id="11" name="TextBox 10"/>
          <p:cNvSpPr txBox="1"/>
          <p:nvPr/>
        </p:nvSpPr>
        <p:spPr>
          <a:xfrm>
            <a:off x="520700" y="3860800"/>
            <a:ext cx="9006840" cy="789062"/>
          </a:xfrm>
          <a:prstGeom prst="rect">
            <a:avLst/>
          </a:prstGeom>
          <a:noFill/>
        </p:spPr>
        <p:txBody>
          <a:bodyPr vert="horz" rtlCol="0">
            <a:spAutoFit/>
          </a:bodyPr>
          <a:lstStyle/>
          <a:p>
            <a:pPr>
              <a:lnSpc>
                <a:spcPct val="112000"/>
              </a:lnSpc>
              <a:spcAft>
                <a:spcPts val="800"/>
              </a:spcAft>
            </a:pPr>
            <a:r>
              <a:rPr lang="en-CA" sz="1800" dirty="0" smtClean="0">
                <a:solidFill>
                  <a:srgbClr val="000000"/>
                </a:solidFill>
                <a:latin typeface="Century Gothic"/>
              </a:rPr>
              <a:t>Students will:</a:t>
            </a:r>
          </a:p>
          <a:p>
            <a:pPr>
              <a:lnSpc>
                <a:spcPct val="112000"/>
              </a:lnSpc>
              <a:spcAft>
                <a:spcPts val="800"/>
              </a:spcAft>
            </a:pPr>
            <a:r>
              <a:rPr lang="en-CA" sz="1800" dirty="0" smtClean="0">
                <a:solidFill>
                  <a:srgbClr val="000000"/>
                </a:solidFill>
                <a:latin typeface="Century Gothic"/>
              </a:rPr>
              <a:t>•  use equations to solve multiplication and division word problems.</a:t>
            </a:r>
            <a:endParaRPr lang="en-CA" sz="1800" dirty="0">
              <a:solidFill>
                <a:srgbClr val="000000"/>
              </a:solidFill>
              <a:latin typeface="Century Gothic"/>
            </a:endParaRPr>
          </a:p>
        </p:txBody>
      </p:sp>
    </p:spTree>
    <p:extLst>
      <p:ext uri="{BB962C8B-B14F-4D97-AF65-F5344CB8AC3E}">
        <p14:creationId xmlns:p14="http://schemas.microsoft.com/office/powerpoint/2010/main" val="118476675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Box 1"/>
          <p:cNvSpPr txBox="1"/>
          <p:nvPr/>
        </p:nvSpPr>
        <p:spPr>
          <a:xfrm>
            <a:off x="469900" y="419100"/>
            <a:ext cx="9070340" cy="1033360"/>
          </a:xfrm>
          <a:prstGeom prst="rect">
            <a:avLst/>
          </a:prstGeom>
          <a:noFill/>
        </p:spPr>
        <p:txBody>
          <a:bodyPr vert="horz" rtlCol="0">
            <a:spAutoFit/>
          </a:bodyPr>
          <a:lstStyle/>
          <a:p>
            <a:pPr>
              <a:lnSpc>
                <a:spcPct val="114000"/>
              </a:lnSpc>
              <a:spcAft>
                <a:spcPts val="1200"/>
              </a:spcAft>
            </a:pPr>
            <a:r>
              <a:rPr lang="en-CA" sz="2800" dirty="0" smtClean="0">
                <a:solidFill>
                  <a:srgbClr val="000000"/>
                </a:solidFill>
                <a:latin typeface="Century Gothic"/>
              </a:rPr>
              <a:t>c) A recipe calls for 3 cups of oatmeal and twice as much flour. How much flour is needed</a:t>
            </a:r>
            <a:r>
              <a:rPr lang="en-CA" sz="2800" dirty="0" smtClean="0">
                <a:solidFill>
                  <a:srgbClr val="000000"/>
                </a:solidFill>
                <a:latin typeface="Arial"/>
              </a:rPr>
              <a:t>?</a:t>
            </a:r>
            <a:endParaRPr lang="en-CA" sz="2800" dirty="0">
              <a:solidFill>
                <a:srgbClr val="000000"/>
              </a:solidFill>
              <a:latin typeface="Arial"/>
            </a:endParaRPr>
          </a:p>
        </p:txBody>
      </p:sp>
      <p:sp>
        <p:nvSpPr>
          <p:cNvPr id="3" name="TextBox 2"/>
          <p:cNvSpPr txBox="1"/>
          <p:nvPr/>
        </p:nvSpPr>
        <p:spPr>
          <a:xfrm>
            <a:off x="457200" y="4025900"/>
            <a:ext cx="9252585" cy="1524585"/>
          </a:xfrm>
          <a:prstGeom prst="rect">
            <a:avLst/>
          </a:prstGeom>
          <a:noFill/>
        </p:spPr>
        <p:txBody>
          <a:bodyPr vert="horz" rtlCol="0">
            <a:spAutoFit/>
          </a:bodyPr>
          <a:lstStyle/>
          <a:p>
            <a:pPr>
              <a:lnSpc>
                <a:spcPct val="114000"/>
              </a:lnSpc>
              <a:spcAft>
                <a:spcPts val="1200"/>
              </a:spcAft>
            </a:pPr>
            <a:r>
              <a:rPr lang="en-CA" sz="2800" dirty="0" smtClean="0">
                <a:solidFill>
                  <a:srgbClr val="000000"/>
                </a:solidFill>
                <a:latin typeface="Century Gothic"/>
              </a:rPr>
              <a:t>d) A dog weighs three times as much as a rabbit. The dog weighs 12 kg. How much does the rabbit weigh</a:t>
            </a:r>
            <a:r>
              <a:rPr lang="en-CA" sz="2800" dirty="0" smtClean="0">
                <a:solidFill>
                  <a:srgbClr val="000000"/>
                </a:solidFill>
                <a:latin typeface="Arial"/>
              </a:rPr>
              <a:t>?</a:t>
            </a:r>
            <a:endParaRPr lang="en-CA" sz="2800" dirty="0">
              <a:solidFill>
                <a:srgbClr val="000000"/>
              </a:solidFill>
              <a:latin typeface="Arial"/>
            </a:endParaRPr>
          </a:p>
        </p:txBody>
      </p:sp>
    </p:spTree>
    <p:extLst>
      <p:ext uri="{BB962C8B-B14F-4D97-AF65-F5344CB8AC3E}">
        <p14:creationId xmlns:p14="http://schemas.microsoft.com/office/powerpoint/2010/main" val="95208129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Box 1"/>
          <p:cNvSpPr txBox="1"/>
          <p:nvPr/>
        </p:nvSpPr>
        <p:spPr>
          <a:xfrm>
            <a:off x="469900" y="431800"/>
            <a:ext cx="9070340" cy="1033360"/>
          </a:xfrm>
          <a:prstGeom prst="rect">
            <a:avLst/>
          </a:prstGeom>
          <a:noFill/>
        </p:spPr>
        <p:txBody>
          <a:bodyPr vert="horz" rtlCol="0">
            <a:spAutoFit/>
          </a:bodyPr>
          <a:lstStyle/>
          <a:p>
            <a:pPr>
              <a:lnSpc>
                <a:spcPct val="114000"/>
              </a:lnSpc>
              <a:spcAft>
                <a:spcPts val="1200"/>
              </a:spcAft>
            </a:pPr>
            <a:r>
              <a:rPr lang="en-CA" sz="2800" dirty="0" smtClean="0">
                <a:solidFill>
                  <a:srgbClr val="000000"/>
                </a:solidFill>
                <a:latin typeface="Century Gothic"/>
              </a:rPr>
              <a:t>If Lewis is three times as old as Mandy, and Mandy is 4 years old, how old is Lewis</a:t>
            </a:r>
            <a:r>
              <a:rPr lang="en-CA" sz="2800" dirty="0" smtClean="0">
                <a:solidFill>
                  <a:srgbClr val="000000"/>
                </a:solidFill>
                <a:latin typeface="Arial"/>
              </a:rPr>
              <a:t>?</a:t>
            </a:r>
            <a:r>
              <a:rPr lang="en-CA" sz="2800" dirty="0" smtClean="0">
                <a:solidFill>
                  <a:srgbClr val="000000"/>
                </a:solidFill>
                <a:latin typeface="Century Gothic"/>
              </a:rPr>
              <a:t>   </a:t>
            </a:r>
            <a:endParaRPr lang="en-CA" sz="2800" dirty="0">
              <a:solidFill>
                <a:srgbClr val="000000"/>
              </a:solidFill>
              <a:latin typeface="Century Gothic"/>
            </a:endParaRPr>
          </a:p>
        </p:txBody>
      </p:sp>
      <p:sp>
        <p:nvSpPr>
          <p:cNvPr id="3" name="TextBox 2"/>
          <p:cNvSpPr txBox="1"/>
          <p:nvPr/>
        </p:nvSpPr>
        <p:spPr>
          <a:xfrm>
            <a:off x="469900" y="3365500"/>
            <a:ext cx="9641840" cy="338554"/>
          </a:xfrm>
          <a:prstGeom prst="rect">
            <a:avLst/>
          </a:prstGeom>
          <a:noFill/>
        </p:spPr>
        <p:txBody>
          <a:bodyPr vert="horz" rtlCol="0">
            <a:spAutoFit/>
          </a:bodyPr>
          <a:lstStyle/>
          <a:p>
            <a:r>
              <a:rPr lang="en-CA" sz="1600" smtClean="0">
                <a:solidFill>
                  <a:srgbClr val="666666"/>
                </a:solidFill>
                <a:latin typeface="Century Gothic"/>
              </a:rPr>
              <a:t>See p. K-35 for details. </a:t>
            </a:r>
            <a:endParaRPr lang="en-CA" sz="1600">
              <a:solidFill>
                <a:srgbClr val="666666"/>
              </a:solidFill>
              <a:latin typeface="Century Gothic"/>
            </a:endParaRPr>
          </a:p>
        </p:txBody>
      </p:sp>
      <p:sp>
        <p:nvSpPr>
          <p:cNvPr id="4" name="TextBox 3"/>
          <p:cNvSpPr txBox="1"/>
          <p:nvPr/>
        </p:nvSpPr>
        <p:spPr>
          <a:xfrm>
            <a:off x="469900" y="4025900"/>
            <a:ext cx="9070340" cy="1033360"/>
          </a:xfrm>
          <a:prstGeom prst="rect">
            <a:avLst/>
          </a:prstGeom>
          <a:noFill/>
        </p:spPr>
        <p:txBody>
          <a:bodyPr vert="horz" rtlCol="0">
            <a:spAutoFit/>
          </a:bodyPr>
          <a:lstStyle/>
          <a:p>
            <a:pPr>
              <a:lnSpc>
                <a:spcPct val="114000"/>
              </a:lnSpc>
              <a:spcAft>
                <a:spcPts val="1200"/>
              </a:spcAft>
            </a:pPr>
            <a:r>
              <a:rPr lang="en-CA" sz="2800" dirty="0" smtClean="0">
                <a:solidFill>
                  <a:srgbClr val="000000"/>
                </a:solidFill>
                <a:latin typeface="Century Gothic"/>
              </a:rPr>
              <a:t>If a table is three times as heavy as a chair, and the chair weighs 4 kg, how heavy is the table</a:t>
            </a:r>
            <a:r>
              <a:rPr lang="en-CA" sz="2800" dirty="0" smtClean="0">
                <a:solidFill>
                  <a:srgbClr val="000000"/>
                </a:solidFill>
                <a:latin typeface="Arial"/>
              </a:rPr>
              <a:t>?</a:t>
            </a:r>
            <a:r>
              <a:rPr lang="en-CA" sz="2800" dirty="0" smtClean="0">
                <a:solidFill>
                  <a:srgbClr val="000000"/>
                </a:solidFill>
                <a:latin typeface="Century Gothic"/>
              </a:rPr>
              <a:t>   </a:t>
            </a:r>
            <a:endParaRPr lang="en-CA" sz="2800" dirty="0">
              <a:solidFill>
                <a:srgbClr val="000000"/>
              </a:solidFill>
              <a:latin typeface="Century Gothic"/>
            </a:endParaRPr>
          </a:p>
        </p:txBody>
      </p:sp>
      <p:sp>
        <p:nvSpPr>
          <p:cNvPr id="5" name="TextBox 4"/>
          <p:cNvSpPr txBox="1"/>
          <p:nvPr/>
        </p:nvSpPr>
        <p:spPr>
          <a:xfrm>
            <a:off x="469900" y="6629400"/>
            <a:ext cx="9641840" cy="400109"/>
          </a:xfrm>
          <a:prstGeom prst="rect">
            <a:avLst/>
          </a:prstGeom>
          <a:noFill/>
        </p:spPr>
        <p:txBody>
          <a:bodyPr vert="horz" rtlCol="0">
            <a:spAutoFit/>
          </a:bodyPr>
          <a:lstStyle/>
          <a:p>
            <a:r>
              <a:rPr lang="en-CA" sz="2000" smtClean="0">
                <a:solidFill>
                  <a:srgbClr val="0000FF"/>
                </a:solidFill>
                <a:latin typeface="Century Gothic"/>
              </a:rPr>
              <a:t>Hint:</a:t>
            </a:r>
            <a:r>
              <a:rPr lang="en-CA" sz="2000" smtClean="0">
                <a:solidFill>
                  <a:srgbClr val="000000"/>
                </a:solidFill>
                <a:latin typeface="Century Gothic"/>
              </a:rPr>
              <a:t> Treat units the same way as you treat objects.</a:t>
            </a:r>
            <a:endParaRPr lang="en-CA" sz="2000">
              <a:solidFill>
                <a:srgbClr val="000000"/>
              </a:solidFill>
              <a:latin typeface="Century Gothic"/>
            </a:endParaRPr>
          </a:p>
        </p:txBody>
      </p:sp>
      <p:cxnSp>
        <p:nvCxnSpPr>
          <p:cNvPr id="9" name="Straight Connector 8"/>
          <p:cNvCxnSpPr/>
          <p:nvPr/>
        </p:nvCxnSpPr>
        <p:spPr>
          <a:xfrm>
            <a:off x="-32568" y="3877568"/>
            <a:ext cx="10192568"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5072420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Box 1"/>
          <p:cNvSpPr txBox="1"/>
          <p:nvPr/>
        </p:nvSpPr>
        <p:spPr>
          <a:xfrm>
            <a:off x="469900" y="431800"/>
            <a:ext cx="9070340" cy="2814810"/>
          </a:xfrm>
          <a:prstGeom prst="rect">
            <a:avLst/>
          </a:prstGeom>
          <a:noFill/>
        </p:spPr>
        <p:txBody>
          <a:bodyPr vert="horz" rtlCol="0">
            <a:spAutoFit/>
          </a:bodyPr>
          <a:lstStyle/>
          <a:p>
            <a:pPr>
              <a:lnSpc>
                <a:spcPct val="114000"/>
              </a:lnSpc>
              <a:spcAft>
                <a:spcPts val="1200"/>
              </a:spcAft>
            </a:pPr>
            <a:r>
              <a:rPr lang="en-CA" sz="2800" dirty="0" smtClean="0">
                <a:solidFill>
                  <a:srgbClr val="000000"/>
                </a:solidFill>
                <a:latin typeface="Century Gothic"/>
              </a:rPr>
              <a:t>We use multiplication to find the total number of objects in equal </a:t>
            </a:r>
            <a:r>
              <a:rPr lang="en-CA" sz="2800" dirty="0" smtClean="0">
                <a:solidFill>
                  <a:srgbClr val="0000FF"/>
                </a:solidFill>
                <a:latin typeface="Century Gothic"/>
              </a:rPr>
              <a:t>sets</a:t>
            </a:r>
            <a:r>
              <a:rPr lang="en-CA" sz="2800" dirty="0" smtClean="0">
                <a:solidFill>
                  <a:srgbClr val="000000"/>
                </a:solidFill>
                <a:latin typeface="Century Gothic"/>
              </a:rPr>
              <a:t>.  </a:t>
            </a:r>
          </a:p>
          <a:p>
            <a:pPr>
              <a:lnSpc>
                <a:spcPct val="114000"/>
              </a:lnSpc>
              <a:spcAft>
                <a:spcPts val="1200"/>
              </a:spcAft>
            </a:pPr>
            <a:r>
              <a:rPr lang="en-CA" sz="2800" dirty="0" smtClean="0">
                <a:solidFill>
                  <a:srgbClr val="000000"/>
                </a:solidFill>
                <a:latin typeface="Century Gothic"/>
              </a:rPr>
              <a:t>For example, 5 people can sit in each car. There are 3 cars.</a:t>
            </a:r>
          </a:p>
          <a:p>
            <a:pPr>
              <a:lnSpc>
                <a:spcPct val="114000"/>
              </a:lnSpc>
              <a:spcAft>
                <a:spcPts val="1200"/>
              </a:spcAft>
            </a:pPr>
            <a:r>
              <a:rPr lang="en-CA" sz="2800" dirty="0" smtClean="0">
                <a:solidFill>
                  <a:srgbClr val="000000"/>
                </a:solidFill>
                <a:latin typeface="Century Gothic"/>
              </a:rPr>
              <a:t>How many people are in 3 cars</a:t>
            </a:r>
            <a:r>
              <a:rPr lang="en-CA" sz="2800" dirty="0" smtClean="0">
                <a:solidFill>
                  <a:srgbClr val="000000"/>
                </a:solidFill>
                <a:latin typeface="Arial"/>
              </a:rPr>
              <a:t>?</a:t>
            </a:r>
            <a:r>
              <a:rPr lang="en-CA" sz="2800" dirty="0" smtClean="0">
                <a:solidFill>
                  <a:srgbClr val="000000"/>
                </a:solidFill>
                <a:latin typeface="Century Gothic"/>
              </a:rPr>
              <a:t>  </a:t>
            </a:r>
            <a:endParaRPr lang="en-CA" sz="2800" dirty="0">
              <a:solidFill>
                <a:srgbClr val="000000"/>
              </a:solidFill>
              <a:latin typeface="Century Gothic"/>
            </a:endParaRPr>
          </a:p>
        </p:txBody>
      </p:sp>
      <p:sp>
        <p:nvSpPr>
          <p:cNvPr id="3" name="TextBox 2"/>
          <p:cNvSpPr txBox="1"/>
          <p:nvPr/>
        </p:nvSpPr>
        <p:spPr>
          <a:xfrm>
            <a:off x="469900" y="6921500"/>
            <a:ext cx="9641840" cy="338554"/>
          </a:xfrm>
          <a:prstGeom prst="rect">
            <a:avLst/>
          </a:prstGeom>
          <a:noFill/>
        </p:spPr>
        <p:txBody>
          <a:bodyPr vert="horz" rtlCol="0">
            <a:spAutoFit/>
          </a:bodyPr>
          <a:lstStyle/>
          <a:p>
            <a:r>
              <a:rPr lang="en-CA" sz="1600" smtClean="0">
                <a:solidFill>
                  <a:srgbClr val="666666"/>
                </a:solidFill>
                <a:latin typeface="Century Gothic"/>
              </a:rPr>
              <a:t>See p. K-35 for details. </a:t>
            </a:r>
            <a:endParaRPr lang="en-CA" sz="1600">
              <a:solidFill>
                <a:srgbClr val="666666"/>
              </a:solidFill>
              <a:latin typeface="Century Gothic"/>
            </a:endParaRPr>
          </a:p>
        </p:txBody>
      </p:sp>
    </p:spTree>
    <p:extLst>
      <p:ext uri="{BB962C8B-B14F-4D97-AF65-F5344CB8AC3E}">
        <p14:creationId xmlns:p14="http://schemas.microsoft.com/office/powerpoint/2010/main" val="311519579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Box 1"/>
          <p:cNvSpPr txBox="1"/>
          <p:nvPr/>
        </p:nvSpPr>
        <p:spPr>
          <a:xfrm>
            <a:off x="469900" y="6921500"/>
            <a:ext cx="9641840" cy="338554"/>
          </a:xfrm>
          <a:prstGeom prst="rect">
            <a:avLst/>
          </a:prstGeom>
          <a:noFill/>
        </p:spPr>
        <p:txBody>
          <a:bodyPr vert="horz" rtlCol="0">
            <a:spAutoFit/>
          </a:bodyPr>
          <a:lstStyle/>
          <a:p>
            <a:r>
              <a:rPr lang="en-CA" sz="1600" smtClean="0">
                <a:solidFill>
                  <a:srgbClr val="666666"/>
                </a:solidFill>
                <a:latin typeface="Century Gothic"/>
              </a:rPr>
              <a:t>See p. K-35 for details. </a:t>
            </a:r>
            <a:endParaRPr lang="en-CA" sz="1600">
              <a:solidFill>
                <a:srgbClr val="666666"/>
              </a:solidFill>
              <a:latin typeface="Century Gothic"/>
            </a:endParaRPr>
          </a:p>
        </p:txBody>
      </p:sp>
      <p:sp>
        <p:nvSpPr>
          <p:cNvPr id="3" name="TextBox 2"/>
          <p:cNvSpPr txBox="1"/>
          <p:nvPr/>
        </p:nvSpPr>
        <p:spPr>
          <a:xfrm>
            <a:off x="469900" y="431800"/>
            <a:ext cx="9425940" cy="1676741"/>
          </a:xfrm>
          <a:prstGeom prst="rect">
            <a:avLst/>
          </a:prstGeom>
          <a:noFill/>
        </p:spPr>
        <p:txBody>
          <a:bodyPr vert="horz" rtlCol="0">
            <a:spAutoFit/>
          </a:bodyPr>
          <a:lstStyle/>
          <a:p>
            <a:pPr>
              <a:lnSpc>
                <a:spcPct val="114000"/>
              </a:lnSpc>
              <a:spcAft>
                <a:spcPts val="1200"/>
              </a:spcAft>
            </a:pPr>
            <a:r>
              <a:rPr lang="en-CA" sz="2800" dirty="0" smtClean="0">
                <a:solidFill>
                  <a:srgbClr val="000000"/>
                </a:solidFill>
                <a:latin typeface="Century Gothic"/>
              </a:rPr>
              <a:t>Reminder:</a:t>
            </a:r>
          </a:p>
          <a:p>
            <a:pPr>
              <a:lnSpc>
                <a:spcPct val="114000"/>
              </a:lnSpc>
              <a:spcAft>
                <a:spcPts val="1200"/>
              </a:spcAft>
            </a:pPr>
            <a:r>
              <a:rPr lang="en-CA" sz="2800" dirty="0" smtClean="0">
                <a:solidFill>
                  <a:srgbClr val="000000"/>
                </a:solidFill>
                <a:latin typeface="Century Gothic"/>
              </a:rPr>
              <a:t>To find the total number of objects, multiply the number in each </a:t>
            </a:r>
            <a:r>
              <a:rPr lang="en-CA" sz="2800" dirty="0" smtClean="0">
                <a:solidFill>
                  <a:srgbClr val="0000FF"/>
                </a:solidFill>
                <a:latin typeface="Century Gothic"/>
              </a:rPr>
              <a:t>set </a:t>
            </a:r>
            <a:r>
              <a:rPr lang="en-CA" sz="2800" dirty="0" smtClean="0">
                <a:solidFill>
                  <a:srgbClr val="000000"/>
                </a:solidFill>
                <a:latin typeface="Century Gothic"/>
              </a:rPr>
              <a:t>by the number of </a:t>
            </a:r>
            <a:r>
              <a:rPr lang="en-CA" sz="2800" dirty="0" smtClean="0">
                <a:solidFill>
                  <a:srgbClr val="0000FF"/>
                </a:solidFill>
                <a:latin typeface="Century Gothic"/>
              </a:rPr>
              <a:t>sets</a:t>
            </a:r>
            <a:r>
              <a:rPr lang="en-CA" sz="2800" dirty="0" smtClean="0">
                <a:solidFill>
                  <a:srgbClr val="000000"/>
                </a:solidFill>
                <a:latin typeface="Century Gothic"/>
              </a:rPr>
              <a:t>. </a:t>
            </a:r>
            <a:endParaRPr lang="en-CA" sz="2800" dirty="0">
              <a:solidFill>
                <a:srgbClr val="000000"/>
              </a:solidFill>
              <a:latin typeface="Century Gothic"/>
            </a:endParaRPr>
          </a:p>
        </p:txBody>
      </p:sp>
      <p:sp>
        <p:nvSpPr>
          <p:cNvPr id="4" name="TextBox 3"/>
          <p:cNvSpPr txBox="1"/>
          <p:nvPr/>
        </p:nvSpPr>
        <p:spPr>
          <a:xfrm>
            <a:off x="457200" y="4025900"/>
            <a:ext cx="9560433" cy="1031629"/>
          </a:xfrm>
          <a:prstGeom prst="rect">
            <a:avLst/>
          </a:prstGeom>
          <a:noFill/>
        </p:spPr>
        <p:txBody>
          <a:bodyPr vert="horz" rtlCol="0">
            <a:spAutoFit/>
          </a:bodyPr>
          <a:lstStyle/>
          <a:p>
            <a:pPr>
              <a:lnSpc>
                <a:spcPct val="114000"/>
              </a:lnSpc>
              <a:spcAft>
                <a:spcPts val="1200"/>
              </a:spcAft>
            </a:pPr>
            <a:r>
              <a:rPr lang="en-CA" sz="2800" dirty="0" smtClean="0">
                <a:solidFill>
                  <a:srgbClr val="000000"/>
                </a:solidFill>
                <a:latin typeface="Century Gothic"/>
              </a:rPr>
              <a:t>To find either the number of </a:t>
            </a:r>
            <a:r>
              <a:rPr lang="en-CA" sz="2800" dirty="0" smtClean="0">
                <a:solidFill>
                  <a:srgbClr val="0000FF"/>
                </a:solidFill>
                <a:latin typeface="Century Gothic"/>
              </a:rPr>
              <a:t>sets</a:t>
            </a:r>
            <a:r>
              <a:rPr lang="en-CA" sz="2800" dirty="0" smtClean="0">
                <a:solidFill>
                  <a:srgbClr val="000000"/>
                </a:solidFill>
                <a:latin typeface="Century Gothic"/>
              </a:rPr>
              <a:t> or the number in each </a:t>
            </a:r>
            <a:r>
              <a:rPr lang="en-CA" sz="2800" dirty="0" smtClean="0">
                <a:solidFill>
                  <a:srgbClr val="0000FF"/>
                </a:solidFill>
                <a:latin typeface="Century Gothic"/>
              </a:rPr>
              <a:t>set</a:t>
            </a:r>
            <a:r>
              <a:rPr lang="en-CA" sz="2800" dirty="0" smtClean="0">
                <a:solidFill>
                  <a:srgbClr val="000000"/>
                </a:solidFill>
                <a:latin typeface="Century Gothic"/>
              </a:rPr>
              <a:t>, divide the total by one of these numbers. </a:t>
            </a:r>
            <a:endParaRPr lang="en-CA" sz="2800" dirty="0">
              <a:solidFill>
                <a:srgbClr val="000000"/>
              </a:solidFill>
              <a:latin typeface="Century Gothic"/>
            </a:endParaRPr>
          </a:p>
        </p:txBody>
      </p:sp>
    </p:spTree>
    <p:extLst>
      <p:ext uri="{BB962C8B-B14F-4D97-AF65-F5344CB8AC3E}">
        <p14:creationId xmlns:p14="http://schemas.microsoft.com/office/powerpoint/2010/main" val="20574245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grpSp>
        <p:nvGrpSpPr>
          <p:cNvPr id="8" name="Group 7"/>
          <p:cNvGrpSpPr/>
          <p:nvPr/>
        </p:nvGrpSpPr>
        <p:grpSpPr>
          <a:xfrm>
            <a:off x="1556873" y="5019316"/>
            <a:ext cx="7396627" cy="1998982"/>
            <a:chOff x="1556873" y="5019316"/>
            <a:chExt cx="7396627" cy="1998982"/>
          </a:xfrm>
        </p:grpSpPr>
        <p:grpSp>
          <p:nvGrpSpPr>
            <p:cNvPr id="4" name="Group 3"/>
            <p:cNvGrpSpPr/>
            <p:nvPr/>
          </p:nvGrpSpPr>
          <p:grpSpPr>
            <a:xfrm>
              <a:off x="1556873" y="5019316"/>
              <a:ext cx="4709642" cy="752428"/>
              <a:chOff x="1556873" y="5019316"/>
              <a:chExt cx="4709642" cy="752428"/>
            </a:xfrm>
          </p:grpSpPr>
          <p:sp>
            <p:nvSpPr>
              <p:cNvPr id="2" name="Freeform 1"/>
              <p:cNvSpPr/>
              <p:nvPr/>
            </p:nvSpPr>
            <p:spPr>
              <a:xfrm>
                <a:off x="1580189" y="5056473"/>
                <a:ext cx="4663197" cy="715271"/>
              </a:xfrm>
              <a:custGeom>
                <a:avLst/>
                <a:gdLst/>
                <a:ahLst/>
                <a:cxnLst/>
                <a:rect l="0" t="0" r="0" b="0"/>
                <a:pathLst>
                  <a:path w="4663197" h="715271">
                    <a:moveTo>
                      <a:pt x="777199" y="0"/>
                    </a:moveTo>
                    <a:lnTo>
                      <a:pt x="3963387" y="0"/>
                    </a:lnTo>
                    <a:lnTo>
                      <a:pt x="4041437" y="2435"/>
                    </a:lnTo>
                    <a:lnTo>
                      <a:pt x="4181001" y="8320"/>
                    </a:lnTo>
                    <a:lnTo>
                      <a:pt x="4313291" y="20291"/>
                    </a:lnTo>
                    <a:lnTo>
                      <a:pt x="4375466" y="26176"/>
                    </a:lnTo>
                    <a:lnTo>
                      <a:pt x="4484604" y="42916"/>
                    </a:lnTo>
                    <a:lnTo>
                      <a:pt x="4561995" y="61990"/>
                    </a:lnTo>
                    <a:lnTo>
                      <a:pt x="4601021" y="72745"/>
                    </a:lnTo>
                    <a:lnTo>
                      <a:pt x="4640045" y="94152"/>
                    </a:lnTo>
                    <a:lnTo>
                      <a:pt x="4655260" y="106124"/>
                    </a:lnTo>
                    <a:lnTo>
                      <a:pt x="4655260" y="112008"/>
                    </a:lnTo>
                    <a:lnTo>
                      <a:pt x="4663196" y="119211"/>
                    </a:lnTo>
                    <a:lnTo>
                      <a:pt x="4663196" y="596058"/>
                    </a:lnTo>
                    <a:lnTo>
                      <a:pt x="4655260" y="602045"/>
                    </a:lnTo>
                    <a:lnTo>
                      <a:pt x="4655260" y="608030"/>
                    </a:lnTo>
                    <a:lnTo>
                      <a:pt x="4640045" y="619901"/>
                    </a:lnTo>
                    <a:lnTo>
                      <a:pt x="4601021" y="641308"/>
                    </a:lnTo>
                    <a:lnTo>
                      <a:pt x="4523632" y="661600"/>
                    </a:lnTo>
                    <a:lnTo>
                      <a:pt x="4484604" y="671137"/>
                    </a:lnTo>
                    <a:lnTo>
                      <a:pt x="4375466" y="687877"/>
                    </a:lnTo>
                    <a:lnTo>
                      <a:pt x="4251114" y="699747"/>
                    </a:lnTo>
                    <a:lnTo>
                      <a:pt x="4181001" y="705734"/>
                    </a:lnTo>
                    <a:lnTo>
                      <a:pt x="4041437" y="711719"/>
                    </a:lnTo>
                    <a:lnTo>
                      <a:pt x="3963387" y="714053"/>
                    </a:lnTo>
                    <a:lnTo>
                      <a:pt x="3925022" y="714053"/>
                    </a:lnTo>
                    <a:lnTo>
                      <a:pt x="3885997" y="715270"/>
                    </a:lnTo>
                    <a:lnTo>
                      <a:pt x="777199" y="715270"/>
                    </a:lnTo>
                    <a:lnTo>
                      <a:pt x="730236" y="714053"/>
                    </a:lnTo>
                    <a:lnTo>
                      <a:pt x="691873" y="714053"/>
                    </a:lnTo>
                    <a:lnTo>
                      <a:pt x="613822" y="711719"/>
                    </a:lnTo>
                    <a:lnTo>
                      <a:pt x="474257" y="705734"/>
                    </a:lnTo>
                    <a:lnTo>
                      <a:pt x="341968" y="693762"/>
                    </a:lnTo>
                    <a:lnTo>
                      <a:pt x="279791" y="687877"/>
                    </a:lnTo>
                    <a:lnTo>
                      <a:pt x="171314" y="671137"/>
                    </a:lnTo>
                    <a:lnTo>
                      <a:pt x="93263" y="652063"/>
                    </a:lnTo>
                    <a:lnTo>
                      <a:pt x="54239" y="641308"/>
                    </a:lnTo>
                    <a:lnTo>
                      <a:pt x="15875" y="619901"/>
                    </a:lnTo>
                    <a:lnTo>
                      <a:pt x="0" y="608030"/>
                    </a:lnTo>
                    <a:lnTo>
                      <a:pt x="0" y="106124"/>
                    </a:lnTo>
                    <a:lnTo>
                      <a:pt x="15875" y="94152"/>
                    </a:lnTo>
                    <a:lnTo>
                      <a:pt x="54239" y="72745"/>
                    </a:lnTo>
                    <a:lnTo>
                      <a:pt x="132289" y="52452"/>
                    </a:lnTo>
                    <a:lnTo>
                      <a:pt x="171314" y="42916"/>
                    </a:lnTo>
                    <a:lnTo>
                      <a:pt x="279791" y="26176"/>
                    </a:lnTo>
                    <a:lnTo>
                      <a:pt x="404143" y="14305"/>
                    </a:lnTo>
                    <a:lnTo>
                      <a:pt x="474257" y="8320"/>
                    </a:lnTo>
                    <a:lnTo>
                      <a:pt x="613822" y="2435"/>
                    </a:lnTo>
                    <a:lnTo>
                      <a:pt x="691873" y="0"/>
                    </a:lnTo>
                    <a:close/>
                  </a:path>
                </a:pathLst>
              </a:custGeom>
              <a:solidFill>
                <a:schemeClr val="accent1">
                  <a:alpha val="1000"/>
                </a:schemeClr>
              </a:solidFill>
              <a:ln w="25400" cap="flat" cmpd="sng" algn="ctr">
                <a:solidFill>
                  <a:srgbClr val="0093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3" name="Freeform 2"/>
              <p:cNvSpPr/>
              <p:nvPr/>
            </p:nvSpPr>
            <p:spPr>
              <a:xfrm>
                <a:off x="1556873" y="5019316"/>
                <a:ext cx="4709642" cy="559700"/>
              </a:xfrm>
              <a:custGeom>
                <a:avLst/>
                <a:gdLst/>
                <a:ahLst/>
                <a:cxnLst/>
                <a:rect l="0" t="0" r="0" b="0"/>
                <a:pathLst>
                  <a:path w="4709642" h="559700">
                    <a:moveTo>
                      <a:pt x="0" y="0"/>
                    </a:moveTo>
                    <a:lnTo>
                      <a:pt x="4709641" y="0"/>
                    </a:lnTo>
                    <a:lnTo>
                      <a:pt x="4709641" y="559699"/>
                    </a:lnTo>
                    <a:lnTo>
                      <a:pt x="0" y="559699"/>
                    </a:lnTo>
                    <a:close/>
                  </a:path>
                </a:pathLst>
              </a:custGeom>
              <a:solidFill>
                <a:srgbClr val="FFFFFF"/>
              </a:solidFill>
              <a:ln w="38100" cap="flat" cmpd="sng" algn="ctr">
                <a:solidFill>
                  <a:srgbClr val="FFFFFF"/>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grpSp>
        <p:cxnSp>
          <p:nvCxnSpPr>
            <p:cNvPr id="5" name="Straight Connector 4"/>
            <p:cNvCxnSpPr/>
            <p:nvPr/>
          </p:nvCxnSpPr>
          <p:spPr>
            <a:xfrm flipV="1">
              <a:off x="7448550" y="5650865"/>
              <a:ext cx="0" cy="686435"/>
            </a:xfrm>
            <a:prstGeom prst="line">
              <a:avLst/>
            </a:prstGeom>
            <a:ln w="25400" cap="flat" cmpd="sng" algn="ctr">
              <a:solidFill>
                <a:srgbClr val="009300"/>
              </a:solidFill>
              <a:prstDash val="solid"/>
              <a:round/>
              <a:headEnd type="none" w="med" len="sm"/>
              <a:tailEnd type="triangle" w="med" len="sm"/>
            </a:ln>
          </p:spPr>
          <p:style>
            <a:lnRef idx="1">
              <a:schemeClr val="accent1"/>
            </a:lnRef>
            <a:fillRef idx="0">
              <a:schemeClr val="accent1"/>
            </a:fillRef>
            <a:effectRef idx="0">
              <a:schemeClr val="accent1"/>
            </a:effectRef>
            <a:fontRef idx="minor">
              <a:schemeClr val="tx1"/>
            </a:fontRef>
          </p:style>
        </p:cxnSp>
        <p:sp>
          <p:nvSpPr>
            <p:cNvPr id="6" name="TextBox 5"/>
            <p:cNvSpPr txBox="1"/>
            <p:nvPr/>
          </p:nvSpPr>
          <p:spPr>
            <a:xfrm>
              <a:off x="5897880" y="6464300"/>
              <a:ext cx="3101340" cy="707886"/>
            </a:xfrm>
            <a:prstGeom prst="rect">
              <a:avLst/>
            </a:prstGeom>
            <a:noFill/>
          </p:spPr>
          <p:txBody>
            <a:bodyPr vert="horz" rtlCol="0">
              <a:spAutoFit/>
            </a:bodyPr>
            <a:lstStyle/>
            <a:p>
              <a:pPr algn="ctr"/>
              <a:r>
                <a:rPr lang="en-CA" sz="2000" smtClean="0">
                  <a:solidFill>
                    <a:srgbClr val="000000"/>
                  </a:solidFill>
                  <a:latin typeface="Century Gothic"/>
                </a:rPr>
                <a:t>If we don't know the total, we multiply. </a:t>
              </a:r>
              <a:endParaRPr lang="en-CA" sz="2000">
                <a:solidFill>
                  <a:srgbClr val="000000"/>
                </a:solidFill>
                <a:latin typeface="Century Gothic"/>
              </a:endParaRPr>
            </a:p>
          </p:txBody>
        </p:sp>
        <p:sp>
          <p:nvSpPr>
            <p:cNvPr id="7" name="TextBox 6"/>
            <p:cNvSpPr txBox="1"/>
            <p:nvPr/>
          </p:nvSpPr>
          <p:spPr>
            <a:xfrm>
              <a:off x="2349500" y="5880100"/>
              <a:ext cx="3228340" cy="707886"/>
            </a:xfrm>
            <a:prstGeom prst="rect">
              <a:avLst/>
            </a:prstGeom>
            <a:noFill/>
          </p:spPr>
          <p:txBody>
            <a:bodyPr vert="horz" rtlCol="0">
              <a:spAutoFit/>
            </a:bodyPr>
            <a:lstStyle/>
            <a:p>
              <a:r>
                <a:rPr lang="en-CA" sz="2000" smtClean="0">
                  <a:solidFill>
                    <a:srgbClr val="000000"/>
                  </a:solidFill>
                  <a:latin typeface="Century Gothic"/>
                </a:rPr>
                <a:t>If we don't know these two numbers, we divide</a:t>
              </a:r>
              <a:endParaRPr lang="en-CA" sz="2000">
                <a:solidFill>
                  <a:srgbClr val="000000"/>
                </a:solidFill>
                <a:latin typeface="Century Gothic"/>
              </a:endParaRPr>
            </a:p>
          </p:txBody>
        </p:sp>
      </p:grpSp>
      <p:sp>
        <p:nvSpPr>
          <p:cNvPr id="9" name="TextBox 8"/>
          <p:cNvSpPr txBox="1"/>
          <p:nvPr/>
        </p:nvSpPr>
        <p:spPr>
          <a:xfrm>
            <a:off x="469900" y="3365500"/>
            <a:ext cx="9641840" cy="338554"/>
          </a:xfrm>
          <a:prstGeom prst="rect">
            <a:avLst/>
          </a:prstGeom>
          <a:noFill/>
        </p:spPr>
        <p:txBody>
          <a:bodyPr vert="horz" rtlCol="0">
            <a:spAutoFit/>
          </a:bodyPr>
          <a:lstStyle/>
          <a:p>
            <a:r>
              <a:rPr lang="en-CA" sz="1600" smtClean="0">
                <a:solidFill>
                  <a:srgbClr val="666666"/>
                </a:solidFill>
                <a:latin typeface="Century Gothic"/>
              </a:rPr>
              <a:t>See pp. K-35–36 for details. </a:t>
            </a:r>
            <a:endParaRPr lang="en-CA" sz="1600">
              <a:solidFill>
                <a:srgbClr val="666666"/>
              </a:solidFill>
              <a:latin typeface="Century Gothic"/>
            </a:endParaRPr>
          </a:p>
        </p:txBody>
      </p:sp>
      <p:sp>
        <p:nvSpPr>
          <p:cNvPr id="10" name="TextBox 9"/>
          <p:cNvSpPr txBox="1"/>
          <p:nvPr/>
        </p:nvSpPr>
        <p:spPr>
          <a:xfrm>
            <a:off x="469900" y="215900"/>
            <a:ext cx="8575040" cy="338554"/>
          </a:xfrm>
          <a:prstGeom prst="rect">
            <a:avLst/>
          </a:prstGeom>
          <a:noFill/>
        </p:spPr>
        <p:txBody>
          <a:bodyPr vert="horz" rtlCol="0">
            <a:spAutoFit/>
          </a:bodyPr>
          <a:lstStyle/>
          <a:p>
            <a:r>
              <a:rPr lang="en-CA" sz="1600" smtClean="0">
                <a:solidFill>
                  <a:srgbClr val="666666"/>
                </a:solidFill>
                <a:latin typeface="Century Gothic"/>
              </a:rPr>
              <a:t>Let's write an equation for a story with an unknown number. </a:t>
            </a:r>
            <a:endParaRPr lang="en-CA" sz="1600">
              <a:solidFill>
                <a:srgbClr val="666666"/>
              </a:solidFill>
              <a:latin typeface="Century Gothic"/>
            </a:endParaRPr>
          </a:p>
        </p:txBody>
      </p:sp>
      <p:sp>
        <p:nvSpPr>
          <p:cNvPr id="11" name="TextBox 10"/>
          <p:cNvSpPr txBox="1"/>
          <p:nvPr/>
        </p:nvSpPr>
        <p:spPr>
          <a:xfrm>
            <a:off x="469900" y="4025900"/>
            <a:ext cx="9756140" cy="523220"/>
          </a:xfrm>
          <a:prstGeom prst="rect">
            <a:avLst/>
          </a:prstGeom>
          <a:noFill/>
        </p:spPr>
        <p:txBody>
          <a:bodyPr vert="horz" rtlCol="0">
            <a:spAutoFit/>
          </a:bodyPr>
          <a:lstStyle/>
          <a:p>
            <a:r>
              <a:rPr lang="en-CA" sz="2800" smtClean="0">
                <a:solidFill>
                  <a:srgbClr val="000000"/>
                </a:solidFill>
                <a:latin typeface="Century Gothic"/>
              </a:rPr>
              <a:t>Identify:</a:t>
            </a:r>
            <a:endParaRPr lang="en-CA" sz="2800">
              <a:solidFill>
                <a:srgbClr val="000000"/>
              </a:solidFill>
              <a:latin typeface="Century Gothic"/>
            </a:endParaRPr>
          </a:p>
        </p:txBody>
      </p:sp>
      <p:graphicFrame>
        <p:nvGraphicFramePr>
          <p:cNvPr id="12" name="Table 11"/>
          <p:cNvGraphicFramePr>
            <a:graphicFrameLocks noGrp="1"/>
          </p:cNvGraphicFramePr>
          <p:nvPr>
            <p:extLst>
              <p:ext uri="{D42A27DB-BD31-4B8C-83A1-F6EECF244321}">
                <p14:modId xmlns:p14="http://schemas.microsoft.com/office/powerpoint/2010/main" val="2426560542"/>
              </p:ext>
            </p:extLst>
          </p:nvPr>
        </p:nvGraphicFramePr>
        <p:xfrm>
          <a:off x="1556892" y="4800474"/>
          <a:ext cx="7086600" cy="768223"/>
        </p:xfrm>
        <a:graphic>
          <a:graphicData uri="http://schemas.openxmlformats.org/drawingml/2006/table">
            <a:tbl>
              <a:tblPr firstRow="1" bandRow="1">
                <a:tableStyleId>{5C22544A-7EE6-4342-B048-85BDC9FD1C3A}</a:tableStyleId>
              </a:tblPr>
              <a:tblGrid>
                <a:gridCol w="2362200"/>
                <a:gridCol w="2362200"/>
                <a:gridCol w="2362200"/>
              </a:tblGrid>
              <a:tr h="768223">
                <a:tc>
                  <a:txBody>
                    <a:bodyPr/>
                    <a:lstStyle/>
                    <a:p>
                      <a:pPr algn="ctr"/>
                      <a:r>
                        <a:rPr lang="en-CA" sz="2000" b="1" i="0" u="none" baseline="0" dirty="0" smtClean="0">
                          <a:solidFill>
                            <a:srgbClr val="000000"/>
                          </a:solidFill>
                          <a:latin typeface="Century Gothic - 20"/>
                        </a:rPr>
                        <a:t>Number in </a:t>
                      </a:r>
                      <a:br>
                        <a:rPr lang="en-CA" sz="2000" b="1" i="0" u="none" baseline="0" dirty="0" smtClean="0">
                          <a:solidFill>
                            <a:srgbClr val="000000"/>
                          </a:solidFill>
                          <a:latin typeface="Century Gothic - 20"/>
                        </a:rPr>
                      </a:br>
                      <a:r>
                        <a:rPr lang="en-CA" sz="2000" b="1" i="0" u="none" baseline="0" dirty="0" smtClean="0">
                          <a:solidFill>
                            <a:srgbClr val="000000"/>
                          </a:solidFill>
                          <a:latin typeface="Century Gothic - 20"/>
                        </a:rPr>
                        <a:t>Each </a:t>
                      </a:r>
                      <a:r>
                        <a:rPr lang="en-CA" sz="2000" b="1" i="0" u="none" baseline="0" dirty="0" smtClean="0">
                          <a:solidFill>
                            <a:srgbClr val="0000FF"/>
                          </a:solidFill>
                          <a:latin typeface="Century Gothic - 20"/>
                        </a:rPr>
                        <a:t>Set </a:t>
                      </a:r>
                      <a:endParaRPr lang="en-CA" sz="2000" b="1" i="0" u="none" baseline="0" dirty="0">
                        <a:solidFill>
                          <a:srgbClr val="0000FF"/>
                        </a:solidFill>
                        <a:latin typeface="Century Gothic - 20"/>
                      </a:endParaRPr>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tc>
                  <a:txBody>
                    <a:bodyPr/>
                    <a:lstStyle/>
                    <a:p>
                      <a:pPr algn="ctr"/>
                      <a:r>
                        <a:rPr lang="en-CA" sz="2000" b="1" i="0" u="none" baseline="0" dirty="0" smtClean="0">
                          <a:solidFill>
                            <a:srgbClr val="000000"/>
                          </a:solidFill>
                          <a:latin typeface="Century Gothic - 20"/>
                        </a:rPr>
                        <a:t>Number of </a:t>
                      </a:r>
                      <a:r>
                        <a:rPr lang="en-CA" sz="2000" b="1" i="0" u="none" baseline="0" dirty="0" smtClean="0">
                          <a:solidFill>
                            <a:srgbClr val="0000FF"/>
                          </a:solidFill>
                          <a:latin typeface="Century Gothic - 20"/>
                        </a:rPr>
                        <a:t>Sets</a:t>
                      </a:r>
                      <a:endParaRPr lang="en-CA" sz="2000" b="1" i="0" u="none" baseline="0" dirty="0">
                        <a:solidFill>
                          <a:srgbClr val="0000FF"/>
                        </a:solidFill>
                        <a:latin typeface="Century Gothic - 20"/>
                      </a:endParaRPr>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tc>
                  <a:txBody>
                    <a:bodyPr/>
                    <a:lstStyle/>
                    <a:p>
                      <a:pPr algn="ctr"/>
                      <a:r>
                        <a:rPr lang="en-CA" sz="2000" b="1" i="0" u="none" baseline="0" dirty="0" smtClean="0">
                          <a:solidFill>
                            <a:srgbClr val="000000"/>
                          </a:solidFill>
                          <a:latin typeface="Century Gothic - 20"/>
                        </a:rPr>
                        <a:t>Total Number </a:t>
                      </a:r>
                      <a:br>
                        <a:rPr lang="en-CA" sz="2000" b="1" i="0" u="none" baseline="0" dirty="0" smtClean="0">
                          <a:solidFill>
                            <a:srgbClr val="000000"/>
                          </a:solidFill>
                          <a:latin typeface="Century Gothic - 20"/>
                        </a:rPr>
                      </a:br>
                      <a:r>
                        <a:rPr lang="en-CA" sz="2000" b="1" i="0" u="none" baseline="0" dirty="0" smtClean="0">
                          <a:solidFill>
                            <a:srgbClr val="000000"/>
                          </a:solidFill>
                          <a:latin typeface="Century Gothic - 20"/>
                        </a:rPr>
                        <a:t>of Objects</a:t>
                      </a:r>
                      <a:endParaRPr lang="en-CA" sz="2000" b="1" i="0" u="none" baseline="0" dirty="0">
                        <a:solidFill>
                          <a:srgbClr val="000000"/>
                        </a:solidFill>
                        <a:latin typeface="Century Gothic - 20"/>
                      </a:endParaRPr>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tr>
            </a:tbl>
          </a:graphicData>
        </a:graphic>
      </p:graphicFrame>
      <p:cxnSp>
        <p:nvCxnSpPr>
          <p:cNvPr id="16" name="Straight Connector 15"/>
          <p:cNvCxnSpPr/>
          <p:nvPr/>
        </p:nvCxnSpPr>
        <p:spPr>
          <a:xfrm>
            <a:off x="-32568" y="3805560"/>
            <a:ext cx="10192568"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3742228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grpSp>
        <p:nvGrpSpPr>
          <p:cNvPr id="4" name="Group 3"/>
          <p:cNvGrpSpPr/>
          <p:nvPr/>
        </p:nvGrpSpPr>
        <p:grpSpPr>
          <a:xfrm>
            <a:off x="1244600" y="5842000"/>
            <a:ext cx="501167" cy="1012398"/>
            <a:chOff x="1244600" y="5842000"/>
            <a:chExt cx="501167" cy="1012398"/>
          </a:xfrm>
        </p:grpSpPr>
        <p:sp>
          <p:nvSpPr>
            <p:cNvPr id="2" name="TextBox 1"/>
            <p:cNvSpPr txBox="1"/>
            <p:nvPr/>
          </p:nvSpPr>
          <p:spPr>
            <a:xfrm>
              <a:off x="1244600" y="5842000"/>
              <a:ext cx="592607" cy="523220"/>
            </a:xfrm>
            <a:prstGeom prst="rect">
              <a:avLst/>
            </a:prstGeom>
            <a:noFill/>
          </p:spPr>
          <p:txBody>
            <a:bodyPr vert="horz" rtlCol="0">
              <a:spAutoFit/>
            </a:bodyPr>
            <a:lstStyle/>
            <a:p>
              <a:r>
                <a:rPr lang="en-CA" sz="2800" smtClean="0">
                  <a:solidFill>
                    <a:srgbClr val="000000"/>
                  </a:solidFill>
                  <a:latin typeface="Century Gothic"/>
                </a:rPr>
                <a:t>a)</a:t>
              </a:r>
              <a:endParaRPr lang="en-CA" sz="2800">
                <a:solidFill>
                  <a:srgbClr val="000000"/>
                </a:solidFill>
                <a:latin typeface="Century Gothic"/>
              </a:endParaRPr>
            </a:p>
          </p:txBody>
        </p:sp>
        <p:sp>
          <p:nvSpPr>
            <p:cNvPr id="3" name="TextBox 2"/>
            <p:cNvSpPr txBox="1"/>
            <p:nvPr/>
          </p:nvSpPr>
          <p:spPr>
            <a:xfrm>
              <a:off x="1244600" y="6438900"/>
              <a:ext cx="592277" cy="523220"/>
            </a:xfrm>
            <a:prstGeom prst="rect">
              <a:avLst/>
            </a:prstGeom>
            <a:noFill/>
          </p:spPr>
          <p:txBody>
            <a:bodyPr vert="horz" rtlCol="0">
              <a:spAutoFit/>
            </a:bodyPr>
            <a:lstStyle/>
            <a:p>
              <a:r>
                <a:rPr lang="en-CA" sz="2800" smtClean="0">
                  <a:solidFill>
                    <a:srgbClr val="000000"/>
                  </a:solidFill>
                  <a:latin typeface="Century Gothic"/>
                </a:rPr>
                <a:t>b)</a:t>
              </a:r>
              <a:endParaRPr lang="en-CA" sz="2800">
                <a:solidFill>
                  <a:srgbClr val="000000"/>
                </a:solidFill>
                <a:latin typeface="Century Gothic"/>
              </a:endParaRPr>
            </a:p>
          </p:txBody>
        </p:sp>
      </p:grpSp>
      <p:graphicFrame>
        <p:nvGraphicFramePr>
          <p:cNvPr id="5" name="Table 4"/>
          <p:cNvGraphicFramePr>
            <a:graphicFrameLocks noGrp="1"/>
          </p:cNvGraphicFramePr>
          <p:nvPr>
            <p:extLst>
              <p:ext uri="{D42A27DB-BD31-4B8C-83A1-F6EECF244321}">
                <p14:modId xmlns:p14="http://schemas.microsoft.com/office/powerpoint/2010/main" val="2763639239"/>
              </p:ext>
            </p:extLst>
          </p:nvPr>
        </p:nvGraphicFramePr>
        <p:xfrm>
          <a:off x="1786889" y="4952873"/>
          <a:ext cx="7086600" cy="1954911"/>
        </p:xfrm>
        <a:graphic>
          <a:graphicData uri="http://schemas.openxmlformats.org/drawingml/2006/table">
            <a:tbl>
              <a:tblPr firstRow="1" bandRow="1">
                <a:tableStyleId>{5C22544A-7EE6-4342-B048-85BDC9FD1C3A}</a:tableStyleId>
              </a:tblPr>
              <a:tblGrid>
                <a:gridCol w="2362200"/>
                <a:gridCol w="2362200"/>
                <a:gridCol w="2362200"/>
              </a:tblGrid>
              <a:tr h="768223">
                <a:tc>
                  <a:txBody>
                    <a:bodyPr/>
                    <a:lstStyle/>
                    <a:p>
                      <a:pPr algn="ctr"/>
                      <a:r>
                        <a:rPr lang="en-CA" sz="2000" b="1" i="0" u="none" baseline="0" dirty="0" smtClean="0">
                          <a:solidFill>
                            <a:srgbClr val="000000"/>
                          </a:solidFill>
                          <a:latin typeface="Century Gothic - 20"/>
                        </a:rPr>
                        <a:t>Number in </a:t>
                      </a:r>
                      <a:br>
                        <a:rPr lang="en-CA" sz="2000" b="1" i="0" u="none" baseline="0" dirty="0" smtClean="0">
                          <a:solidFill>
                            <a:srgbClr val="000000"/>
                          </a:solidFill>
                          <a:latin typeface="Century Gothic - 20"/>
                        </a:rPr>
                      </a:br>
                      <a:r>
                        <a:rPr lang="en-CA" sz="2000" b="1" i="0" u="none" baseline="0" dirty="0" smtClean="0">
                          <a:solidFill>
                            <a:srgbClr val="000000"/>
                          </a:solidFill>
                          <a:latin typeface="Century Gothic - 20"/>
                        </a:rPr>
                        <a:t>Each </a:t>
                      </a:r>
                      <a:r>
                        <a:rPr lang="en-CA" sz="2000" b="1" i="0" u="none" baseline="0" dirty="0" smtClean="0">
                          <a:solidFill>
                            <a:srgbClr val="0000FF"/>
                          </a:solidFill>
                          <a:latin typeface="Century Gothic - 20"/>
                        </a:rPr>
                        <a:t>Set</a:t>
                      </a:r>
                      <a:r>
                        <a:rPr lang="en-CA" sz="2000" b="1" i="0" u="none" baseline="0" dirty="0" smtClean="0">
                          <a:solidFill>
                            <a:srgbClr val="000000"/>
                          </a:solidFill>
                          <a:latin typeface="Century Gothic - 20"/>
                        </a:rPr>
                        <a:t> </a:t>
                      </a:r>
                      <a:endParaRPr lang="en-CA" sz="2000" b="1" i="0" u="none" baseline="0" dirty="0">
                        <a:solidFill>
                          <a:srgbClr val="000000"/>
                        </a:solidFill>
                        <a:latin typeface="Century Gothic - 20"/>
                      </a:endParaRPr>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tc>
                  <a:txBody>
                    <a:bodyPr/>
                    <a:lstStyle/>
                    <a:p>
                      <a:pPr algn="ctr"/>
                      <a:r>
                        <a:rPr lang="en-CA" sz="2000" b="1" i="0" u="none" baseline="0" dirty="0" smtClean="0">
                          <a:solidFill>
                            <a:srgbClr val="000000"/>
                          </a:solidFill>
                          <a:latin typeface="Century Gothic - 20"/>
                        </a:rPr>
                        <a:t>Number of </a:t>
                      </a:r>
                      <a:r>
                        <a:rPr lang="en-CA" sz="2000" b="1" i="0" u="none" baseline="0" dirty="0" smtClean="0">
                          <a:solidFill>
                            <a:srgbClr val="0000FF"/>
                          </a:solidFill>
                          <a:latin typeface="Century Gothic - 20"/>
                        </a:rPr>
                        <a:t>Sets</a:t>
                      </a:r>
                      <a:endParaRPr lang="en-CA" sz="2000" b="1" i="0" u="none" baseline="0" dirty="0">
                        <a:solidFill>
                          <a:srgbClr val="0000FF"/>
                        </a:solidFill>
                        <a:latin typeface="Century Gothic - 20"/>
                      </a:endParaRPr>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tc>
                  <a:txBody>
                    <a:bodyPr/>
                    <a:lstStyle/>
                    <a:p>
                      <a:pPr algn="ctr"/>
                      <a:r>
                        <a:rPr lang="en-CA" sz="2000" b="1" i="0" u="none" baseline="0" dirty="0" smtClean="0">
                          <a:solidFill>
                            <a:srgbClr val="000000"/>
                          </a:solidFill>
                          <a:latin typeface="Century Gothic - 20"/>
                        </a:rPr>
                        <a:t>Total Number </a:t>
                      </a:r>
                      <a:br>
                        <a:rPr lang="en-CA" sz="2000" b="1" i="0" u="none" baseline="0" dirty="0" smtClean="0">
                          <a:solidFill>
                            <a:srgbClr val="000000"/>
                          </a:solidFill>
                          <a:latin typeface="Century Gothic - 20"/>
                        </a:rPr>
                      </a:br>
                      <a:r>
                        <a:rPr lang="en-CA" sz="2000" b="1" i="0" u="none" baseline="0" dirty="0" smtClean="0">
                          <a:solidFill>
                            <a:srgbClr val="000000"/>
                          </a:solidFill>
                          <a:latin typeface="Century Gothic - 20"/>
                        </a:rPr>
                        <a:t>​of Objects</a:t>
                      </a:r>
                      <a:endParaRPr lang="en-CA" sz="2000" b="1" i="0" u="none" baseline="0" dirty="0">
                        <a:solidFill>
                          <a:srgbClr val="000000"/>
                        </a:solidFill>
                        <a:latin typeface="Century Gothic - 20"/>
                      </a:endParaRPr>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tr>
              <a:tr h="593344">
                <a:tc>
                  <a:txBody>
                    <a:bodyPr/>
                    <a:lstStyle/>
                    <a:p>
                      <a:endParaRPr lang="en-CA"/>
                    </a:p>
                  </a:txBody>
                  <a:tcP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tc>
                  <a:txBody>
                    <a:bodyPr/>
                    <a:lstStyle/>
                    <a:p>
                      <a:endParaRPr lang="en-CA"/>
                    </a:p>
                  </a:txBody>
                  <a:tcP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tc>
                  <a:txBody>
                    <a:bodyPr/>
                    <a:lstStyle/>
                    <a:p>
                      <a:endParaRPr lang="en-CA"/>
                    </a:p>
                  </a:txBody>
                  <a:tcP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tr>
              <a:tr h="593344">
                <a:tc>
                  <a:txBody>
                    <a:bodyPr/>
                    <a:lstStyle/>
                    <a:p>
                      <a:endParaRPr lang="en-CA"/>
                    </a:p>
                  </a:txBody>
                  <a:tcP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tc>
                  <a:txBody>
                    <a:bodyPr/>
                    <a:lstStyle/>
                    <a:p>
                      <a:endParaRPr lang="en-CA"/>
                    </a:p>
                  </a:txBody>
                  <a:tcP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tc>
                  <a:txBody>
                    <a:bodyPr/>
                    <a:lstStyle/>
                    <a:p>
                      <a:endParaRPr lang="en-CA"/>
                    </a:p>
                  </a:txBody>
                  <a:tcP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tr>
            </a:tbl>
          </a:graphicData>
        </a:graphic>
      </p:graphicFrame>
      <p:sp>
        <p:nvSpPr>
          <p:cNvPr id="6" name="TextBox 5"/>
          <p:cNvSpPr txBox="1"/>
          <p:nvPr/>
        </p:nvSpPr>
        <p:spPr>
          <a:xfrm>
            <a:off x="457200" y="419100"/>
            <a:ext cx="9659747" cy="2321854"/>
          </a:xfrm>
          <a:prstGeom prst="rect">
            <a:avLst/>
          </a:prstGeom>
          <a:noFill/>
        </p:spPr>
        <p:txBody>
          <a:bodyPr vert="horz" rtlCol="0">
            <a:spAutoFit/>
          </a:bodyPr>
          <a:lstStyle/>
          <a:p>
            <a:pPr>
              <a:lnSpc>
                <a:spcPct val="114000"/>
              </a:lnSpc>
              <a:spcAft>
                <a:spcPts val="1200"/>
              </a:spcAft>
            </a:pPr>
            <a:r>
              <a:rPr lang="en-CA" sz="2800" dirty="0" smtClean="0">
                <a:solidFill>
                  <a:srgbClr val="000000"/>
                </a:solidFill>
                <a:latin typeface="Century Gothic"/>
              </a:rPr>
              <a:t>Exercises: </a:t>
            </a:r>
          </a:p>
          <a:p>
            <a:pPr>
              <a:lnSpc>
                <a:spcPct val="114000"/>
              </a:lnSpc>
              <a:spcAft>
                <a:spcPts val="1200"/>
              </a:spcAft>
            </a:pPr>
            <a:r>
              <a:rPr lang="en-CA" sz="2800" dirty="0" smtClean="0">
                <a:solidFill>
                  <a:srgbClr val="000000"/>
                </a:solidFill>
                <a:latin typeface="Century Gothic"/>
              </a:rPr>
              <a:t>Fill in a row in the table for the situation.</a:t>
            </a:r>
          </a:p>
          <a:p>
            <a:pPr>
              <a:lnSpc>
                <a:spcPct val="114000"/>
              </a:lnSpc>
              <a:spcAft>
                <a:spcPts val="1200"/>
              </a:spcAft>
            </a:pPr>
            <a:r>
              <a:rPr lang="en-CA" sz="2800" dirty="0" smtClean="0">
                <a:solidFill>
                  <a:srgbClr val="000000"/>
                </a:solidFill>
                <a:latin typeface="Century Gothic"/>
              </a:rPr>
              <a:t>a) There are 7 people in each van. There are </a:t>
            </a:r>
            <a:r>
              <a:rPr lang="en-CA" sz="2800" i="1" dirty="0" smtClean="0">
                <a:solidFill>
                  <a:srgbClr val="000000"/>
                </a:solidFill>
                <a:latin typeface="Century Gothic"/>
              </a:rPr>
              <a:t>w</a:t>
            </a:r>
            <a:r>
              <a:rPr lang="en-CA" sz="2800" dirty="0" smtClean="0">
                <a:solidFill>
                  <a:srgbClr val="000000"/>
                </a:solidFill>
                <a:latin typeface="Century Gothic"/>
              </a:rPr>
              <a:t> vans. There are 21 people altogether. </a:t>
            </a:r>
            <a:endParaRPr lang="en-CA" sz="2800" dirty="0">
              <a:solidFill>
                <a:srgbClr val="000000"/>
              </a:solidFill>
              <a:latin typeface="Century Gothic"/>
            </a:endParaRPr>
          </a:p>
        </p:txBody>
      </p:sp>
      <p:sp>
        <p:nvSpPr>
          <p:cNvPr id="7" name="TextBox 6"/>
          <p:cNvSpPr txBox="1"/>
          <p:nvPr/>
        </p:nvSpPr>
        <p:spPr>
          <a:xfrm>
            <a:off x="444500" y="3454400"/>
            <a:ext cx="8430133" cy="1031629"/>
          </a:xfrm>
          <a:prstGeom prst="rect">
            <a:avLst/>
          </a:prstGeom>
          <a:noFill/>
        </p:spPr>
        <p:txBody>
          <a:bodyPr vert="horz" rtlCol="0">
            <a:spAutoFit/>
          </a:bodyPr>
          <a:lstStyle/>
          <a:p>
            <a:pPr>
              <a:lnSpc>
                <a:spcPct val="114000"/>
              </a:lnSpc>
              <a:spcAft>
                <a:spcPts val="1200"/>
              </a:spcAft>
            </a:pPr>
            <a:r>
              <a:rPr lang="en-CA" sz="2800" dirty="0" smtClean="0">
                <a:solidFill>
                  <a:srgbClr val="000000"/>
                </a:solidFill>
                <a:latin typeface="Century Gothic"/>
              </a:rPr>
              <a:t>b) There are </a:t>
            </a:r>
            <a:r>
              <a:rPr lang="en-CA" sz="2800" i="1" dirty="0" smtClean="0">
                <a:solidFill>
                  <a:srgbClr val="000000"/>
                </a:solidFill>
                <a:latin typeface="Century Gothic"/>
              </a:rPr>
              <a:t>w</a:t>
            </a:r>
            <a:r>
              <a:rPr lang="en-CA" sz="2800" dirty="0" smtClean="0">
                <a:solidFill>
                  <a:srgbClr val="000000"/>
                </a:solidFill>
                <a:latin typeface="Century Gothic"/>
              </a:rPr>
              <a:t> pears in each basket. There are 5 baskets. There are 45 pears together. </a:t>
            </a:r>
            <a:endParaRPr lang="en-CA" sz="2800" dirty="0">
              <a:solidFill>
                <a:srgbClr val="000000"/>
              </a:solidFill>
              <a:latin typeface="Century Gothic"/>
            </a:endParaRPr>
          </a:p>
        </p:txBody>
      </p:sp>
    </p:spTree>
    <p:extLst>
      <p:ext uri="{BB962C8B-B14F-4D97-AF65-F5344CB8AC3E}">
        <p14:creationId xmlns:p14="http://schemas.microsoft.com/office/powerpoint/2010/main" val="365103012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grpSp>
        <p:nvGrpSpPr>
          <p:cNvPr id="5" name="Group 4"/>
          <p:cNvGrpSpPr/>
          <p:nvPr/>
        </p:nvGrpSpPr>
        <p:grpSpPr>
          <a:xfrm>
            <a:off x="508000" y="5308600"/>
            <a:ext cx="1233551" cy="1596598"/>
            <a:chOff x="508000" y="5308600"/>
            <a:chExt cx="1233551" cy="1596598"/>
          </a:xfrm>
        </p:grpSpPr>
        <p:sp>
          <p:nvSpPr>
            <p:cNvPr id="2" name="TextBox 1"/>
            <p:cNvSpPr txBox="1"/>
            <p:nvPr/>
          </p:nvSpPr>
          <p:spPr>
            <a:xfrm>
              <a:off x="1231900" y="5892800"/>
              <a:ext cx="593319" cy="523220"/>
            </a:xfrm>
            <a:prstGeom prst="rect">
              <a:avLst/>
            </a:prstGeom>
            <a:noFill/>
          </p:spPr>
          <p:txBody>
            <a:bodyPr vert="horz" rtlCol="0">
              <a:spAutoFit/>
            </a:bodyPr>
            <a:lstStyle/>
            <a:p>
              <a:r>
                <a:rPr lang="en-CA" sz="2800" smtClean="0">
                  <a:solidFill>
                    <a:srgbClr val="000000"/>
                  </a:solidFill>
                  <a:latin typeface="Century Gothic"/>
                </a:rPr>
                <a:t>d)</a:t>
              </a:r>
              <a:endParaRPr lang="en-CA" sz="2800">
                <a:solidFill>
                  <a:srgbClr val="000000"/>
                </a:solidFill>
                <a:latin typeface="Century Gothic"/>
              </a:endParaRPr>
            </a:p>
          </p:txBody>
        </p:sp>
        <p:sp>
          <p:nvSpPr>
            <p:cNvPr id="3" name="TextBox 2"/>
            <p:cNvSpPr txBox="1"/>
            <p:nvPr/>
          </p:nvSpPr>
          <p:spPr>
            <a:xfrm>
              <a:off x="1244600" y="5308600"/>
              <a:ext cx="579780" cy="523220"/>
            </a:xfrm>
            <a:prstGeom prst="rect">
              <a:avLst/>
            </a:prstGeom>
            <a:noFill/>
          </p:spPr>
          <p:txBody>
            <a:bodyPr vert="horz" rtlCol="0">
              <a:spAutoFit/>
            </a:bodyPr>
            <a:lstStyle/>
            <a:p>
              <a:r>
                <a:rPr lang="en-CA" sz="2800" smtClean="0">
                  <a:solidFill>
                    <a:srgbClr val="000000"/>
                  </a:solidFill>
                  <a:latin typeface="Century Gothic"/>
                </a:rPr>
                <a:t>c)</a:t>
              </a:r>
              <a:endParaRPr lang="en-CA" sz="2800">
                <a:solidFill>
                  <a:srgbClr val="000000"/>
                </a:solidFill>
                <a:latin typeface="Century Gothic"/>
              </a:endParaRPr>
            </a:p>
          </p:txBody>
        </p:sp>
        <p:sp>
          <p:nvSpPr>
            <p:cNvPr id="4" name="TextBox 3"/>
            <p:cNvSpPr txBox="1"/>
            <p:nvPr/>
          </p:nvSpPr>
          <p:spPr>
            <a:xfrm>
              <a:off x="508000" y="6489700"/>
              <a:ext cx="1324991" cy="523220"/>
            </a:xfrm>
            <a:prstGeom prst="rect">
              <a:avLst/>
            </a:prstGeom>
            <a:noFill/>
          </p:spPr>
          <p:txBody>
            <a:bodyPr vert="horz" rtlCol="0">
              <a:spAutoFit/>
            </a:bodyPr>
            <a:lstStyle/>
            <a:p>
              <a:r>
                <a:rPr lang="en-CA" sz="2800" smtClean="0">
                  <a:solidFill>
                    <a:srgbClr val="FF0000"/>
                  </a:solidFill>
                  <a:latin typeface="Century Gothic"/>
                </a:rPr>
                <a:t>Bonus:</a:t>
              </a:r>
              <a:endParaRPr lang="en-CA" sz="2800">
                <a:solidFill>
                  <a:srgbClr val="FF0000"/>
                </a:solidFill>
                <a:latin typeface="Century Gothic"/>
              </a:endParaRPr>
            </a:p>
          </p:txBody>
        </p:sp>
      </p:grpSp>
      <p:sp>
        <p:nvSpPr>
          <p:cNvPr id="6" name="TextBox 5"/>
          <p:cNvSpPr txBox="1"/>
          <p:nvPr/>
        </p:nvSpPr>
        <p:spPr>
          <a:xfrm>
            <a:off x="469900" y="419100"/>
            <a:ext cx="9273540" cy="1031629"/>
          </a:xfrm>
          <a:prstGeom prst="rect">
            <a:avLst/>
          </a:prstGeom>
          <a:noFill/>
        </p:spPr>
        <p:txBody>
          <a:bodyPr vert="horz" rtlCol="0">
            <a:spAutoFit/>
          </a:bodyPr>
          <a:lstStyle/>
          <a:p>
            <a:pPr>
              <a:lnSpc>
                <a:spcPct val="114000"/>
              </a:lnSpc>
              <a:spcAft>
                <a:spcPts val="1200"/>
              </a:spcAft>
            </a:pPr>
            <a:r>
              <a:rPr lang="en-CA" sz="2800" dirty="0" smtClean="0">
                <a:solidFill>
                  <a:srgbClr val="000000"/>
                </a:solidFill>
                <a:latin typeface="Century Gothic"/>
              </a:rPr>
              <a:t>c) There are 4 juice boxes in each pack. There are 15 packs. There are </a:t>
            </a:r>
            <a:r>
              <a:rPr lang="en-CA" sz="2800" i="1" dirty="0" smtClean="0">
                <a:solidFill>
                  <a:srgbClr val="000000"/>
                </a:solidFill>
                <a:latin typeface="Century Gothic"/>
              </a:rPr>
              <a:t>w</a:t>
            </a:r>
            <a:r>
              <a:rPr lang="en-CA" sz="2800" dirty="0" smtClean="0">
                <a:solidFill>
                  <a:srgbClr val="000000"/>
                </a:solidFill>
                <a:latin typeface="Century Gothic"/>
              </a:rPr>
              <a:t> juice boxes altogether. </a:t>
            </a:r>
            <a:endParaRPr lang="en-CA" sz="2800" dirty="0">
              <a:solidFill>
                <a:srgbClr val="000000"/>
              </a:solidFill>
              <a:latin typeface="Century Gothic"/>
            </a:endParaRPr>
          </a:p>
        </p:txBody>
      </p:sp>
      <p:sp>
        <p:nvSpPr>
          <p:cNvPr id="7" name="TextBox 6"/>
          <p:cNvSpPr txBox="1"/>
          <p:nvPr/>
        </p:nvSpPr>
        <p:spPr>
          <a:xfrm>
            <a:off x="469900" y="1790700"/>
            <a:ext cx="8930640" cy="1031629"/>
          </a:xfrm>
          <a:prstGeom prst="rect">
            <a:avLst/>
          </a:prstGeom>
          <a:noFill/>
        </p:spPr>
        <p:txBody>
          <a:bodyPr vert="horz" rtlCol="0">
            <a:spAutoFit/>
          </a:bodyPr>
          <a:lstStyle/>
          <a:p>
            <a:pPr>
              <a:lnSpc>
                <a:spcPct val="114000"/>
              </a:lnSpc>
              <a:spcAft>
                <a:spcPts val="1200"/>
              </a:spcAft>
            </a:pPr>
            <a:r>
              <a:rPr lang="en-CA" sz="2800" dirty="0" smtClean="0">
                <a:solidFill>
                  <a:srgbClr val="000000"/>
                </a:solidFill>
                <a:latin typeface="Century Gothic"/>
              </a:rPr>
              <a:t>d) There are 6 pens in each pack. </a:t>
            </a:r>
            <a:r>
              <a:rPr lang="en-CA" sz="2800" dirty="0" err="1" smtClean="0">
                <a:solidFill>
                  <a:srgbClr val="000000"/>
                </a:solidFill>
                <a:latin typeface="Century Gothic"/>
              </a:rPr>
              <a:t>Aputik</a:t>
            </a:r>
            <a:r>
              <a:rPr lang="en-CA" sz="2800" dirty="0" smtClean="0">
                <a:solidFill>
                  <a:srgbClr val="000000"/>
                </a:solidFill>
                <a:latin typeface="Century Gothic"/>
              </a:rPr>
              <a:t> bought </a:t>
            </a:r>
            <a:r>
              <a:rPr lang="en-CA" sz="2800" i="1" dirty="0" smtClean="0">
                <a:solidFill>
                  <a:srgbClr val="000000"/>
                </a:solidFill>
                <a:latin typeface="Century Gothic"/>
              </a:rPr>
              <a:t>w</a:t>
            </a:r>
            <a:r>
              <a:rPr lang="en-CA" sz="2800" dirty="0" smtClean="0">
                <a:solidFill>
                  <a:srgbClr val="000000"/>
                </a:solidFill>
                <a:latin typeface="Century Gothic"/>
              </a:rPr>
              <a:t> packs. </a:t>
            </a:r>
            <a:r>
              <a:rPr lang="en-CA" sz="2800" dirty="0" err="1" smtClean="0">
                <a:solidFill>
                  <a:srgbClr val="000000"/>
                </a:solidFill>
                <a:latin typeface="Century Gothic"/>
              </a:rPr>
              <a:t>Aputik</a:t>
            </a:r>
            <a:r>
              <a:rPr lang="en-CA" sz="2800" dirty="0" smtClean="0">
                <a:solidFill>
                  <a:srgbClr val="000000"/>
                </a:solidFill>
                <a:latin typeface="Century Gothic"/>
              </a:rPr>
              <a:t> bought 42 pens altogether. </a:t>
            </a:r>
            <a:endParaRPr lang="en-CA" sz="2800" dirty="0">
              <a:solidFill>
                <a:srgbClr val="000000"/>
              </a:solidFill>
              <a:latin typeface="Century Gothic"/>
            </a:endParaRPr>
          </a:p>
        </p:txBody>
      </p:sp>
      <p:sp>
        <p:nvSpPr>
          <p:cNvPr id="8" name="TextBox 7"/>
          <p:cNvSpPr txBox="1"/>
          <p:nvPr/>
        </p:nvSpPr>
        <p:spPr>
          <a:xfrm>
            <a:off x="469900" y="3175000"/>
            <a:ext cx="9547733" cy="1031629"/>
          </a:xfrm>
          <a:prstGeom prst="rect">
            <a:avLst/>
          </a:prstGeom>
          <a:noFill/>
        </p:spPr>
        <p:txBody>
          <a:bodyPr vert="horz" rtlCol="0">
            <a:spAutoFit/>
          </a:bodyPr>
          <a:lstStyle/>
          <a:p>
            <a:pPr>
              <a:lnSpc>
                <a:spcPct val="114000"/>
              </a:lnSpc>
              <a:spcAft>
                <a:spcPts val="1200"/>
              </a:spcAft>
            </a:pPr>
            <a:r>
              <a:rPr lang="en-CA" sz="2800" dirty="0" smtClean="0">
                <a:solidFill>
                  <a:srgbClr val="FF0000"/>
                </a:solidFill>
                <a:latin typeface="Century Gothic"/>
              </a:rPr>
              <a:t>Bonus: </a:t>
            </a:r>
            <a:r>
              <a:rPr lang="en-CA" sz="2800" dirty="0" smtClean="0">
                <a:solidFill>
                  <a:srgbClr val="000000"/>
                </a:solidFill>
                <a:latin typeface="Century Gothic"/>
              </a:rPr>
              <a:t>An octopus has 8 arms. There are </a:t>
            </a:r>
            <a:r>
              <a:rPr lang="en-CA" sz="2800" i="1" dirty="0" smtClean="0">
                <a:solidFill>
                  <a:srgbClr val="000000"/>
                </a:solidFill>
                <a:latin typeface="Century Gothic"/>
              </a:rPr>
              <a:t>w</a:t>
            </a:r>
            <a:r>
              <a:rPr lang="en-CA" sz="2800" dirty="0" smtClean="0">
                <a:solidFill>
                  <a:srgbClr val="000000"/>
                </a:solidFill>
                <a:latin typeface="Century Gothic"/>
              </a:rPr>
              <a:t> octopuses. There are 88 arms altogether. </a:t>
            </a:r>
            <a:endParaRPr lang="en-CA" sz="2800" dirty="0">
              <a:solidFill>
                <a:srgbClr val="000000"/>
              </a:solidFill>
              <a:latin typeface="Century Gothic"/>
            </a:endParaRPr>
          </a:p>
        </p:txBody>
      </p:sp>
      <p:graphicFrame>
        <p:nvGraphicFramePr>
          <p:cNvPr id="9" name="Table 8"/>
          <p:cNvGraphicFramePr>
            <a:graphicFrameLocks noGrp="1"/>
          </p:cNvGraphicFramePr>
          <p:nvPr>
            <p:extLst>
              <p:ext uri="{D42A27DB-BD31-4B8C-83A1-F6EECF244321}">
                <p14:modId xmlns:p14="http://schemas.microsoft.com/office/powerpoint/2010/main" val="2127640557"/>
              </p:ext>
            </p:extLst>
          </p:nvPr>
        </p:nvGraphicFramePr>
        <p:xfrm>
          <a:off x="1790699" y="4420998"/>
          <a:ext cx="7086600" cy="2548255"/>
        </p:xfrm>
        <a:graphic>
          <a:graphicData uri="http://schemas.openxmlformats.org/drawingml/2006/table">
            <a:tbl>
              <a:tblPr firstRow="1" bandRow="1">
                <a:tableStyleId>{5C22544A-7EE6-4342-B048-85BDC9FD1C3A}</a:tableStyleId>
              </a:tblPr>
              <a:tblGrid>
                <a:gridCol w="2362200"/>
                <a:gridCol w="2362200"/>
                <a:gridCol w="2362200"/>
              </a:tblGrid>
              <a:tr h="768223">
                <a:tc>
                  <a:txBody>
                    <a:bodyPr/>
                    <a:lstStyle/>
                    <a:p>
                      <a:pPr algn="ctr"/>
                      <a:r>
                        <a:rPr lang="en-CA" sz="2000" b="1" i="0" u="none" baseline="0" dirty="0" smtClean="0">
                          <a:solidFill>
                            <a:srgbClr val="000000"/>
                          </a:solidFill>
                          <a:latin typeface="Century Gothic - 20"/>
                        </a:rPr>
                        <a:t>Number in </a:t>
                      </a:r>
                      <a:br>
                        <a:rPr lang="en-CA" sz="2000" b="1" i="0" u="none" baseline="0" dirty="0" smtClean="0">
                          <a:solidFill>
                            <a:srgbClr val="000000"/>
                          </a:solidFill>
                          <a:latin typeface="Century Gothic - 20"/>
                        </a:rPr>
                      </a:br>
                      <a:r>
                        <a:rPr lang="en-CA" sz="2000" b="1" i="0" u="none" baseline="0" dirty="0" smtClean="0">
                          <a:solidFill>
                            <a:srgbClr val="000000"/>
                          </a:solidFill>
                          <a:latin typeface="Century Gothic - 20"/>
                        </a:rPr>
                        <a:t>​Each </a:t>
                      </a:r>
                      <a:r>
                        <a:rPr lang="en-CA" sz="2000" b="1" i="0" u="none" baseline="0" dirty="0" smtClean="0">
                          <a:solidFill>
                            <a:srgbClr val="0000FF"/>
                          </a:solidFill>
                          <a:latin typeface="Century Gothic - 20"/>
                        </a:rPr>
                        <a:t>Set</a:t>
                      </a:r>
                      <a:r>
                        <a:rPr lang="en-CA" sz="2000" b="1" i="0" u="none" baseline="0" dirty="0" smtClean="0">
                          <a:solidFill>
                            <a:srgbClr val="000000"/>
                          </a:solidFill>
                          <a:latin typeface="Century Gothic - 20"/>
                        </a:rPr>
                        <a:t> </a:t>
                      </a:r>
                      <a:endParaRPr lang="en-CA" sz="2000" b="1" i="0" u="none" baseline="0" dirty="0">
                        <a:solidFill>
                          <a:srgbClr val="000000"/>
                        </a:solidFill>
                        <a:latin typeface="Century Gothic - 20"/>
                      </a:endParaRPr>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tc>
                  <a:txBody>
                    <a:bodyPr/>
                    <a:lstStyle/>
                    <a:p>
                      <a:pPr algn="ctr"/>
                      <a:r>
                        <a:rPr lang="en-CA" sz="2000" b="1" i="0" u="none" baseline="0" dirty="0" smtClean="0">
                          <a:solidFill>
                            <a:srgbClr val="000000"/>
                          </a:solidFill>
                          <a:latin typeface="Century Gothic - 20"/>
                        </a:rPr>
                        <a:t>Number of </a:t>
                      </a:r>
                      <a:r>
                        <a:rPr lang="en-CA" sz="2000" b="1" i="0" u="none" baseline="0" dirty="0" smtClean="0">
                          <a:solidFill>
                            <a:srgbClr val="0000FF"/>
                          </a:solidFill>
                          <a:latin typeface="Century Gothic - 20"/>
                        </a:rPr>
                        <a:t>Sets</a:t>
                      </a:r>
                      <a:endParaRPr lang="en-CA" sz="2000" b="1" i="0" u="none" baseline="0" dirty="0">
                        <a:solidFill>
                          <a:srgbClr val="0000FF"/>
                        </a:solidFill>
                        <a:latin typeface="Century Gothic - 20"/>
                      </a:endParaRPr>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tc>
                  <a:txBody>
                    <a:bodyPr/>
                    <a:lstStyle/>
                    <a:p>
                      <a:pPr algn="ctr"/>
                      <a:r>
                        <a:rPr lang="en-CA" sz="2000" b="1" i="0" u="none" baseline="0" dirty="0" smtClean="0">
                          <a:solidFill>
                            <a:srgbClr val="000000"/>
                          </a:solidFill>
                          <a:latin typeface="Century Gothic - 20"/>
                        </a:rPr>
                        <a:t>Total Number </a:t>
                      </a:r>
                      <a:br>
                        <a:rPr lang="en-CA" sz="2000" b="1" i="0" u="none" baseline="0" dirty="0" smtClean="0">
                          <a:solidFill>
                            <a:srgbClr val="000000"/>
                          </a:solidFill>
                          <a:latin typeface="Century Gothic - 20"/>
                        </a:rPr>
                      </a:br>
                      <a:r>
                        <a:rPr lang="en-CA" sz="2000" b="1" i="0" u="none" baseline="0" dirty="0" smtClean="0">
                          <a:solidFill>
                            <a:srgbClr val="000000"/>
                          </a:solidFill>
                          <a:latin typeface="Century Gothic - 20"/>
                        </a:rPr>
                        <a:t>of Objects</a:t>
                      </a:r>
                      <a:endParaRPr lang="en-CA" sz="2000" b="1" i="0" u="none" baseline="0" dirty="0">
                        <a:solidFill>
                          <a:srgbClr val="000000"/>
                        </a:solidFill>
                        <a:latin typeface="Century Gothic - 20"/>
                      </a:endParaRPr>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tr>
              <a:tr h="593344">
                <a:tc>
                  <a:txBody>
                    <a:bodyPr/>
                    <a:lstStyle/>
                    <a:p>
                      <a:endParaRPr lang="en-CA"/>
                    </a:p>
                  </a:txBody>
                  <a:tcP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tc>
                  <a:txBody>
                    <a:bodyPr/>
                    <a:lstStyle/>
                    <a:p>
                      <a:endParaRPr lang="en-CA"/>
                    </a:p>
                  </a:txBody>
                  <a:tcP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tc>
                  <a:txBody>
                    <a:bodyPr/>
                    <a:lstStyle/>
                    <a:p>
                      <a:endParaRPr lang="en-CA"/>
                    </a:p>
                  </a:txBody>
                  <a:tcP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tr>
              <a:tr h="593344">
                <a:tc>
                  <a:txBody>
                    <a:bodyPr/>
                    <a:lstStyle/>
                    <a:p>
                      <a:endParaRPr lang="en-CA"/>
                    </a:p>
                  </a:txBody>
                  <a:tcP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tc>
                  <a:txBody>
                    <a:bodyPr/>
                    <a:lstStyle/>
                    <a:p>
                      <a:endParaRPr lang="en-CA"/>
                    </a:p>
                  </a:txBody>
                  <a:tcP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tc>
                  <a:txBody>
                    <a:bodyPr/>
                    <a:lstStyle/>
                    <a:p>
                      <a:endParaRPr lang="en-CA"/>
                    </a:p>
                  </a:txBody>
                  <a:tcP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tr>
              <a:tr h="593344">
                <a:tc>
                  <a:txBody>
                    <a:bodyPr/>
                    <a:lstStyle/>
                    <a:p>
                      <a:endParaRPr lang="en-CA"/>
                    </a:p>
                  </a:txBody>
                  <a:tcP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tc>
                  <a:txBody>
                    <a:bodyPr/>
                    <a:lstStyle/>
                    <a:p>
                      <a:endParaRPr lang="en-CA"/>
                    </a:p>
                  </a:txBody>
                  <a:tcP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tc>
                  <a:txBody>
                    <a:bodyPr/>
                    <a:lstStyle/>
                    <a:p>
                      <a:endParaRPr lang="en-CA"/>
                    </a:p>
                  </a:txBody>
                  <a:tcP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tr>
            </a:tbl>
          </a:graphicData>
        </a:graphic>
      </p:graphicFrame>
    </p:spTree>
    <p:extLst>
      <p:ext uri="{BB962C8B-B14F-4D97-AF65-F5344CB8AC3E}">
        <p14:creationId xmlns:p14="http://schemas.microsoft.com/office/powerpoint/2010/main" val="391473570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Box 1"/>
          <p:cNvSpPr txBox="1"/>
          <p:nvPr/>
        </p:nvSpPr>
        <p:spPr>
          <a:xfrm>
            <a:off x="444500" y="6146800"/>
            <a:ext cx="9641840" cy="338554"/>
          </a:xfrm>
          <a:prstGeom prst="rect">
            <a:avLst/>
          </a:prstGeom>
          <a:noFill/>
        </p:spPr>
        <p:txBody>
          <a:bodyPr vert="horz" rtlCol="0">
            <a:spAutoFit/>
          </a:bodyPr>
          <a:lstStyle/>
          <a:p>
            <a:r>
              <a:rPr lang="en-CA" sz="1600" smtClean="0">
                <a:solidFill>
                  <a:srgbClr val="666666"/>
                </a:solidFill>
                <a:latin typeface="Century Gothic"/>
              </a:rPr>
              <a:t>See p. K-36 for details. </a:t>
            </a:r>
            <a:endParaRPr lang="en-CA" sz="1600">
              <a:solidFill>
                <a:srgbClr val="666666"/>
              </a:solidFill>
              <a:latin typeface="Century Gothic"/>
            </a:endParaRPr>
          </a:p>
        </p:txBody>
      </p:sp>
      <p:graphicFrame>
        <p:nvGraphicFramePr>
          <p:cNvPr id="3" name="Table 2"/>
          <p:cNvGraphicFramePr>
            <a:graphicFrameLocks noGrp="1"/>
          </p:cNvGraphicFramePr>
          <p:nvPr>
            <p:extLst>
              <p:ext uri="{D42A27DB-BD31-4B8C-83A1-F6EECF244321}">
                <p14:modId xmlns:p14="http://schemas.microsoft.com/office/powerpoint/2010/main" val="1924879160"/>
              </p:ext>
            </p:extLst>
          </p:nvPr>
        </p:nvGraphicFramePr>
        <p:xfrm>
          <a:off x="1823212" y="1891920"/>
          <a:ext cx="7900924" cy="3734943"/>
        </p:xfrm>
        <a:graphic>
          <a:graphicData uri="http://schemas.openxmlformats.org/drawingml/2006/table">
            <a:tbl>
              <a:tblPr firstRow="1" bandRow="1">
                <a:tableStyleId>{5C22544A-7EE6-4342-B048-85BDC9FD1C3A}</a:tableStyleId>
              </a:tblPr>
              <a:tblGrid>
                <a:gridCol w="1591310"/>
                <a:gridCol w="1585214"/>
                <a:gridCol w="1974469"/>
                <a:gridCol w="2749931"/>
              </a:tblGrid>
              <a:tr h="768223">
                <a:tc>
                  <a:txBody>
                    <a:bodyPr/>
                    <a:lstStyle/>
                    <a:p>
                      <a:pPr algn="ctr"/>
                      <a:r>
                        <a:rPr lang="en-CA" sz="2000" b="1" i="0" u="none" baseline="0" dirty="0" smtClean="0">
                          <a:solidFill>
                            <a:srgbClr val="000000"/>
                          </a:solidFill>
                          <a:latin typeface="Century Gothic - 20"/>
                        </a:rPr>
                        <a:t>Number in Each Set </a:t>
                      </a:r>
                      <a:endParaRPr lang="en-CA" sz="2000" b="1" i="0" u="none" baseline="0" dirty="0">
                        <a:solidFill>
                          <a:srgbClr val="000000"/>
                        </a:solidFill>
                        <a:latin typeface="Century Gothic - 20"/>
                      </a:endParaRPr>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tc>
                  <a:txBody>
                    <a:bodyPr/>
                    <a:lstStyle/>
                    <a:p>
                      <a:pPr algn="ctr"/>
                      <a:r>
                        <a:rPr lang="en-CA" sz="2000" b="1" i="0" u="none" baseline="0" dirty="0" smtClean="0">
                          <a:solidFill>
                            <a:srgbClr val="000000"/>
                          </a:solidFill>
                          <a:latin typeface="Century Gothic - 20"/>
                        </a:rPr>
                        <a:t>Number </a:t>
                      </a:r>
                      <a:br>
                        <a:rPr lang="en-CA" sz="2000" b="1" i="0" u="none" baseline="0" dirty="0" smtClean="0">
                          <a:solidFill>
                            <a:srgbClr val="000000"/>
                          </a:solidFill>
                          <a:latin typeface="Century Gothic - 20"/>
                        </a:rPr>
                      </a:br>
                      <a:r>
                        <a:rPr lang="en-CA" sz="2000" b="1" i="0" u="none" baseline="0" dirty="0" smtClean="0">
                          <a:solidFill>
                            <a:srgbClr val="000000"/>
                          </a:solidFill>
                          <a:latin typeface="Century Gothic - 20"/>
                        </a:rPr>
                        <a:t>​of Sets</a:t>
                      </a:r>
                      <a:endParaRPr lang="en-CA" sz="2000" b="1" i="0" u="none" baseline="0" dirty="0">
                        <a:solidFill>
                          <a:srgbClr val="000000"/>
                        </a:solidFill>
                        <a:latin typeface="Century Gothic - 20"/>
                      </a:endParaRPr>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tc>
                  <a:txBody>
                    <a:bodyPr/>
                    <a:lstStyle/>
                    <a:p>
                      <a:pPr algn="ctr"/>
                      <a:r>
                        <a:rPr lang="en-CA" sz="2000" b="1" i="0" u="none" baseline="0" smtClean="0">
                          <a:solidFill>
                            <a:srgbClr val="000000"/>
                          </a:solidFill>
                          <a:latin typeface="Century Gothic - 20"/>
                        </a:rPr>
                        <a:t>Total Number  ​of Objects</a:t>
                      </a:r>
                      <a:endParaRPr lang="en-CA" sz="2000" b="1" i="0" u="none" baseline="0">
                        <a:solidFill>
                          <a:srgbClr val="000000"/>
                        </a:solidFill>
                        <a:latin typeface="Century Gothic - 20"/>
                      </a:endParaRPr>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tc>
                  <a:txBody>
                    <a:bodyPr/>
                    <a:lstStyle/>
                    <a:p>
                      <a:pPr algn="ctr"/>
                      <a:r>
                        <a:rPr lang="en-CA" sz="2000" b="1" i="0" u="none" baseline="0" dirty="0" smtClean="0">
                          <a:solidFill>
                            <a:srgbClr val="0000FF"/>
                          </a:solidFill>
                          <a:latin typeface="Century Gothic - 20"/>
                        </a:rPr>
                        <a:t>Equation</a:t>
                      </a:r>
                      <a:endParaRPr lang="en-CA" sz="2000" b="1" i="0" u="none" baseline="0" dirty="0">
                        <a:solidFill>
                          <a:srgbClr val="0000FF"/>
                        </a:solidFill>
                        <a:latin typeface="Century Gothic - 20"/>
                      </a:endParaRPr>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tr>
              <a:tr h="593344">
                <a:tc>
                  <a:txBody>
                    <a:bodyPr/>
                    <a:lstStyle/>
                    <a:p>
                      <a:pPr algn="ctr"/>
                      <a:r>
                        <a:rPr lang="en-CA" sz="2000" b="0" i="0" u="none" baseline="0" smtClean="0">
                          <a:solidFill>
                            <a:srgbClr val="000000"/>
                          </a:solidFill>
                          <a:latin typeface="Century Gothic - 20"/>
                        </a:rPr>
                        <a:t>7</a:t>
                      </a:r>
                      <a:endParaRPr lang="en-CA" sz="2000" b="0" i="0" u="none" baseline="0">
                        <a:solidFill>
                          <a:srgbClr val="000000"/>
                        </a:solidFill>
                        <a:latin typeface="Century Gothic - 20"/>
                      </a:endParaRPr>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tc>
                  <a:txBody>
                    <a:bodyPr/>
                    <a:lstStyle/>
                    <a:p>
                      <a:pPr algn="ctr"/>
                      <a:r>
                        <a:rPr lang="en-CA" sz="2000" b="0" i="1" u="none" baseline="0" smtClean="0">
                          <a:solidFill>
                            <a:srgbClr val="000000"/>
                          </a:solidFill>
                          <a:latin typeface="Century Gothic - 20"/>
                        </a:rPr>
                        <a:t>w</a:t>
                      </a:r>
                      <a:endParaRPr lang="en-CA" sz="2000" b="0" i="1" u="none" baseline="0">
                        <a:solidFill>
                          <a:srgbClr val="000000"/>
                        </a:solidFill>
                        <a:latin typeface="Century Gothic - 20"/>
                      </a:endParaRPr>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tc>
                  <a:txBody>
                    <a:bodyPr/>
                    <a:lstStyle/>
                    <a:p>
                      <a:pPr algn="ctr"/>
                      <a:r>
                        <a:rPr lang="en-CA" sz="2000" b="0" i="0" u="none" baseline="0" smtClean="0">
                          <a:solidFill>
                            <a:srgbClr val="000000"/>
                          </a:solidFill>
                          <a:latin typeface="Century Gothic - 20"/>
                        </a:rPr>
                        <a:t>21</a:t>
                      </a:r>
                      <a:endParaRPr lang="en-CA" sz="2000" b="0" i="0" u="none" baseline="0">
                        <a:solidFill>
                          <a:srgbClr val="000000"/>
                        </a:solidFill>
                        <a:latin typeface="Century Gothic - 20"/>
                      </a:endParaRPr>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tc>
                  <a:txBody>
                    <a:bodyPr/>
                    <a:lstStyle/>
                    <a:p>
                      <a:endParaRPr lang="en-CA" dirty="0"/>
                    </a:p>
                  </a:txBody>
                  <a:tcP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tr>
              <a:tr h="593344">
                <a:tc>
                  <a:txBody>
                    <a:bodyPr/>
                    <a:lstStyle/>
                    <a:p>
                      <a:pPr algn="ctr"/>
                      <a:r>
                        <a:rPr lang="en-CA" sz="2000" b="0" i="1" u="none" baseline="0" smtClean="0">
                          <a:solidFill>
                            <a:srgbClr val="000000"/>
                          </a:solidFill>
                          <a:latin typeface="Century Gothic - 20"/>
                        </a:rPr>
                        <a:t>w</a:t>
                      </a:r>
                      <a:endParaRPr lang="en-CA" sz="2000" b="0" i="1" u="none" baseline="0">
                        <a:solidFill>
                          <a:srgbClr val="000000"/>
                        </a:solidFill>
                        <a:latin typeface="Century Gothic - 20"/>
                      </a:endParaRPr>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tc>
                  <a:txBody>
                    <a:bodyPr/>
                    <a:lstStyle/>
                    <a:p>
                      <a:pPr algn="ctr"/>
                      <a:r>
                        <a:rPr lang="en-CA" sz="2000" b="0" i="0" u="none" baseline="0" smtClean="0">
                          <a:solidFill>
                            <a:srgbClr val="000000"/>
                          </a:solidFill>
                          <a:latin typeface="Century Gothic - 20"/>
                        </a:rPr>
                        <a:t>5</a:t>
                      </a:r>
                      <a:endParaRPr lang="en-CA" sz="2000" b="0" i="0" u="none" baseline="0">
                        <a:solidFill>
                          <a:srgbClr val="000000"/>
                        </a:solidFill>
                        <a:latin typeface="Century Gothic - 20"/>
                      </a:endParaRPr>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tc>
                  <a:txBody>
                    <a:bodyPr/>
                    <a:lstStyle/>
                    <a:p>
                      <a:pPr algn="ctr"/>
                      <a:r>
                        <a:rPr lang="en-CA" sz="2000" b="0" i="0" u="none" baseline="0" smtClean="0">
                          <a:solidFill>
                            <a:srgbClr val="000000"/>
                          </a:solidFill>
                          <a:latin typeface="Century Gothic - 20"/>
                        </a:rPr>
                        <a:t>45</a:t>
                      </a:r>
                      <a:endParaRPr lang="en-CA" sz="2000" b="0" i="0" u="none" baseline="0">
                        <a:solidFill>
                          <a:srgbClr val="000000"/>
                        </a:solidFill>
                        <a:latin typeface="Century Gothic - 20"/>
                      </a:endParaRPr>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tc>
                  <a:txBody>
                    <a:bodyPr/>
                    <a:lstStyle/>
                    <a:p>
                      <a:endParaRPr lang="en-CA"/>
                    </a:p>
                  </a:txBody>
                  <a:tcP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tr>
              <a:tr h="593344">
                <a:tc>
                  <a:txBody>
                    <a:bodyPr/>
                    <a:lstStyle/>
                    <a:p>
                      <a:pPr algn="ctr"/>
                      <a:r>
                        <a:rPr lang="en-CA" sz="2000" b="0" i="0" u="none" baseline="0" smtClean="0">
                          <a:solidFill>
                            <a:srgbClr val="000000"/>
                          </a:solidFill>
                          <a:latin typeface="Century Gothic - 20"/>
                        </a:rPr>
                        <a:t>4</a:t>
                      </a:r>
                      <a:endParaRPr lang="en-CA" sz="2000" b="0" i="0" u="none" baseline="0">
                        <a:solidFill>
                          <a:srgbClr val="000000"/>
                        </a:solidFill>
                        <a:latin typeface="Century Gothic - 20"/>
                      </a:endParaRPr>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tc>
                  <a:txBody>
                    <a:bodyPr/>
                    <a:lstStyle/>
                    <a:p>
                      <a:pPr algn="ctr"/>
                      <a:r>
                        <a:rPr lang="en-CA" sz="2000" b="0" i="0" u="none" baseline="0" smtClean="0">
                          <a:solidFill>
                            <a:srgbClr val="000000"/>
                          </a:solidFill>
                          <a:latin typeface="Century Gothic - 20"/>
                        </a:rPr>
                        <a:t>15</a:t>
                      </a:r>
                      <a:endParaRPr lang="en-CA" sz="2000" b="0" i="0" u="none" baseline="0">
                        <a:solidFill>
                          <a:srgbClr val="000000"/>
                        </a:solidFill>
                        <a:latin typeface="Century Gothic - 20"/>
                      </a:endParaRPr>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tc>
                  <a:txBody>
                    <a:bodyPr/>
                    <a:lstStyle/>
                    <a:p>
                      <a:pPr algn="ctr"/>
                      <a:r>
                        <a:rPr lang="en-CA" sz="2000" b="0" i="1" u="none" baseline="0" smtClean="0">
                          <a:solidFill>
                            <a:srgbClr val="000000"/>
                          </a:solidFill>
                          <a:latin typeface="Century Gothic - 20"/>
                        </a:rPr>
                        <a:t>w</a:t>
                      </a:r>
                      <a:endParaRPr lang="en-CA" sz="2000" b="0" i="1" u="none" baseline="0">
                        <a:solidFill>
                          <a:srgbClr val="000000"/>
                        </a:solidFill>
                        <a:latin typeface="Century Gothic - 20"/>
                      </a:endParaRPr>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tc>
                  <a:txBody>
                    <a:bodyPr/>
                    <a:lstStyle/>
                    <a:p>
                      <a:endParaRPr lang="en-CA"/>
                    </a:p>
                  </a:txBody>
                  <a:tcP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tr>
              <a:tr h="593344">
                <a:tc>
                  <a:txBody>
                    <a:bodyPr/>
                    <a:lstStyle/>
                    <a:p>
                      <a:pPr algn="ctr"/>
                      <a:r>
                        <a:rPr lang="en-CA" sz="2000" b="0" i="0" u="none" baseline="0" smtClean="0">
                          <a:solidFill>
                            <a:srgbClr val="000000"/>
                          </a:solidFill>
                          <a:latin typeface="Century Gothic - 20"/>
                        </a:rPr>
                        <a:t>6</a:t>
                      </a:r>
                      <a:endParaRPr lang="en-CA" sz="2000" b="0" i="0" u="none" baseline="0">
                        <a:solidFill>
                          <a:srgbClr val="000000"/>
                        </a:solidFill>
                        <a:latin typeface="Century Gothic - 20"/>
                      </a:endParaRPr>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tc>
                  <a:txBody>
                    <a:bodyPr/>
                    <a:lstStyle/>
                    <a:p>
                      <a:pPr algn="ctr"/>
                      <a:r>
                        <a:rPr lang="en-CA" sz="2000" b="0" i="1" u="none" baseline="0" smtClean="0">
                          <a:solidFill>
                            <a:srgbClr val="000000"/>
                          </a:solidFill>
                          <a:latin typeface="Century Gothic - 20"/>
                        </a:rPr>
                        <a:t>w</a:t>
                      </a:r>
                      <a:endParaRPr lang="en-CA" sz="2000" b="0" i="1" u="none" baseline="0">
                        <a:solidFill>
                          <a:srgbClr val="000000"/>
                        </a:solidFill>
                        <a:latin typeface="Century Gothic - 20"/>
                      </a:endParaRPr>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tc>
                  <a:txBody>
                    <a:bodyPr/>
                    <a:lstStyle/>
                    <a:p>
                      <a:pPr algn="ctr"/>
                      <a:r>
                        <a:rPr lang="en-CA" sz="2000" b="0" i="0" u="none" baseline="0" smtClean="0">
                          <a:solidFill>
                            <a:srgbClr val="000000"/>
                          </a:solidFill>
                          <a:latin typeface="Century Gothic - 20"/>
                        </a:rPr>
                        <a:t>42</a:t>
                      </a:r>
                      <a:endParaRPr lang="en-CA" sz="2000" b="0" i="0" u="none" baseline="0">
                        <a:solidFill>
                          <a:srgbClr val="000000"/>
                        </a:solidFill>
                        <a:latin typeface="Century Gothic - 20"/>
                      </a:endParaRPr>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tc>
                  <a:txBody>
                    <a:bodyPr/>
                    <a:lstStyle/>
                    <a:p>
                      <a:endParaRPr lang="en-CA"/>
                    </a:p>
                  </a:txBody>
                  <a:tcP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tr>
              <a:tr h="593344">
                <a:tc>
                  <a:txBody>
                    <a:bodyPr/>
                    <a:lstStyle/>
                    <a:p>
                      <a:pPr algn="ctr"/>
                      <a:r>
                        <a:rPr lang="en-CA" sz="2000" b="0" i="0" u="none" baseline="0" smtClean="0">
                          <a:solidFill>
                            <a:srgbClr val="000000"/>
                          </a:solidFill>
                          <a:latin typeface="Century Gothic - 20"/>
                        </a:rPr>
                        <a:t>8</a:t>
                      </a:r>
                      <a:endParaRPr lang="en-CA" sz="2000" b="0" i="0" u="none" baseline="0">
                        <a:solidFill>
                          <a:srgbClr val="000000"/>
                        </a:solidFill>
                        <a:latin typeface="Century Gothic - 20"/>
                      </a:endParaRPr>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tc>
                  <a:txBody>
                    <a:bodyPr/>
                    <a:lstStyle/>
                    <a:p>
                      <a:pPr algn="ctr"/>
                      <a:r>
                        <a:rPr lang="en-CA" sz="2000" b="0" i="1" u="none" baseline="0" smtClean="0">
                          <a:solidFill>
                            <a:srgbClr val="000000"/>
                          </a:solidFill>
                          <a:latin typeface="Century Gothic - 20"/>
                        </a:rPr>
                        <a:t>w</a:t>
                      </a:r>
                      <a:endParaRPr lang="en-CA" sz="2000" b="0" i="1" u="none" baseline="0">
                        <a:solidFill>
                          <a:srgbClr val="000000"/>
                        </a:solidFill>
                        <a:latin typeface="Century Gothic - 20"/>
                      </a:endParaRPr>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tc>
                  <a:txBody>
                    <a:bodyPr/>
                    <a:lstStyle/>
                    <a:p>
                      <a:pPr algn="ctr"/>
                      <a:r>
                        <a:rPr lang="en-CA" sz="2000" b="0" i="0" u="none" baseline="0" dirty="0" smtClean="0">
                          <a:solidFill>
                            <a:srgbClr val="000000"/>
                          </a:solidFill>
                          <a:latin typeface="Century Gothic - 20"/>
                        </a:rPr>
                        <a:t>88</a:t>
                      </a:r>
                      <a:endParaRPr lang="en-CA" sz="2000" b="0" i="0" u="none" baseline="0" dirty="0">
                        <a:solidFill>
                          <a:srgbClr val="000000"/>
                        </a:solidFill>
                        <a:latin typeface="Century Gothic - 20"/>
                      </a:endParaRPr>
                    </a:p>
                  </a:txBody>
                  <a:tcPr anchor="ct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tc>
                  <a:txBody>
                    <a:bodyPr/>
                    <a:lstStyle/>
                    <a:p>
                      <a:endParaRPr lang="en-CA"/>
                    </a:p>
                  </a:txBody>
                  <a:tcP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tr>
            </a:tbl>
          </a:graphicData>
        </a:graphic>
      </p:graphicFrame>
      <p:sp>
        <p:nvSpPr>
          <p:cNvPr id="4" name="TextBox 3"/>
          <p:cNvSpPr txBox="1"/>
          <p:nvPr/>
        </p:nvSpPr>
        <p:spPr>
          <a:xfrm>
            <a:off x="1181100" y="3378200"/>
            <a:ext cx="592277" cy="523220"/>
          </a:xfrm>
          <a:prstGeom prst="rect">
            <a:avLst/>
          </a:prstGeom>
          <a:noFill/>
        </p:spPr>
        <p:txBody>
          <a:bodyPr vert="horz" rtlCol="0">
            <a:spAutoFit/>
          </a:bodyPr>
          <a:lstStyle/>
          <a:p>
            <a:r>
              <a:rPr lang="en-CA" sz="2800" smtClean="0">
                <a:solidFill>
                  <a:srgbClr val="000000"/>
                </a:solidFill>
                <a:latin typeface="Century Gothic"/>
              </a:rPr>
              <a:t>b)</a:t>
            </a:r>
            <a:endParaRPr lang="en-CA" sz="2800">
              <a:solidFill>
                <a:srgbClr val="000000"/>
              </a:solidFill>
              <a:latin typeface="Century Gothic"/>
            </a:endParaRPr>
          </a:p>
        </p:txBody>
      </p:sp>
      <p:sp>
        <p:nvSpPr>
          <p:cNvPr id="5" name="TextBox 4"/>
          <p:cNvSpPr txBox="1"/>
          <p:nvPr/>
        </p:nvSpPr>
        <p:spPr>
          <a:xfrm>
            <a:off x="1181100" y="2794000"/>
            <a:ext cx="592607" cy="523220"/>
          </a:xfrm>
          <a:prstGeom prst="rect">
            <a:avLst/>
          </a:prstGeom>
          <a:noFill/>
        </p:spPr>
        <p:txBody>
          <a:bodyPr vert="horz" rtlCol="0">
            <a:spAutoFit/>
          </a:bodyPr>
          <a:lstStyle/>
          <a:p>
            <a:r>
              <a:rPr lang="en-CA" sz="2800" smtClean="0">
                <a:solidFill>
                  <a:srgbClr val="000000"/>
                </a:solidFill>
                <a:latin typeface="Century Gothic"/>
              </a:rPr>
              <a:t>a)</a:t>
            </a:r>
            <a:endParaRPr lang="en-CA" sz="2800">
              <a:solidFill>
                <a:srgbClr val="000000"/>
              </a:solidFill>
              <a:latin typeface="Century Gothic"/>
            </a:endParaRPr>
          </a:p>
        </p:txBody>
      </p:sp>
      <p:sp>
        <p:nvSpPr>
          <p:cNvPr id="6" name="TextBox 5"/>
          <p:cNvSpPr txBox="1"/>
          <p:nvPr/>
        </p:nvSpPr>
        <p:spPr>
          <a:xfrm>
            <a:off x="444500" y="5156200"/>
            <a:ext cx="1324991" cy="523220"/>
          </a:xfrm>
          <a:prstGeom prst="rect">
            <a:avLst/>
          </a:prstGeom>
          <a:noFill/>
        </p:spPr>
        <p:txBody>
          <a:bodyPr vert="horz" rtlCol="0">
            <a:spAutoFit/>
          </a:bodyPr>
          <a:lstStyle/>
          <a:p>
            <a:r>
              <a:rPr lang="en-CA" sz="2800" smtClean="0">
                <a:solidFill>
                  <a:srgbClr val="FF0000"/>
                </a:solidFill>
                <a:latin typeface="Century Gothic"/>
              </a:rPr>
              <a:t>Bonus:</a:t>
            </a:r>
            <a:endParaRPr lang="en-CA" sz="2800">
              <a:solidFill>
                <a:srgbClr val="FF0000"/>
              </a:solidFill>
              <a:latin typeface="Century Gothic"/>
            </a:endParaRPr>
          </a:p>
        </p:txBody>
      </p:sp>
      <p:sp>
        <p:nvSpPr>
          <p:cNvPr id="7" name="TextBox 6"/>
          <p:cNvSpPr txBox="1"/>
          <p:nvPr/>
        </p:nvSpPr>
        <p:spPr>
          <a:xfrm>
            <a:off x="1181100" y="4521200"/>
            <a:ext cx="593319" cy="523220"/>
          </a:xfrm>
          <a:prstGeom prst="rect">
            <a:avLst/>
          </a:prstGeom>
          <a:noFill/>
        </p:spPr>
        <p:txBody>
          <a:bodyPr vert="horz" rtlCol="0">
            <a:spAutoFit/>
          </a:bodyPr>
          <a:lstStyle/>
          <a:p>
            <a:r>
              <a:rPr lang="en-CA" sz="2800" smtClean="0">
                <a:solidFill>
                  <a:srgbClr val="000000"/>
                </a:solidFill>
                <a:latin typeface="Century Gothic"/>
              </a:rPr>
              <a:t>d)</a:t>
            </a:r>
            <a:endParaRPr lang="en-CA" sz="2800">
              <a:solidFill>
                <a:srgbClr val="000000"/>
              </a:solidFill>
              <a:latin typeface="Century Gothic"/>
            </a:endParaRPr>
          </a:p>
        </p:txBody>
      </p:sp>
      <p:sp>
        <p:nvSpPr>
          <p:cNvPr id="8" name="TextBox 7"/>
          <p:cNvSpPr txBox="1"/>
          <p:nvPr/>
        </p:nvSpPr>
        <p:spPr>
          <a:xfrm>
            <a:off x="1193800" y="3937000"/>
            <a:ext cx="579780" cy="523220"/>
          </a:xfrm>
          <a:prstGeom prst="rect">
            <a:avLst/>
          </a:prstGeom>
          <a:noFill/>
        </p:spPr>
        <p:txBody>
          <a:bodyPr vert="horz" rtlCol="0">
            <a:spAutoFit/>
          </a:bodyPr>
          <a:lstStyle/>
          <a:p>
            <a:r>
              <a:rPr lang="en-CA" sz="2800" smtClean="0">
                <a:solidFill>
                  <a:srgbClr val="000000"/>
                </a:solidFill>
                <a:latin typeface="Century Gothic"/>
              </a:rPr>
              <a:t>c)</a:t>
            </a:r>
            <a:endParaRPr lang="en-CA" sz="2800">
              <a:solidFill>
                <a:srgbClr val="000000"/>
              </a:solidFill>
              <a:latin typeface="Century Gothic"/>
            </a:endParaRPr>
          </a:p>
        </p:txBody>
      </p:sp>
      <p:sp>
        <p:nvSpPr>
          <p:cNvPr id="9" name="TextBox 8"/>
          <p:cNvSpPr txBox="1"/>
          <p:nvPr/>
        </p:nvSpPr>
        <p:spPr>
          <a:xfrm>
            <a:off x="444500" y="431800"/>
            <a:ext cx="9459214" cy="523220"/>
          </a:xfrm>
          <a:prstGeom prst="rect">
            <a:avLst/>
          </a:prstGeom>
          <a:noFill/>
        </p:spPr>
        <p:txBody>
          <a:bodyPr vert="horz" rtlCol="0">
            <a:spAutoFit/>
          </a:bodyPr>
          <a:lstStyle/>
          <a:p>
            <a:r>
              <a:rPr lang="en-CA" sz="2800" smtClean="0">
                <a:solidFill>
                  <a:srgbClr val="000000"/>
                </a:solidFill>
                <a:latin typeface="Century Gothic"/>
              </a:rPr>
              <a:t>Write a multiplication or division </a:t>
            </a:r>
            <a:r>
              <a:rPr lang="en-CA" sz="2800" smtClean="0">
                <a:solidFill>
                  <a:srgbClr val="0000FF"/>
                </a:solidFill>
                <a:latin typeface="Century Gothic"/>
              </a:rPr>
              <a:t>equation</a:t>
            </a:r>
            <a:r>
              <a:rPr lang="en-CA" sz="2800" smtClean="0">
                <a:solidFill>
                  <a:srgbClr val="000000"/>
                </a:solidFill>
                <a:latin typeface="Century Gothic"/>
              </a:rPr>
              <a:t> in which the </a:t>
            </a:r>
            <a:r>
              <a:rPr lang="en-CA" sz="2800" smtClean="0">
                <a:solidFill>
                  <a:srgbClr val="0000FF"/>
                </a:solidFill>
                <a:latin typeface="Century Gothic"/>
              </a:rPr>
              <a:t>unknown</a:t>
            </a:r>
            <a:r>
              <a:rPr lang="en-CA" sz="2800" smtClean="0">
                <a:solidFill>
                  <a:srgbClr val="000000"/>
                </a:solidFill>
                <a:latin typeface="Century Gothic"/>
              </a:rPr>
              <a:t> is by itself. </a:t>
            </a:r>
            <a:endParaRPr lang="en-CA" sz="2800">
              <a:solidFill>
                <a:srgbClr val="000000"/>
              </a:solidFill>
              <a:latin typeface="Century Gothic"/>
            </a:endParaRPr>
          </a:p>
        </p:txBody>
      </p:sp>
      <p:sp>
        <p:nvSpPr>
          <p:cNvPr id="13" name="TextBox 12"/>
          <p:cNvSpPr txBox="1"/>
          <p:nvPr/>
        </p:nvSpPr>
        <p:spPr>
          <a:xfrm>
            <a:off x="444500" y="6756400"/>
            <a:ext cx="9170086" cy="523220"/>
          </a:xfrm>
          <a:prstGeom prst="rect">
            <a:avLst/>
          </a:prstGeom>
          <a:noFill/>
        </p:spPr>
        <p:txBody>
          <a:bodyPr vert="horz" rtlCol="0">
            <a:spAutoFit/>
          </a:bodyPr>
          <a:lstStyle/>
          <a:p>
            <a:r>
              <a:rPr lang="en-CA" sz="2800" dirty="0" smtClean="0">
                <a:solidFill>
                  <a:srgbClr val="000000"/>
                </a:solidFill>
                <a:latin typeface="Century Gothic"/>
              </a:rPr>
              <a:t>Solve the </a:t>
            </a:r>
            <a:r>
              <a:rPr lang="en-CA" sz="2800" dirty="0" smtClean="0">
                <a:solidFill>
                  <a:srgbClr val="0000FF"/>
                </a:solidFill>
                <a:latin typeface="Century Gothic"/>
              </a:rPr>
              <a:t>equations</a:t>
            </a:r>
            <a:r>
              <a:rPr lang="en-CA" sz="2800" dirty="0" smtClean="0">
                <a:solidFill>
                  <a:srgbClr val="000000"/>
                </a:solidFill>
                <a:latin typeface="Century Gothic"/>
              </a:rPr>
              <a:t> and find the </a:t>
            </a:r>
            <a:r>
              <a:rPr lang="en-CA" sz="2800" dirty="0" smtClean="0">
                <a:solidFill>
                  <a:srgbClr val="0000FF"/>
                </a:solidFill>
                <a:latin typeface="Century Gothic"/>
              </a:rPr>
              <a:t>unknown</a:t>
            </a:r>
            <a:r>
              <a:rPr lang="en-CA" sz="2800" dirty="0" smtClean="0">
                <a:solidFill>
                  <a:srgbClr val="000000"/>
                </a:solidFill>
                <a:latin typeface="Century Gothic"/>
              </a:rPr>
              <a:t> numbers.</a:t>
            </a:r>
            <a:endParaRPr lang="en-CA" sz="2800" dirty="0">
              <a:solidFill>
                <a:srgbClr val="000000"/>
              </a:solidFill>
              <a:latin typeface="Century Gothic"/>
            </a:endParaRPr>
          </a:p>
        </p:txBody>
      </p:sp>
      <p:cxnSp>
        <p:nvCxnSpPr>
          <p:cNvPr id="14" name="Straight Connector 13"/>
          <p:cNvCxnSpPr/>
          <p:nvPr/>
        </p:nvCxnSpPr>
        <p:spPr>
          <a:xfrm>
            <a:off x="-32568" y="6541864"/>
            <a:ext cx="10192568"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2070756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Lst>
  </p:timing>
</p:sld>
</file>

<file path=ppt/slides/slide18.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Box 1"/>
          <p:cNvSpPr txBox="1"/>
          <p:nvPr/>
        </p:nvSpPr>
        <p:spPr>
          <a:xfrm>
            <a:off x="457200" y="419100"/>
            <a:ext cx="9659747" cy="2814810"/>
          </a:xfrm>
          <a:prstGeom prst="rect">
            <a:avLst/>
          </a:prstGeom>
          <a:noFill/>
        </p:spPr>
        <p:txBody>
          <a:bodyPr vert="horz" rtlCol="0">
            <a:spAutoFit/>
          </a:bodyPr>
          <a:lstStyle/>
          <a:p>
            <a:pPr>
              <a:lnSpc>
                <a:spcPct val="114000"/>
              </a:lnSpc>
              <a:spcAft>
                <a:spcPts val="1200"/>
              </a:spcAft>
            </a:pPr>
            <a:r>
              <a:rPr lang="en-CA" sz="2800" dirty="0" smtClean="0">
                <a:solidFill>
                  <a:srgbClr val="000000"/>
                </a:solidFill>
                <a:latin typeface="Century Gothic"/>
              </a:rPr>
              <a:t>Exercises: </a:t>
            </a:r>
          </a:p>
          <a:p>
            <a:pPr>
              <a:lnSpc>
                <a:spcPct val="114000"/>
              </a:lnSpc>
              <a:spcAft>
                <a:spcPts val="1200"/>
              </a:spcAft>
            </a:pPr>
            <a:r>
              <a:rPr lang="en-CA" sz="2800" dirty="0" smtClean="0">
                <a:solidFill>
                  <a:srgbClr val="000000"/>
                </a:solidFill>
                <a:latin typeface="Century Gothic"/>
              </a:rPr>
              <a:t>Write the information, write and solve the </a:t>
            </a:r>
            <a:r>
              <a:rPr lang="en-CA" sz="2800" dirty="0" smtClean="0">
                <a:solidFill>
                  <a:srgbClr val="0000FF"/>
                </a:solidFill>
                <a:latin typeface="Century Gothic"/>
              </a:rPr>
              <a:t>equation</a:t>
            </a:r>
            <a:r>
              <a:rPr lang="en-CA" sz="2800" dirty="0" smtClean="0">
                <a:solidFill>
                  <a:srgbClr val="000000"/>
                </a:solidFill>
                <a:latin typeface="Century Gothic"/>
              </a:rPr>
              <a:t>, and then write the answer as a statement. </a:t>
            </a:r>
          </a:p>
          <a:p>
            <a:pPr>
              <a:lnSpc>
                <a:spcPct val="114000"/>
              </a:lnSpc>
              <a:spcAft>
                <a:spcPts val="1200"/>
              </a:spcAft>
            </a:pPr>
            <a:r>
              <a:rPr lang="en-CA" sz="2800" dirty="0" smtClean="0">
                <a:solidFill>
                  <a:srgbClr val="000000"/>
                </a:solidFill>
                <a:latin typeface="Century Gothic"/>
              </a:rPr>
              <a:t>a) Alex is 9 years old. Yu is three times as old as Alex. How old is Yu</a:t>
            </a:r>
            <a:r>
              <a:rPr lang="en-CA" sz="2800" dirty="0" smtClean="0">
                <a:solidFill>
                  <a:srgbClr val="000000"/>
                </a:solidFill>
                <a:latin typeface="Arial"/>
              </a:rPr>
              <a:t>?</a:t>
            </a:r>
            <a:r>
              <a:rPr lang="en-CA" sz="2800" dirty="0" smtClean="0">
                <a:solidFill>
                  <a:srgbClr val="000000"/>
                </a:solidFill>
                <a:latin typeface="Century Gothic"/>
              </a:rPr>
              <a:t> </a:t>
            </a:r>
            <a:endParaRPr lang="en-CA" sz="2800" dirty="0">
              <a:solidFill>
                <a:srgbClr val="000000"/>
              </a:solidFill>
              <a:latin typeface="Century Gothic"/>
            </a:endParaRPr>
          </a:p>
        </p:txBody>
      </p:sp>
      <p:sp>
        <p:nvSpPr>
          <p:cNvPr id="3" name="TextBox 2"/>
          <p:cNvSpPr txBox="1"/>
          <p:nvPr/>
        </p:nvSpPr>
        <p:spPr>
          <a:xfrm>
            <a:off x="457200" y="4508500"/>
            <a:ext cx="9352026" cy="1033360"/>
          </a:xfrm>
          <a:prstGeom prst="rect">
            <a:avLst/>
          </a:prstGeom>
          <a:noFill/>
        </p:spPr>
        <p:txBody>
          <a:bodyPr vert="horz" rtlCol="0">
            <a:spAutoFit/>
          </a:bodyPr>
          <a:lstStyle/>
          <a:p>
            <a:pPr>
              <a:lnSpc>
                <a:spcPct val="114000"/>
              </a:lnSpc>
              <a:spcAft>
                <a:spcPts val="1200"/>
              </a:spcAft>
            </a:pPr>
            <a:r>
              <a:rPr lang="en-CA" sz="2800" dirty="0" smtClean="0">
                <a:solidFill>
                  <a:srgbClr val="000000"/>
                </a:solidFill>
                <a:latin typeface="Century Gothic"/>
              </a:rPr>
              <a:t>b) Ivan is 7 years old. Tess is four times as old as Ivan. How old is Tess</a:t>
            </a:r>
            <a:r>
              <a:rPr lang="en-CA" sz="2800" dirty="0" smtClean="0">
                <a:solidFill>
                  <a:srgbClr val="000000"/>
                </a:solidFill>
                <a:latin typeface="Arial"/>
              </a:rPr>
              <a:t>?</a:t>
            </a:r>
            <a:endParaRPr lang="en-CA" sz="2800" dirty="0">
              <a:solidFill>
                <a:srgbClr val="000000"/>
              </a:solidFill>
              <a:latin typeface="Arial"/>
            </a:endParaRPr>
          </a:p>
        </p:txBody>
      </p:sp>
    </p:spTree>
    <p:extLst>
      <p:ext uri="{BB962C8B-B14F-4D97-AF65-F5344CB8AC3E}">
        <p14:creationId xmlns:p14="http://schemas.microsoft.com/office/powerpoint/2010/main" val="335065293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Box 1"/>
          <p:cNvSpPr txBox="1"/>
          <p:nvPr/>
        </p:nvSpPr>
        <p:spPr>
          <a:xfrm>
            <a:off x="457200" y="419100"/>
            <a:ext cx="9659747" cy="1033360"/>
          </a:xfrm>
          <a:prstGeom prst="rect">
            <a:avLst/>
          </a:prstGeom>
          <a:noFill/>
        </p:spPr>
        <p:txBody>
          <a:bodyPr vert="horz" rtlCol="0">
            <a:spAutoFit/>
          </a:bodyPr>
          <a:lstStyle/>
          <a:p>
            <a:pPr>
              <a:lnSpc>
                <a:spcPct val="114000"/>
              </a:lnSpc>
              <a:spcAft>
                <a:spcPts val="1200"/>
              </a:spcAft>
            </a:pPr>
            <a:r>
              <a:rPr lang="en-CA" sz="2800" dirty="0" smtClean="0">
                <a:solidFill>
                  <a:srgbClr val="000000"/>
                </a:solidFill>
                <a:latin typeface="Century Gothic"/>
              </a:rPr>
              <a:t>c) A book costs $16. The book is twice as expensive as a notebook. How much does the notebook cost</a:t>
            </a:r>
            <a:r>
              <a:rPr lang="en-CA" sz="2800" dirty="0" smtClean="0">
                <a:solidFill>
                  <a:srgbClr val="000000"/>
                </a:solidFill>
                <a:latin typeface="Arial"/>
              </a:rPr>
              <a:t>?</a:t>
            </a:r>
            <a:r>
              <a:rPr lang="en-CA" sz="2800" dirty="0" smtClean="0">
                <a:solidFill>
                  <a:srgbClr val="000000"/>
                </a:solidFill>
                <a:latin typeface="Century Gothic"/>
              </a:rPr>
              <a:t> </a:t>
            </a:r>
            <a:endParaRPr lang="en-CA" sz="2800" dirty="0">
              <a:solidFill>
                <a:srgbClr val="000000"/>
              </a:solidFill>
              <a:latin typeface="Century Gothic"/>
            </a:endParaRPr>
          </a:p>
        </p:txBody>
      </p:sp>
      <p:sp>
        <p:nvSpPr>
          <p:cNvPr id="3" name="TextBox 2"/>
          <p:cNvSpPr txBox="1"/>
          <p:nvPr/>
        </p:nvSpPr>
        <p:spPr>
          <a:xfrm>
            <a:off x="444500" y="4038600"/>
            <a:ext cx="9352026" cy="1033360"/>
          </a:xfrm>
          <a:prstGeom prst="rect">
            <a:avLst/>
          </a:prstGeom>
          <a:noFill/>
        </p:spPr>
        <p:txBody>
          <a:bodyPr vert="horz" rtlCol="0">
            <a:spAutoFit/>
          </a:bodyPr>
          <a:lstStyle/>
          <a:p>
            <a:pPr>
              <a:lnSpc>
                <a:spcPct val="114000"/>
              </a:lnSpc>
              <a:spcAft>
                <a:spcPts val="1200"/>
              </a:spcAft>
            </a:pPr>
            <a:r>
              <a:rPr lang="en-CA" sz="2800" dirty="0" smtClean="0">
                <a:solidFill>
                  <a:srgbClr val="000000"/>
                </a:solidFill>
                <a:latin typeface="Century Gothic"/>
              </a:rPr>
              <a:t>d) A pen costs $7. A book costs three times as much as the pen. How much does the book cost</a:t>
            </a:r>
            <a:r>
              <a:rPr lang="en-CA" sz="2800" dirty="0" smtClean="0">
                <a:solidFill>
                  <a:srgbClr val="000000"/>
                </a:solidFill>
                <a:latin typeface="Arial"/>
              </a:rPr>
              <a:t>?</a:t>
            </a:r>
            <a:endParaRPr lang="en-CA" sz="2800" dirty="0">
              <a:solidFill>
                <a:srgbClr val="000000"/>
              </a:solidFill>
              <a:latin typeface="Arial"/>
            </a:endParaRPr>
          </a:p>
        </p:txBody>
      </p:sp>
    </p:spTree>
    <p:extLst>
      <p:ext uri="{BB962C8B-B14F-4D97-AF65-F5344CB8AC3E}">
        <p14:creationId xmlns:p14="http://schemas.microsoft.com/office/powerpoint/2010/main" val="144975172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2" name="Picture 1"/>
          <p:cNvPicPr>
            <a:picLocks/>
          </p:cNvPicPr>
          <p:nvPr/>
        </p:nvPicPr>
        <p:blipFill>
          <a:blip r:embed="rId2">
            <a:extLst>
              <a:ext uri="{28A0092B-C50C-407E-A947-70E740481C1C}">
                <a14:useLocalDpi xmlns:a14="http://schemas.microsoft.com/office/drawing/2010/main" val="0"/>
              </a:ext>
            </a:extLst>
          </a:blip>
          <a:stretch>
            <a:fillRect/>
          </a:stretch>
        </p:blipFill>
        <p:spPr>
          <a:xfrm>
            <a:off x="2362200" y="2283714"/>
            <a:ext cx="5405755" cy="2006600"/>
          </a:xfrm>
          <a:prstGeom prst="rect">
            <a:avLst/>
          </a:prstGeom>
          <a:solidFill>
            <a:scrgbClr r="0" g="0" b="0">
              <a:alpha val="0"/>
            </a:scrgbClr>
          </a:solidFill>
        </p:spPr>
      </p:pic>
      <p:sp>
        <p:nvSpPr>
          <p:cNvPr id="3" name="TextBox 2"/>
          <p:cNvSpPr txBox="1"/>
          <p:nvPr/>
        </p:nvSpPr>
        <p:spPr>
          <a:xfrm>
            <a:off x="469900" y="6921500"/>
            <a:ext cx="5050409" cy="338554"/>
          </a:xfrm>
          <a:prstGeom prst="rect">
            <a:avLst/>
          </a:prstGeom>
          <a:noFill/>
        </p:spPr>
        <p:txBody>
          <a:bodyPr vert="horz" rtlCol="0">
            <a:spAutoFit/>
          </a:bodyPr>
          <a:lstStyle/>
          <a:p>
            <a:r>
              <a:rPr lang="en-CA" sz="1600" smtClean="0">
                <a:solidFill>
                  <a:srgbClr val="666666"/>
                </a:solidFill>
                <a:latin typeface="Century Gothic"/>
              </a:rPr>
              <a:t>See p. K-34 for details.</a:t>
            </a:r>
            <a:endParaRPr lang="en-CA" sz="1600">
              <a:solidFill>
                <a:srgbClr val="666666"/>
              </a:solidFill>
              <a:latin typeface="Century Gothic"/>
            </a:endParaRPr>
          </a:p>
        </p:txBody>
      </p:sp>
    </p:spTree>
    <p:extLst>
      <p:ext uri="{BB962C8B-B14F-4D97-AF65-F5344CB8AC3E}">
        <p14:creationId xmlns:p14="http://schemas.microsoft.com/office/powerpoint/2010/main" val="203226752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Box 1"/>
          <p:cNvSpPr txBox="1"/>
          <p:nvPr/>
        </p:nvSpPr>
        <p:spPr>
          <a:xfrm>
            <a:off x="457200" y="419100"/>
            <a:ext cx="9659747" cy="1524585"/>
          </a:xfrm>
          <a:prstGeom prst="rect">
            <a:avLst/>
          </a:prstGeom>
          <a:noFill/>
        </p:spPr>
        <p:txBody>
          <a:bodyPr vert="horz" rtlCol="0">
            <a:spAutoFit/>
          </a:bodyPr>
          <a:lstStyle/>
          <a:p>
            <a:pPr>
              <a:lnSpc>
                <a:spcPct val="114000"/>
              </a:lnSpc>
              <a:spcAft>
                <a:spcPts val="1200"/>
              </a:spcAft>
            </a:pPr>
            <a:r>
              <a:rPr lang="en-CA" sz="2800" dirty="0" smtClean="0">
                <a:solidFill>
                  <a:srgbClr val="000000"/>
                </a:solidFill>
                <a:latin typeface="Century Gothic"/>
              </a:rPr>
              <a:t>e) A pair of eyeglasses costs $75. The pair of eyeglasses is three times as expensive as a pair of pants. How much do the pants cost</a:t>
            </a:r>
            <a:r>
              <a:rPr lang="en-CA" sz="2800" dirty="0" smtClean="0">
                <a:solidFill>
                  <a:srgbClr val="000000"/>
                </a:solidFill>
                <a:latin typeface="Arial"/>
              </a:rPr>
              <a:t>?</a:t>
            </a:r>
            <a:r>
              <a:rPr lang="en-CA" sz="2800" dirty="0" smtClean="0">
                <a:solidFill>
                  <a:srgbClr val="000000"/>
                </a:solidFill>
                <a:latin typeface="Century Gothic"/>
              </a:rPr>
              <a:t> </a:t>
            </a:r>
            <a:endParaRPr lang="en-CA" sz="2800" dirty="0">
              <a:solidFill>
                <a:srgbClr val="000000"/>
              </a:solidFill>
              <a:latin typeface="Century Gothic"/>
            </a:endParaRPr>
          </a:p>
        </p:txBody>
      </p:sp>
      <p:sp>
        <p:nvSpPr>
          <p:cNvPr id="3" name="TextBox 2"/>
          <p:cNvSpPr txBox="1"/>
          <p:nvPr/>
        </p:nvSpPr>
        <p:spPr>
          <a:xfrm>
            <a:off x="444500" y="4038600"/>
            <a:ext cx="8917940" cy="1524585"/>
          </a:xfrm>
          <a:prstGeom prst="rect">
            <a:avLst/>
          </a:prstGeom>
          <a:noFill/>
        </p:spPr>
        <p:txBody>
          <a:bodyPr vert="horz" rtlCol="0">
            <a:spAutoFit/>
          </a:bodyPr>
          <a:lstStyle/>
          <a:p>
            <a:pPr>
              <a:lnSpc>
                <a:spcPct val="114000"/>
              </a:lnSpc>
              <a:spcAft>
                <a:spcPts val="1200"/>
              </a:spcAft>
            </a:pPr>
            <a:r>
              <a:rPr lang="en-CA" sz="2800" dirty="0" smtClean="0">
                <a:solidFill>
                  <a:srgbClr val="000000"/>
                </a:solidFill>
                <a:latin typeface="Century Gothic"/>
              </a:rPr>
              <a:t>f) A magazine costs $11. A book costs three times as much as a magazine. How much does the book cost</a:t>
            </a:r>
            <a:r>
              <a:rPr lang="en-CA" sz="2800" dirty="0" smtClean="0">
                <a:solidFill>
                  <a:srgbClr val="000000"/>
                </a:solidFill>
                <a:latin typeface="Arial"/>
              </a:rPr>
              <a:t>?</a:t>
            </a:r>
            <a:endParaRPr lang="en-CA" sz="2800" dirty="0">
              <a:solidFill>
                <a:srgbClr val="000000"/>
              </a:solidFill>
              <a:latin typeface="Arial"/>
            </a:endParaRPr>
          </a:p>
        </p:txBody>
      </p:sp>
    </p:spTree>
    <p:extLst>
      <p:ext uri="{BB962C8B-B14F-4D97-AF65-F5344CB8AC3E}">
        <p14:creationId xmlns:p14="http://schemas.microsoft.com/office/powerpoint/2010/main" val="368734408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Box 1"/>
          <p:cNvSpPr txBox="1"/>
          <p:nvPr/>
        </p:nvSpPr>
        <p:spPr>
          <a:xfrm>
            <a:off x="469900" y="419100"/>
            <a:ext cx="9659747" cy="1524585"/>
          </a:xfrm>
          <a:prstGeom prst="rect">
            <a:avLst/>
          </a:prstGeom>
          <a:noFill/>
        </p:spPr>
        <p:txBody>
          <a:bodyPr vert="horz" rtlCol="0">
            <a:spAutoFit/>
          </a:bodyPr>
          <a:lstStyle/>
          <a:p>
            <a:pPr>
              <a:lnSpc>
                <a:spcPct val="114000"/>
              </a:lnSpc>
              <a:spcAft>
                <a:spcPts val="1200"/>
              </a:spcAft>
            </a:pPr>
            <a:r>
              <a:rPr lang="en-CA" sz="2800" dirty="0" smtClean="0">
                <a:solidFill>
                  <a:srgbClr val="000000"/>
                </a:solidFill>
                <a:latin typeface="Century Gothic"/>
              </a:rPr>
              <a:t>g) Anna spends three times as much time reading as she spends on math. She spends 45 minutes reading. How much time does she spend on math</a:t>
            </a:r>
            <a:r>
              <a:rPr lang="en-CA" sz="2800" dirty="0" smtClean="0">
                <a:solidFill>
                  <a:srgbClr val="000000"/>
                </a:solidFill>
                <a:latin typeface="Arial"/>
              </a:rPr>
              <a:t>?</a:t>
            </a:r>
            <a:r>
              <a:rPr lang="en-CA" sz="2800" dirty="0" smtClean="0">
                <a:solidFill>
                  <a:srgbClr val="000000"/>
                </a:solidFill>
                <a:latin typeface="Century Gothic"/>
              </a:rPr>
              <a:t> </a:t>
            </a:r>
            <a:endParaRPr lang="en-CA" sz="2800" dirty="0">
              <a:solidFill>
                <a:srgbClr val="000000"/>
              </a:solidFill>
              <a:latin typeface="Century Gothic"/>
            </a:endParaRPr>
          </a:p>
        </p:txBody>
      </p:sp>
      <p:sp>
        <p:nvSpPr>
          <p:cNvPr id="3" name="TextBox 2"/>
          <p:cNvSpPr txBox="1"/>
          <p:nvPr/>
        </p:nvSpPr>
        <p:spPr>
          <a:xfrm>
            <a:off x="469900" y="4038600"/>
            <a:ext cx="9352026" cy="1524585"/>
          </a:xfrm>
          <a:prstGeom prst="rect">
            <a:avLst/>
          </a:prstGeom>
          <a:noFill/>
        </p:spPr>
        <p:txBody>
          <a:bodyPr vert="horz" rtlCol="0">
            <a:spAutoFit/>
          </a:bodyPr>
          <a:lstStyle/>
          <a:p>
            <a:pPr>
              <a:lnSpc>
                <a:spcPct val="114000"/>
              </a:lnSpc>
              <a:spcAft>
                <a:spcPts val="1200"/>
              </a:spcAft>
            </a:pPr>
            <a:r>
              <a:rPr lang="en-CA" sz="2800" dirty="0" smtClean="0">
                <a:solidFill>
                  <a:srgbClr val="000000"/>
                </a:solidFill>
                <a:latin typeface="Century Gothic"/>
              </a:rPr>
              <a:t>h) Fred spends twice as much time reading as he spends on science. He spends 20 minutes on science. How much time does he spend reading</a:t>
            </a:r>
            <a:r>
              <a:rPr lang="en-CA" sz="2800" dirty="0" smtClean="0">
                <a:solidFill>
                  <a:srgbClr val="000000"/>
                </a:solidFill>
                <a:latin typeface="Arial"/>
              </a:rPr>
              <a:t>?</a:t>
            </a:r>
            <a:endParaRPr lang="en-CA" sz="2800" dirty="0">
              <a:solidFill>
                <a:srgbClr val="000000"/>
              </a:solidFill>
              <a:latin typeface="Arial"/>
            </a:endParaRPr>
          </a:p>
        </p:txBody>
      </p:sp>
    </p:spTree>
    <p:extLst>
      <p:ext uri="{BB962C8B-B14F-4D97-AF65-F5344CB8AC3E}">
        <p14:creationId xmlns:p14="http://schemas.microsoft.com/office/powerpoint/2010/main" val="247810585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Box 1"/>
          <p:cNvSpPr txBox="1"/>
          <p:nvPr/>
        </p:nvSpPr>
        <p:spPr>
          <a:xfrm>
            <a:off x="457200" y="419100"/>
            <a:ext cx="9659747" cy="3152145"/>
          </a:xfrm>
          <a:prstGeom prst="rect">
            <a:avLst/>
          </a:prstGeom>
          <a:noFill/>
        </p:spPr>
        <p:txBody>
          <a:bodyPr vert="horz" rtlCol="0">
            <a:spAutoFit/>
          </a:bodyPr>
          <a:lstStyle/>
          <a:p>
            <a:pPr>
              <a:lnSpc>
                <a:spcPct val="114000"/>
              </a:lnSpc>
              <a:spcAft>
                <a:spcPts val="1200"/>
              </a:spcAft>
            </a:pPr>
            <a:r>
              <a:rPr lang="en-CA" sz="2800" dirty="0" smtClean="0">
                <a:solidFill>
                  <a:srgbClr val="FF0000"/>
                </a:solidFill>
                <a:latin typeface="Century Gothic"/>
              </a:rPr>
              <a:t>Bonus: </a:t>
            </a:r>
          </a:p>
          <a:p>
            <a:pPr>
              <a:lnSpc>
                <a:spcPct val="114000"/>
              </a:lnSpc>
              <a:spcAft>
                <a:spcPts val="1200"/>
              </a:spcAft>
            </a:pPr>
            <a:r>
              <a:rPr lang="en-CA" sz="2800" dirty="0" err="1" smtClean="0">
                <a:latin typeface="Century Gothic"/>
              </a:rPr>
              <a:t>i</a:t>
            </a:r>
            <a:r>
              <a:rPr lang="en-CA" sz="2800" dirty="0" smtClean="0">
                <a:solidFill>
                  <a:srgbClr val="000000"/>
                </a:solidFill>
                <a:latin typeface="Century Gothic"/>
              </a:rPr>
              <a:t>) Sumatran tigers are endangered. Only about 500 Sumatran tigers are left in the wild. There about five times as many Bengal tigers as there are Sumatran tigers left in the world. How many Bengal tigers are left in the wild</a:t>
            </a:r>
            <a:r>
              <a:rPr lang="en-CA" sz="2800" dirty="0" smtClean="0">
                <a:solidFill>
                  <a:srgbClr val="000000"/>
                </a:solidFill>
                <a:latin typeface="Arial"/>
              </a:rPr>
              <a:t>?</a:t>
            </a:r>
            <a:r>
              <a:rPr lang="en-CA" sz="2800" dirty="0" smtClean="0">
                <a:solidFill>
                  <a:srgbClr val="000000"/>
                </a:solidFill>
                <a:latin typeface="Century Gothic"/>
              </a:rPr>
              <a:t> </a:t>
            </a:r>
            <a:endParaRPr lang="en-CA" sz="2800" dirty="0">
              <a:solidFill>
                <a:srgbClr val="000000"/>
              </a:solidFill>
              <a:latin typeface="Century Gothic"/>
            </a:endParaRPr>
          </a:p>
        </p:txBody>
      </p:sp>
      <p:sp>
        <p:nvSpPr>
          <p:cNvPr id="3" name="TextBox 2"/>
          <p:cNvSpPr txBox="1"/>
          <p:nvPr/>
        </p:nvSpPr>
        <p:spPr>
          <a:xfrm>
            <a:off x="457200" y="4673600"/>
            <a:ext cx="9451340" cy="1524585"/>
          </a:xfrm>
          <a:prstGeom prst="rect">
            <a:avLst/>
          </a:prstGeom>
          <a:noFill/>
        </p:spPr>
        <p:txBody>
          <a:bodyPr vert="horz" rtlCol="0">
            <a:spAutoFit/>
          </a:bodyPr>
          <a:lstStyle/>
          <a:p>
            <a:pPr>
              <a:lnSpc>
                <a:spcPct val="114000"/>
              </a:lnSpc>
              <a:spcAft>
                <a:spcPts val="1200"/>
              </a:spcAft>
            </a:pPr>
            <a:r>
              <a:rPr lang="en-CA" sz="2800" dirty="0" smtClean="0">
                <a:solidFill>
                  <a:srgbClr val="000000"/>
                </a:solidFill>
                <a:latin typeface="Century Gothic"/>
              </a:rPr>
              <a:t>j) There are about ten times as many Sumatran tigers as Indo-Chinese tigers left in the wild. How many Indo-Chinese tigers are left in the wild</a:t>
            </a:r>
            <a:r>
              <a:rPr lang="en-CA" sz="2800" dirty="0" smtClean="0">
                <a:solidFill>
                  <a:srgbClr val="000000"/>
                </a:solidFill>
                <a:latin typeface="Arial"/>
              </a:rPr>
              <a:t>?</a:t>
            </a:r>
            <a:r>
              <a:rPr lang="en-CA" sz="2800" dirty="0" smtClean="0">
                <a:solidFill>
                  <a:srgbClr val="000000"/>
                </a:solidFill>
                <a:latin typeface="Century Gothic"/>
              </a:rPr>
              <a:t> </a:t>
            </a:r>
            <a:endParaRPr lang="en-CA" sz="2800" dirty="0">
              <a:solidFill>
                <a:srgbClr val="000000"/>
              </a:solidFill>
              <a:latin typeface="Century Gothic"/>
            </a:endParaRPr>
          </a:p>
        </p:txBody>
      </p:sp>
    </p:spTree>
    <p:extLst>
      <p:ext uri="{BB962C8B-B14F-4D97-AF65-F5344CB8AC3E}">
        <p14:creationId xmlns:p14="http://schemas.microsoft.com/office/powerpoint/2010/main" val="3547241804"/>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Box 1"/>
          <p:cNvSpPr txBox="1"/>
          <p:nvPr/>
        </p:nvSpPr>
        <p:spPr>
          <a:xfrm>
            <a:off x="457200" y="419100"/>
            <a:ext cx="9235440" cy="3347455"/>
          </a:xfrm>
          <a:prstGeom prst="rect">
            <a:avLst/>
          </a:prstGeom>
          <a:noFill/>
        </p:spPr>
        <p:txBody>
          <a:bodyPr vert="horz" rtlCol="0">
            <a:spAutoFit/>
          </a:bodyPr>
          <a:lstStyle/>
          <a:p>
            <a:pPr>
              <a:lnSpc>
                <a:spcPct val="114000"/>
              </a:lnSpc>
              <a:spcAft>
                <a:spcPts val="1200"/>
              </a:spcAft>
            </a:pPr>
            <a:r>
              <a:rPr lang="en-CA" sz="2800" dirty="0" smtClean="0">
                <a:solidFill>
                  <a:srgbClr val="000000"/>
                </a:solidFill>
                <a:latin typeface="Century Gothic"/>
              </a:rPr>
              <a:t>Extensions: </a:t>
            </a:r>
          </a:p>
          <a:p>
            <a:pPr>
              <a:lnSpc>
                <a:spcPct val="114000"/>
              </a:lnSpc>
              <a:spcAft>
                <a:spcPts val="1200"/>
              </a:spcAft>
            </a:pPr>
            <a:r>
              <a:rPr lang="en-CA" sz="2800" dirty="0" smtClean="0">
                <a:solidFill>
                  <a:srgbClr val="000000"/>
                </a:solidFill>
                <a:latin typeface="Century Gothic"/>
              </a:rPr>
              <a:t>1. A subway station has two parking lots. There are 30 rows of 25 parking spots in the east lot and  </a:t>
            </a:r>
            <a:br>
              <a:rPr lang="en-CA" sz="2800" dirty="0" smtClean="0">
                <a:solidFill>
                  <a:srgbClr val="000000"/>
                </a:solidFill>
                <a:latin typeface="Century Gothic"/>
              </a:rPr>
            </a:br>
            <a:r>
              <a:rPr lang="en-CA" sz="2800" dirty="0" smtClean="0">
                <a:solidFill>
                  <a:srgbClr val="000000"/>
                </a:solidFill>
                <a:latin typeface="Century Gothic"/>
              </a:rPr>
              <a:t>​15 rows of 30 parking spots in the west lot. </a:t>
            </a:r>
          </a:p>
          <a:p>
            <a:pPr>
              <a:lnSpc>
                <a:spcPct val="114000"/>
              </a:lnSpc>
              <a:spcAft>
                <a:spcPts val="1200"/>
              </a:spcAft>
            </a:pPr>
            <a:r>
              <a:rPr lang="en-CA" sz="2800" dirty="0" smtClean="0">
                <a:solidFill>
                  <a:srgbClr val="000000"/>
                </a:solidFill>
                <a:latin typeface="Century Gothic"/>
              </a:rPr>
              <a:t>a) How many cars can park in each lot</a:t>
            </a:r>
            <a:r>
              <a:rPr lang="en-CA" sz="2800" dirty="0" smtClean="0">
                <a:solidFill>
                  <a:srgbClr val="000000"/>
                </a:solidFill>
                <a:latin typeface="Arial"/>
              </a:rPr>
              <a:t>?</a:t>
            </a:r>
            <a:r>
              <a:rPr lang="en-CA" sz="2800" dirty="0" smtClean="0">
                <a:solidFill>
                  <a:srgbClr val="000000"/>
                </a:solidFill>
                <a:latin typeface="Century Gothic"/>
              </a:rPr>
              <a:t> Which lot has more parking spots</a:t>
            </a:r>
            <a:r>
              <a:rPr lang="en-CA" sz="2800" dirty="0" smtClean="0">
                <a:solidFill>
                  <a:srgbClr val="000000"/>
                </a:solidFill>
                <a:latin typeface="Arial"/>
              </a:rPr>
              <a:t>? </a:t>
            </a:r>
            <a:endParaRPr lang="en-CA" sz="2800" dirty="0">
              <a:solidFill>
                <a:srgbClr val="000000"/>
              </a:solidFill>
              <a:latin typeface="Arial"/>
            </a:endParaRPr>
          </a:p>
        </p:txBody>
      </p:sp>
      <p:sp>
        <p:nvSpPr>
          <p:cNvPr id="3" name="TextBox 2"/>
          <p:cNvSpPr txBox="1"/>
          <p:nvPr/>
        </p:nvSpPr>
        <p:spPr>
          <a:xfrm>
            <a:off x="457200" y="5080000"/>
            <a:ext cx="9184640" cy="1074781"/>
          </a:xfrm>
          <a:prstGeom prst="rect">
            <a:avLst/>
          </a:prstGeom>
          <a:noFill/>
        </p:spPr>
        <p:txBody>
          <a:bodyPr vert="horz" rtlCol="0">
            <a:spAutoFit/>
          </a:bodyPr>
          <a:lstStyle/>
          <a:p>
            <a:pPr>
              <a:lnSpc>
                <a:spcPct val="114000"/>
              </a:lnSpc>
              <a:spcAft>
                <a:spcPts val="1200"/>
              </a:spcAft>
            </a:pPr>
            <a:r>
              <a:rPr lang="en-CA" sz="2800" dirty="0" smtClean="0">
                <a:solidFill>
                  <a:srgbClr val="000000"/>
                </a:solidFill>
                <a:latin typeface="Century Gothic"/>
              </a:rPr>
              <a:t>b) How many cars can park at the subway station </a:t>
            </a:r>
            <a:br>
              <a:rPr lang="en-CA" sz="2800" dirty="0" smtClean="0">
                <a:solidFill>
                  <a:srgbClr val="000000"/>
                </a:solidFill>
                <a:latin typeface="Century Gothic"/>
              </a:rPr>
            </a:br>
            <a:r>
              <a:rPr lang="en-CA" sz="2800" dirty="0" smtClean="0">
                <a:solidFill>
                  <a:srgbClr val="000000"/>
                </a:solidFill>
                <a:latin typeface="Century Gothic"/>
              </a:rPr>
              <a:t>in total</a:t>
            </a:r>
            <a:r>
              <a:rPr lang="en-CA" sz="2800" dirty="0" smtClean="0">
                <a:solidFill>
                  <a:srgbClr val="000000"/>
                </a:solidFill>
                <a:latin typeface="Arial"/>
              </a:rPr>
              <a:t>?</a:t>
            </a:r>
            <a:endParaRPr lang="en-CA" sz="2800" dirty="0">
              <a:solidFill>
                <a:srgbClr val="000000"/>
              </a:solidFill>
              <a:latin typeface="Arial"/>
            </a:endParaRPr>
          </a:p>
        </p:txBody>
      </p:sp>
    </p:spTree>
    <p:extLst>
      <p:ext uri="{BB962C8B-B14F-4D97-AF65-F5344CB8AC3E}">
        <p14:creationId xmlns:p14="http://schemas.microsoft.com/office/powerpoint/2010/main" val="3543976481"/>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Box 1"/>
          <p:cNvSpPr txBox="1"/>
          <p:nvPr/>
        </p:nvSpPr>
        <p:spPr>
          <a:xfrm>
            <a:off x="457200" y="419100"/>
            <a:ext cx="9659747" cy="2169697"/>
          </a:xfrm>
          <a:prstGeom prst="rect">
            <a:avLst/>
          </a:prstGeom>
          <a:noFill/>
        </p:spPr>
        <p:txBody>
          <a:bodyPr vert="horz" rtlCol="0">
            <a:spAutoFit/>
          </a:bodyPr>
          <a:lstStyle/>
          <a:p>
            <a:pPr>
              <a:lnSpc>
                <a:spcPct val="114000"/>
              </a:lnSpc>
              <a:spcAft>
                <a:spcPts val="1200"/>
              </a:spcAft>
            </a:pPr>
            <a:r>
              <a:rPr lang="en-CA" sz="2800" dirty="0" smtClean="0">
                <a:solidFill>
                  <a:srgbClr val="000000"/>
                </a:solidFill>
                <a:latin typeface="Century Gothic"/>
              </a:rPr>
              <a:t>2. Someone wants to donate money to 15 different charities for a total of $30 000. </a:t>
            </a:r>
          </a:p>
          <a:p>
            <a:pPr>
              <a:lnSpc>
                <a:spcPct val="114000"/>
              </a:lnSpc>
              <a:spcAft>
                <a:spcPts val="1200"/>
              </a:spcAft>
            </a:pPr>
            <a:r>
              <a:rPr lang="en-CA" sz="2800" dirty="0" smtClean="0">
                <a:solidFill>
                  <a:srgbClr val="000000"/>
                </a:solidFill>
                <a:latin typeface="Century Gothic"/>
              </a:rPr>
              <a:t>If each charity gets the same amount, how much money will each charity get</a:t>
            </a:r>
            <a:r>
              <a:rPr lang="en-CA" sz="2800" dirty="0" smtClean="0">
                <a:solidFill>
                  <a:srgbClr val="000000"/>
                </a:solidFill>
                <a:latin typeface="Arial"/>
              </a:rPr>
              <a:t>? </a:t>
            </a:r>
            <a:endParaRPr lang="en-CA" sz="2800" dirty="0">
              <a:solidFill>
                <a:srgbClr val="000000"/>
              </a:solidFill>
              <a:latin typeface="Arial"/>
            </a:endParaRPr>
          </a:p>
        </p:txBody>
      </p:sp>
    </p:spTree>
    <p:extLst>
      <p:ext uri="{BB962C8B-B14F-4D97-AF65-F5344CB8AC3E}">
        <p14:creationId xmlns:p14="http://schemas.microsoft.com/office/powerpoint/2010/main" val="271459408"/>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Box 1"/>
          <p:cNvSpPr txBox="1"/>
          <p:nvPr/>
        </p:nvSpPr>
        <p:spPr>
          <a:xfrm>
            <a:off x="457200" y="419100"/>
            <a:ext cx="9425940" cy="3152145"/>
          </a:xfrm>
          <a:prstGeom prst="rect">
            <a:avLst/>
          </a:prstGeom>
          <a:noFill/>
        </p:spPr>
        <p:txBody>
          <a:bodyPr vert="horz" rtlCol="0">
            <a:spAutoFit/>
          </a:bodyPr>
          <a:lstStyle/>
          <a:p>
            <a:pPr>
              <a:lnSpc>
                <a:spcPct val="114000"/>
              </a:lnSpc>
              <a:spcAft>
                <a:spcPts val="1200"/>
              </a:spcAft>
            </a:pPr>
            <a:r>
              <a:rPr lang="en-CA" sz="2800" dirty="0" smtClean="0">
                <a:solidFill>
                  <a:srgbClr val="000000"/>
                </a:solidFill>
                <a:latin typeface="Century Gothic"/>
              </a:rPr>
              <a:t>3. Seven people can ride in a mini-van. Six times as many people can ride on a regular bus. A double-decker bus can hold ten times as many people as a mini-van. </a:t>
            </a:r>
          </a:p>
          <a:p>
            <a:pPr>
              <a:lnSpc>
                <a:spcPct val="114000"/>
              </a:lnSpc>
              <a:spcAft>
                <a:spcPts val="1200"/>
              </a:spcAft>
            </a:pPr>
            <a:r>
              <a:rPr lang="en-CA" sz="2800" dirty="0" smtClean="0">
                <a:solidFill>
                  <a:srgbClr val="000000"/>
                </a:solidFill>
                <a:latin typeface="Century Gothic"/>
              </a:rPr>
              <a:t>How many people altogether can ride in a mini-van, a bus, and a double-decker bus</a:t>
            </a:r>
            <a:r>
              <a:rPr lang="en-CA" sz="2800" dirty="0" smtClean="0">
                <a:solidFill>
                  <a:srgbClr val="000000"/>
                </a:solidFill>
                <a:latin typeface="Arial"/>
              </a:rPr>
              <a:t>? </a:t>
            </a:r>
            <a:endParaRPr lang="en-CA" sz="2800" dirty="0">
              <a:solidFill>
                <a:srgbClr val="000000"/>
              </a:solidFill>
              <a:latin typeface="Arial"/>
            </a:endParaRPr>
          </a:p>
        </p:txBody>
      </p:sp>
    </p:spTree>
    <p:extLst>
      <p:ext uri="{BB962C8B-B14F-4D97-AF65-F5344CB8AC3E}">
        <p14:creationId xmlns:p14="http://schemas.microsoft.com/office/powerpoint/2010/main" val="2370480967"/>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Box 1"/>
          <p:cNvSpPr txBox="1"/>
          <p:nvPr/>
        </p:nvSpPr>
        <p:spPr>
          <a:xfrm>
            <a:off x="482600" y="406400"/>
            <a:ext cx="6606540" cy="1303049"/>
          </a:xfrm>
          <a:prstGeom prst="rect">
            <a:avLst/>
          </a:prstGeom>
          <a:noFill/>
        </p:spPr>
        <p:txBody>
          <a:bodyPr vert="horz" rtlCol="0">
            <a:spAutoFit/>
          </a:bodyPr>
          <a:lstStyle/>
          <a:p>
            <a:pPr>
              <a:lnSpc>
                <a:spcPct val="150000"/>
              </a:lnSpc>
            </a:pPr>
            <a:r>
              <a:rPr lang="en-CA" sz="2800" dirty="0" smtClean="0">
                <a:solidFill>
                  <a:srgbClr val="000000"/>
                </a:solidFill>
                <a:latin typeface="Century Gothic"/>
              </a:rPr>
              <a:t>AP Book 5.2 pp. 16–17</a:t>
            </a:r>
          </a:p>
          <a:p>
            <a:pPr>
              <a:lnSpc>
                <a:spcPct val="150000"/>
              </a:lnSpc>
            </a:pPr>
            <a:r>
              <a:rPr lang="en-CA" sz="2800" dirty="0" smtClean="0">
                <a:solidFill>
                  <a:schemeClr val="bg1">
                    <a:lumMod val="50000"/>
                  </a:schemeClr>
                </a:solidFill>
                <a:latin typeface="Century Gothic"/>
              </a:rPr>
              <a:t>N</a:t>
            </a:r>
            <a:r>
              <a:rPr lang="en-CA" sz="2800" dirty="0" smtClean="0">
                <a:solidFill>
                  <a:srgbClr val="808080"/>
                </a:solidFill>
                <a:latin typeface="Century Gothic"/>
              </a:rPr>
              <a:t>ew Canadian Edition</a:t>
            </a:r>
            <a:endParaRPr lang="en-CA" sz="2800" dirty="0">
              <a:solidFill>
                <a:srgbClr val="808080"/>
              </a:solidFill>
              <a:latin typeface="Century Gothic"/>
            </a:endParaRPr>
          </a:p>
        </p:txBody>
      </p:sp>
    </p:spTree>
    <p:extLst>
      <p:ext uri="{BB962C8B-B14F-4D97-AF65-F5344CB8AC3E}">
        <p14:creationId xmlns:p14="http://schemas.microsoft.com/office/powerpoint/2010/main" val="238087996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Box 1"/>
          <p:cNvSpPr txBox="1"/>
          <p:nvPr/>
        </p:nvSpPr>
        <p:spPr>
          <a:xfrm>
            <a:off x="469900" y="419100"/>
            <a:ext cx="9070340" cy="2167966"/>
          </a:xfrm>
          <a:prstGeom prst="rect">
            <a:avLst/>
          </a:prstGeom>
          <a:noFill/>
        </p:spPr>
        <p:txBody>
          <a:bodyPr vert="horz" rtlCol="0">
            <a:spAutoFit/>
          </a:bodyPr>
          <a:lstStyle/>
          <a:p>
            <a:pPr>
              <a:lnSpc>
                <a:spcPct val="114000"/>
              </a:lnSpc>
              <a:spcAft>
                <a:spcPts val="1200"/>
              </a:spcAft>
            </a:pPr>
            <a:r>
              <a:rPr lang="en-CA" sz="2800" dirty="0" smtClean="0">
                <a:solidFill>
                  <a:srgbClr val="000000"/>
                </a:solidFill>
                <a:latin typeface="Century Gothic"/>
              </a:rPr>
              <a:t>Sally has 3 marbles. Sam has four times as many marbles as Sally. </a:t>
            </a:r>
          </a:p>
          <a:p>
            <a:pPr>
              <a:lnSpc>
                <a:spcPct val="114000"/>
              </a:lnSpc>
              <a:spcAft>
                <a:spcPts val="1200"/>
              </a:spcAft>
            </a:pPr>
            <a:r>
              <a:rPr lang="en-CA" sz="2800" dirty="0" smtClean="0">
                <a:solidFill>
                  <a:srgbClr val="000000"/>
                </a:solidFill>
                <a:latin typeface="Century Gothic"/>
              </a:rPr>
              <a:t>The </a:t>
            </a:r>
            <a:r>
              <a:rPr lang="en-CA" sz="2800" dirty="0" smtClean="0">
                <a:solidFill>
                  <a:srgbClr val="0000FF"/>
                </a:solidFill>
                <a:latin typeface="Century Gothic"/>
              </a:rPr>
              <a:t>scale factor</a:t>
            </a:r>
            <a:r>
              <a:rPr lang="en-CA" sz="2800" dirty="0" smtClean="0">
                <a:solidFill>
                  <a:srgbClr val="000000"/>
                </a:solidFill>
                <a:latin typeface="Century Gothic"/>
              </a:rPr>
              <a:t> is the number that tells us how many time as large one </a:t>
            </a:r>
            <a:r>
              <a:rPr lang="en-CA" sz="2800" dirty="0" smtClean="0">
                <a:solidFill>
                  <a:srgbClr val="0000FF"/>
                </a:solidFill>
                <a:latin typeface="Century Gothic"/>
              </a:rPr>
              <a:t>part</a:t>
            </a:r>
            <a:r>
              <a:rPr lang="en-CA" sz="2800" dirty="0" smtClean="0">
                <a:solidFill>
                  <a:srgbClr val="000000"/>
                </a:solidFill>
                <a:latin typeface="Century Gothic"/>
              </a:rPr>
              <a:t> is than the other. </a:t>
            </a:r>
            <a:endParaRPr lang="en-CA" sz="2800" dirty="0">
              <a:solidFill>
                <a:srgbClr val="000000"/>
              </a:solidFill>
              <a:latin typeface="Century Gothic"/>
            </a:endParaRPr>
          </a:p>
        </p:txBody>
      </p:sp>
      <p:sp>
        <p:nvSpPr>
          <p:cNvPr id="3" name="TextBox 2"/>
          <p:cNvSpPr txBox="1"/>
          <p:nvPr/>
        </p:nvSpPr>
        <p:spPr>
          <a:xfrm>
            <a:off x="469900" y="5715000"/>
            <a:ext cx="5712181" cy="338554"/>
          </a:xfrm>
          <a:prstGeom prst="rect">
            <a:avLst/>
          </a:prstGeom>
          <a:noFill/>
        </p:spPr>
        <p:txBody>
          <a:bodyPr vert="horz" rtlCol="0">
            <a:spAutoFit/>
          </a:bodyPr>
          <a:lstStyle/>
          <a:p>
            <a:r>
              <a:rPr lang="en-CA" sz="1600" smtClean="0">
                <a:solidFill>
                  <a:srgbClr val="666666"/>
                </a:solidFill>
                <a:latin typeface="Century Gothic"/>
              </a:rPr>
              <a:t>Draw a diagram for this situation. See p. K-34 for details. </a:t>
            </a:r>
            <a:endParaRPr lang="en-CA" sz="1600">
              <a:solidFill>
                <a:srgbClr val="666666"/>
              </a:solidFill>
              <a:latin typeface="Century Gothic"/>
            </a:endParaRPr>
          </a:p>
        </p:txBody>
      </p:sp>
      <p:sp>
        <p:nvSpPr>
          <p:cNvPr id="7" name="TextBox 6"/>
          <p:cNvSpPr txBox="1"/>
          <p:nvPr/>
        </p:nvSpPr>
        <p:spPr>
          <a:xfrm>
            <a:off x="431800" y="6489700"/>
            <a:ext cx="9286240" cy="523220"/>
          </a:xfrm>
          <a:prstGeom prst="rect">
            <a:avLst/>
          </a:prstGeom>
          <a:noFill/>
        </p:spPr>
        <p:txBody>
          <a:bodyPr vert="horz" rtlCol="0">
            <a:spAutoFit/>
          </a:bodyPr>
          <a:lstStyle/>
          <a:p>
            <a:r>
              <a:rPr lang="en-CA" sz="2800" dirty="0" smtClean="0">
                <a:solidFill>
                  <a:srgbClr val="000000"/>
                </a:solidFill>
                <a:latin typeface="Century Gothic"/>
              </a:rPr>
              <a:t>In this situation, the </a:t>
            </a:r>
            <a:r>
              <a:rPr lang="en-CA" sz="2800" dirty="0" smtClean="0">
                <a:solidFill>
                  <a:srgbClr val="0000FF"/>
                </a:solidFill>
                <a:latin typeface="Century Gothic"/>
              </a:rPr>
              <a:t>scale factor </a:t>
            </a:r>
            <a:r>
              <a:rPr lang="en-CA" sz="2800" dirty="0" smtClean="0">
                <a:solidFill>
                  <a:srgbClr val="000000"/>
                </a:solidFill>
                <a:latin typeface="Century Gothic"/>
              </a:rPr>
              <a:t>is 4.</a:t>
            </a:r>
            <a:endParaRPr lang="en-CA" sz="2800" dirty="0">
              <a:solidFill>
                <a:srgbClr val="000000"/>
              </a:solidFill>
              <a:latin typeface="Century Gothic"/>
            </a:endParaRPr>
          </a:p>
        </p:txBody>
      </p:sp>
      <p:cxnSp>
        <p:nvCxnSpPr>
          <p:cNvPr id="8" name="Straight Connector 7"/>
          <p:cNvCxnSpPr/>
          <p:nvPr/>
        </p:nvCxnSpPr>
        <p:spPr>
          <a:xfrm>
            <a:off x="-32568" y="6253832"/>
            <a:ext cx="10192568"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731340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Box 1"/>
          <p:cNvSpPr txBox="1"/>
          <p:nvPr/>
        </p:nvSpPr>
        <p:spPr>
          <a:xfrm>
            <a:off x="469900" y="419100"/>
            <a:ext cx="9070340" cy="2321854"/>
          </a:xfrm>
          <a:prstGeom prst="rect">
            <a:avLst/>
          </a:prstGeom>
          <a:noFill/>
        </p:spPr>
        <p:txBody>
          <a:bodyPr vert="horz" rtlCol="0">
            <a:spAutoFit/>
          </a:bodyPr>
          <a:lstStyle/>
          <a:p>
            <a:pPr>
              <a:lnSpc>
                <a:spcPct val="114000"/>
              </a:lnSpc>
              <a:spcAft>
                <a:spcPts val="1200"/>
              </a:spcAft>
            </a:pPr>
            <a:r>
              <a:rPr lang="en-CA" sz="2800" dirty="0" smtClean="0">
                <a:solidFill>
                  <a:srgbClr val="000000"/>
                </a:solidFill>
                <a:latin typeface="Century Gothic"/>
              </a:rPr>
              <a:t>Exercises: </a:t>
            </a:r>
          </a:p>
          <a:p>
            <a:pPr>
              <a:lnSpc>
                <a:spcPct val="114000"/>
              </a:lnSpc>
              <a:spcAft>
                <a:spcPts val="1200"/>
              </a:spcAft>
            </a:pPr>
            <a:r>
              <a:rPr lang="en-CA" sz="2800" dirty="0" smtClean="0">
                <a:solidFill>
                  <a:srgbClr val="000000"/>
                </a:solidFill>
                <a:latin typeface="Century Gothic"/>
              </a:rPr>
              <a:t>Identify the </a:t>
            </a:r>
            <a:r>
              <a:rPr lang="en-CA" sz="2800" dirty="0" smtClean="0">
                <a:solidFill>
                  <a:srgbClr val="0000FF"/>
                </a:solidFill>
                <a:latin typeface="Century Gothic"/>
              </a:rPr>
              <a:t>scale factor</a:t>
            </a:r>
            <a:r>
              <a:rPr lang="en-CA" sz="2800" dirty="0" smtClean="0">
                <a:solidFill>
                  <a:srgbClr val="000000"/>
                </a:solidFill>
                <a:latin typeface="Century Gothic"/>
              </a:rPr>
              <a:t>.</a:t>
            </a:r>
          </a:p>
          <a:p>
            <a:pPr>
              <a:lnSpc>
                <a:spcPct val="114000"/>
              </a:lnSpc>
              <a:spcAft>
                <a:spcPts val="1200"/>
              </a:spcAft>
            </a:pPr>
            <a:r>
              <a:rPr lang="en-CA" sz="2800" dirty="0" smtClean="0">
                <a:solidFill>
                  <a:srgbClr val="000000"/>
                </a:solidFill>
                <a:latin typeface="Century Gothic"/>
              </a:rPr>
              <a:t>a) There are 3 green apples and four times as many red apples as green apples. </a:t>
            </a:r>
            <a:endParaRPr lang="en-CA" sz="2800" dirty="0">
              <a:solidFill>
                <a:srgbClr val="000000"/>
              </a:solidFill>
              <a:latin typeface="Century Gothic"/>
            </a:endParaRPr>
          </a:p>
        </p:txBody>
      </p:sp>
      <p:sp>
        <p:nvSpPr>
          <p:cNvPr id="3" name="TextBox 2"/>
          <p:cNvSpPr txBox="1"/>
          <p:nvPr/>
        </p:nvSpPr>
        <p:spPr>
          <a:xfrm>
            <a:off x="469900" y="4610100"/>
            <a:ext cx="9298940" cy="1074781"/>
          </a:xfrm>
          <a:prstGeom prst="rect">
            <a:avLst/>
          </a:prstGeom>
          <a:noFill/>
        </p:spPr>
        <p:txBody>
          <a:bodyPr vert="horz" rtlCol="0">
            <a:spAutoFit/>
          </a:bodyPr>
          <a:lstStyle/>
          <a:p>
            <a:pPr>
              <a:lnSpc>
                <a:spcPct val="114000"/>
              </a:lnSpc>
              <a:spcAft>
                <a:spcPts val="1200"/>
              </a:spcAft>
            </a:pPr>
            <a:r>
              <a:rPr lang="en-CA" sz="2800" dirty="0" smtClean="0">
                <a:solidFill>
                  <a:srgbClr val="000000"/>
                </a:solidFill>
                <a:latin typeface="Century Gothic"/>
              </a:rPr>
              <a:t>b) Glen is three times as old as Nina. Nina is  </a:t>
            </a:r>
            <a:br>
              <a:rPr lang="en-CA" sz="2800" dirty="0" smtClean="0">
                <a:solidFill>
                  <a:srgbClr val="000000"/>
                </a:solidFill>
                <a:latin typeface="Century Gothic"/>
              </a:rPr>
            </a:br>
            <a:r>
              <a:rPr lang="en-CA" sz="2800" dirty="0" smtClean="0">
                <a:solidFill>
                  <a:srgbClr val="000000"/>
                </a:solidFill>
                <a:latin typeface="Century Gothic"/>
              </a:rPr>
              <a:t>​2 years old.</a:t>
            </a:r>
            <a:endParaRPr lang="en-CA" sz="2800" dirty="0">
              <a:solidFill>
                <a:srgbClr val="000000"/>
              </a:solidFill>
              <a:latin typeface="Century Gothic"/>
            </a:endParaRPr>
          </a:p>
        </p:txBody>
      </p:sp>
    </p:spTree>
    <p:extLst>
      <p:ext uri="{BB962C8B-B14F-4D97-AF65-F5344CB8AC3E}">
        <p14:creationId xmlns:p14="http://schemas.microsoft.com/office/powerpoint/2010/main" val="92120191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grpSp>
        <p:nvGrpSpPr>
          <p:cNvPr id="8" name="Group 7"/>
          <p:cNvGrpSpPr/>
          <p:nvPr/>
        </p:nvGrpSpPr>
        <p:grpSpPr>
          <a:xfrm>
            <a:off x="469900" y="774700"/>
            <a:ext cx="4375151" cy="1401565"/>
            <a:chOff x="469900" y="774700"/>
            <a:chExt cx="4375151" cy="1401565"/>
          </a:xfrm>
        </p:grpSpPr>
        <p:sp>
          <p:nvSpPr>
            <p:cNvPr id="2" name="TextBox 1"/>
            <p:cNvSpPr txBox="1"/>
            <p:nvPr/>
          </p:nvSpPr>
          <p:spPr>
            <a:xfrm>
              <a:off x="469900" y="774700"/>
              <a:ext cx="802640" cy="523220"/>
            </a:xfrm>
            <a:prstGeom prst="rect">
              <a:avLst/>
            </a:prstGeom>
            <a:noFill/>
          </p:spPr>
          <p:txBody>
            <a:bodyPr vert="horz" rtlCol="0">
              <a:spAutoFit/>
            </a:bodyPr>
            <a:lstStyle/>
            <a:p>
              <a:r>
                <a:rPr lang="en-CA" sz="2800" smtClean="0">
                  <a:solidFill>
                    <a:srgbClr val="000000"/>
                  </a:solidFill>
                  <a:latin typeface="Century Gothic"/>
                </a:rPr>
                <a:t>c) </a:t>
              </a:r>
              <a:endParaRPr lang="en-CA" sz="2800">
                <a:solidFill>
                  <a:srgbClr val="000000"/>
                </a:solidFill>
                <a:latin typeface="Century Gothic"/>
              </a:endParaRPr>
            </a:p>
          </p:txBody>
        </p:sp>
        <p:sp>
          <p:nvSpPr>
            <p:cNvPr id="3" name="TextBox 2"/>
            <p:cNvSpPr txBox="1"/>
            <p:nvPr/>
          </p:nvSpPr>
          <p:spPr>
            <a:xfrm>
              <a:off x="1206500" y="889000"/>
              <a:ext cx="1700403" cy="400109"/>
            </a:xfrm>
            <a:prstGeom prst="rect">
              <a:avLst/>
            </a:prstGeom>
            <a:noFill/>
          </p:spPr>
          <p:txBody>
            <a:bodyPr vert="horz" rtlCol="0">
              <a:spAutoFit/>
            </a:bodyPr>
            <a:lstStyle/>
            <a:p>
              <a:r>
                <a:rPr lang="en-CA" sz="2000" smtClean="0">
                  <a:solidFill>
                    <a:srgbClr val="000000"/>
                  </a:solidFill>
                  <a:latin typeface="Century Gothic"/>
                </a:rPr>
                <a:t>cat's weight</a:t>
              </a:r>
              <a:endParaRPr lang="en-CA" sz="2000">
                <a:solidFill>
                  <a:srgbClr val="000000"/>
                </a:solidFill>
                <a:latin typeface="Century Gothic"/>
              </a:endParaRPr>
            </a:p>
          </p:txBody>
        </p:sp>
        <p:sp>
          <p:nvSpPr>
            <p:cNvPr id="4" name="TextBox 3"/>
            <p:cNvSpPr txBox="1"/>
            <p:nvPr/>
          </p:nvSpPr>
          <p:spPr>
            <a:xfrm>
              <a:off x="1155700" y="1790700"/>
              <a:ext cx="1787703" cy="400109"/>
            </a:xfrm>
            <a:prstGeom prst="rect">
              <a:avLst/>
            </a:prstGeom>
            <a:noFill/>
          </p:spPr>
          <p:txBody>
            <a:bodyPr vert="horz" rtlCol="0">
              <a:spAutoFit/>
            </a:bodyPr>
            <a:lstStyle/>
            <a:p>
              <a:r>
                <a:rPr lang="en-CA" sz="2000" smtClean="0">
                  <a:solidFill>
                    <a:srgbClr val="000000"/>
                  </a:solidFill>
                  <a:latin typeface="Century Gothic"/>
                </a:rPr>
                <a:t>dog's weight</a:t>
              </a:r>
              <a:endParaRPr lang="en-CA" sz="2000">
                <a:solidFill>
                  <a:srgbClr val="000000"/>
                </a:solidFill>
                <a:latin typeface="Century Gothic"/>
              </a:endParaRPr>
            </a:p>
          </p:txBody>
        </p:sp>
        <p:sp>
          <p:nvSpPr>
            <p:cNvPr id="5" name="Freeform 4"/>
            <p:cNvSpPr/>
            <p:nvPr/>
          </p:nvSpPr>
          <p:spPr>
            <a:xfrm>
              <a:off x="3244850" y="868164"/>
              <a:ext cx="800101" cy="406401"/>
            </a:xfrm>
            <a:custGeom>
              <a:avLst/>
              <a:gdLst/>
              <a:ahLst/>
              <a:cxnLst/>
              <a:rect l="0" t="0" r="0" b="0"/>
              <a:pathLst>
                <a:path w="800101" h="406401">
                  <a:moveTo>
                    <a:pt x="0" y="0"/>
                  </a:moveTo>
                  <a:lnTo>
                    <a:pt x="800100" y="0"/>
                  </a:lnTo>
                  <a:lnTo>
                    <a:pt x="800100" y="406400"/>
                  </a:lnTo>
                  <a:lnTo>
                    <a:pt x="0" y="406400"/>
                  </a:lnTo>
                  <a:close/>
                </a:path>
              </a:pathLst>
            </a:custGeom>
            <a:solidFill>
              <a:schemeClr val="accent1">
                <a:alpha val="1000"/>
              </a:schemeClr>
            </a:solidFill>
            <a:ln w="38100"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6" name="Freeform 5"/>
            <p:cNvSpPr/>
            <p:nvPr/>
          </p:nvSpPr>
          <p:spPr>
            <a:xfrm>
              <a:off x="4044950" y="1769864"/>
              <a:ext cx="800101" cy="406401"/>
            </a:xfrm>
            <a:custGeom>
              <a:avLst/>
              <a:gdLst/>
              <a:ahLst/>
              <a:cxnLst/>
              <a:rect l="0" t="0" r="0" b="0"/>
              <a:pathLst>
                <a:path w="800101" h="406401">
                  <a:moveTo>
                    <a:pt x="0" y="0"/>
                  </a:moveTo>
                  <a:lnTo>
                    <a:pt x="800100" y="0"/>
                  </a:lnTo>
                  <a:lnTo>
                    <a:pt x="800100" y="406400"/>
                  </a:lnTo>
                  <a:lnTo>
                    <a:pt x="0" y="406400"/>
                  </a:lnTo>
                  <a:close/>
                </a:path>
              </a:pathLst>
            </a:custGeom>
            <a:solidFill>
              <a:schemeClr val="accent1">
                <a:alpha val="1000"/>
              </a:schemeClr>
            </a:solidFill>
            <a:ln w="38100"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7" name="Freeform 6"/>
            <p:cNvSpPr/>
            <p:nvPr/>
          </p:nvSpPr>
          <p:spPr>
            <a:xfrm>
              <a:off x="3244850" y="1769864"/>
              <a:ext cx="800101" cy="406401"/>
            </a:xfrm>
            <a:custGeom>
              <a:avLst/>
              <a:gdLst/>
              <a:ahLst/>
              <a:cxnLst/>
              <a:rect l="0" t="0" r="0" b="0"/>
              <a:pathLst>
                <a:path w="800101" h="406401">
                  <a:moveTo>
                    <a:pt x="0" y="0"/>
                  </a:moveTo>
                  <a:lnTo>
                    <a:pt x="800100" y="0"/>
                  </a:lnTo>
                  <a:lnTo>
                    <a:pt x="800100" y="406400"/>
                  </a:lnTo>
                  <a:lnTo>
                    <a:pt x="0" y="406400"/>
                  </a:lnTo>
                  <a:close/>
                </a:path>
              </a:pathLst>
            </a:custGeom>
            <a:solidFill>
              <a:schemeClr val="accent1">
                <a:alpha val="1000"/>
              </a:schemeClr>
            </a:solidFill>
            <a:ln w="38100"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grpSp>
      <p:grpSp>
        <p:nvGrpSpPr>
          <p:cNvPr id="17" name="Group 16"/>
          <p:cNvGrpSpPr/>
          <p:nvPr/>
        </p:nvGrpSpPr>
        <p:grpSpPr>
          <a:xfrm>
            <a:off x="482600" y="4749800"/>
            <a:ext cx="5962651" cy="1428056"/>
            <a:chOff x="482600" y="4749800"/>
            <a:chExt cx="5962651" cy="1428056"/>
          </a:xfrm>
        </p:grpSpPr>
        <p:sp>
          <p:nvSpPr>
            <p:cNvPr id="9" name="TextBox 8"/>
            <p:cNvSpPr txBox="1"/>
            <p:nvPr/>
          </p:nvSpPr>
          <p:spPr>
            <a:xfrm>
              <a:off x="482600" y="4749800"/>
              <a:ext cx="802640" cy="523220"/>
            </a:xfrm>
            <a:prstGeom prst="rect">
              <a:avLst/>
            </a:prstGeom>
            <a:noFill/>
          </p:spPr>
          <p:txBody>
            <a:bodyPr vert="horz" rtlCol="0">
              <a:spAutoFit/>
            </a:bodyPr>
            <a:lstStyle/>
            <a:p>
              <a:r>
                <a:rPr lang="en-CA" sz="2800" smtClean="0">
                  <a:solidFill>
                    <a:srgbClr val="000000"/>
                  </a:solidFill>
                  <a:latin typeface="Century Gothic"/>
                </a:rPr>
                <a:t>d) </a:t>
              </a:r>
              <a:endParaRPr lang="en-CA" sz="2800">
                <a:solidFill>
                  <a:srgbClr val="000000"/>
                </a:solidFill>
                <a:latin typeface="Century Gothic"/>
              </a:endParaRPr>
            </a:p>
          </p:txBody>
        </p:sp>
        <p:sp>
          <p:nvSpPr>
            <p:cNvPr id="10" name="TextBox 9"/>
            <p:cNvSpPr txBox="1"/>
            <p:nvPr/>
          </p:nvSpPr>
          <p:spPr>
            <a:xfrm>
              <a:off x="1066800" y="4864100"/>
              <a:ext cx="2026463" cy="400109"/>
            </a:xfrm>
            <a:prstGeom prst="rect">
              <a:avLst/>
            </a:prstGeom>
            <a:noFill/>
          </p:spPr>
          <p:txBody>
            <a:bodyPr vert="horz" rtlCol="0">
              <a:spAutoFit/>
            </a:bodyPr>
            <a:lstStyle/>
            <a:p>
              <a:r>
                <a:rPr lang="en-CA" sz="2000" smtClean="0">
                  <a:solidFill>
                    <a:srgbClr val="000000"/>
                  </a:solidFill>
                  <a:latin typeface="Century Gothic"/>
                </a:rPr>
                <a:t>Kathy's savings</a:t>
              </a:r>
              <a:endParaRPr lang="en-CA" sz="2000">
                <a:solidFill>
                  <a:srgbClr val="000000"/>
                </a:solidFill>
                <a:latin typeface="Century Gothic"/>
              </a:endParaRPr>
            </a:p>
          </p:txBody>
        </p:sp>
        <p:sp>
          <p:nvSpPr>
            <p:cNvPr id="11" name="TextBox 10"/>
            <p:cNvSpPr txBox="1"/>
            <p:nvPr/>
          </p:nvSpPr>
          <p:spPr>
            <a:xfrm>
              <a:off x="965200" y="5765800"/>
              <a:ext cx="2189302" cy="400109"/>
            </a:xfrm>
            <a:prstGeom prst="rect">
              <a:avLst/>
            </a:prstGeom>
            <a:noFill/>
          </p:spPr>
          <p:txBody>
            <a:bodyPr vert="horz" rtlCol="0">
              <a:spAutoFit/>
            </a:bodyPr>
            <a:lstStyle/>
            <a:p>
              <a:r>
                <a:rPr lang="en-CA" sz="2000" smtClean="0">
                  <a:solidFill>
                    <a:srgbClr val="000000"/>
                  </a:solidFill>
                  <a:latin typeface="Century Gothic"/>
                </a:rPr>
                <a:t>Marcel's savings</a:t>
              </a:r>
              <a:endParaRPr lang="en-CA" sz="2000">
                <a:solidFill>
                  <a:srgbClr val="000000"/>
                </a:solidFill>
                <a:latin typeface="Century Gothic"/>
              </a:endParaRPr>
            </a:p>
          </p:txBody>
        </p:sp>
        <p:sp>
          <p:nvSpPr>
            <p:cNvPr id="12" name="Freeform 11"/>
            <p:cNvSpPr/>
            <p:nvPr/>
          </p:nvSpPr>
          <p:spPr>
            <a:xfrm>
              <a:off x="3244850" y="4869755"/>
              <a:ext cx="800101" cy="406401"/>
            </a:xfrm>
            <a:custGeom>
              <a:avLst/>
              <a:gdLst/>
              <a:ahLst/>
              <a:cxnLst/>
              <a:rect l="0" t="0" r="0" b="0"/>
              <a:pathLst>
                <a:path w="800101" h="406401">
                  <a:moveTo>
                    <a:pt x="0" y="0"/>
                  </a:moveTo>
                  <a:lnTo>
                    <a:pt x="800100" y="0"/>
                  </a:lnTo>
                  <a:lnTo>
                    <a:pt x="800100" y="406400"/>
                  </a:lnTo>
                  <a:lnTo>
                    <a:pt x="0" y="406400"/>
                  </a:lnTo>
                  <a:close/>
                </a:path>
              </a:pathLst>
            </a:custGeom>
            <a:solidFill>
              <a:schemeClr val="accent1">
                <a:alpha val="1000"/>
              </a:schemeClr>
            </a:solidFill>
            <a:ln w="38100"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3" name="Freeform 12"/>
            <p:cNvSpPr/>
            <p:nvPr/>
          </p:nvSpPr>
          <p:spPr>
            <a:xfrm>
              <a:off x="4044950" y="4869755"/>
              <a:ext cx="800101" cy="406401"/>
            </a:xfrm>
            <a:custGeom>
              <a:avLst/>
              <a:gdLst/>
              <a:ahLst/>
              <a:cxnLst/>
              <a:rect l="0" t="0" r="0" b="0"/>
              <a:pathLst>
                <a:path w="800101" h="406401">
                  <a:moveTo>
                    <a:pt x="0" y="0"/>
                  </a:moveTo>
                  <a:lnTo>
                    <a:pt x="800100" y="0"/>
                  </a:lnTo>
                  <a:lnTo>
                    <a:pt x="800100" y="406400"/>
                  </a:lnTo>
                  <a:lnTo>
                    <a:pt x="0" y="406400"/>
                  </a:lnTo>
                  <a:close/>
                </a:path>
              </a:pathLst>
            </a:custGeom>
            <a:solidFill>
              <a:schemeClr val="accent1">
                <a:alpha val="1000"/>
              </a:schemeClr>
            </a:solidFill>
            <a:ln w="38100"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4" name="Freeform 13"/>
            <p:cNvSpPr/>
            <p:nvPr/>
          </p:nvSpPr>
          <p:spPr>
            <a:xfrm>
              <a:off x="3244850" y="5771455"/>
              <a:ext cx="800101" cy="406401"/>
            </a:xfrm>
            <a:custGeom>
              <a:avLst/>
              <a:gdLst/>
              <a:ahLst/>
              <a:cxnLst/>
              <a:rect l="0" t="0" r="0" b="0"/>
              <a:pathLst>
                <a:path w="800101" h="406401">
                  <a:moveTo>
                    <a:pt x="0" y="0"/>
                  </a:moveTo>
                  <a:lnTo>
                    <a:pt x="800100" y="0"/>
                  </a:lnTo>
                  <a:lnTo>
                    <a:pt x="800100" y="406400"/>
                  </a:lnTo>
                  <a:lnTo>
                    <a:pt x="0" y="406400"/>
                  </a:lnTo>
                  <a:close/>
                </a:path>
              </a:pathLst>
            </a:custGeom>
            <a:solidFill>
              <a:schemeClr val="accent1">
                <a:alpha val="1000"/>
              </a:schemeClr>
            </a:solidFill>
            <a:ln w="38100"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5" name="Freeform 14"/>
            <p:cNvSpPr/>
            <p:nvPr/>
          </p:nvSpPr>
          <p:spPr>
            <a:xfrm>
              <a:off x="4845050" y="4869755"/>
              <a:ext cx="800101" cy="406401"/>
            </a:xfrm>
            <a:custGeom>
              <a:avLst/>
              <a:gdLst/>
              <a:ahLst/>
              <a:cxnLst/>
              <a:rect l="0" t="0" r="0" b="0"/>
              <a:pathLst>
                <a:path w="800101" h="406401">
                  <a:moveTo>
                    <a:pt x="0" y="0"/>
                  </a:moveTo>
                  <a:lnTo>
                    <a:pt x="800100" y="0"/>
                  </a:lnTo>
                  <a:lnTo>
                    <a:pt x="800100" y="406400"/>
                  </a:lnTo>
                  <a:lnTo>
                    <a:pt x="0" y="406400"/>
                  </a:lnTo>
                  <a:close/>
                </a:path>
              </a:pathLst>
            </a:custGeom>
            <a:solidFill>
              <a:schemeClr val="accent1">
                <a:alpha val="1000"/>
              </a:schemeClr>
            </a:solidFill>
            <a:ln w="38100"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6" name="Freeform 15"/>
            <p:cNvSpPr/>
            <p:nvPr/>
          </p:nvSpPr>
          <p:spPr>
            <a:xfrm>
              <a:off x="5645150" y="4869755"/>
              <a:ext cx="800101" cy="406401"/>
            </a:xfrm>
            <a:custGeom>
              <a:avLst/>
              <a:gdLst/>
              <a:ahLst/>
              <a:cxnLst/>
              <a:rect l="0" t="0" r="0" b="0"/>
              <a:pathLst>
                <a:path w="800101" h="406401">
                  <a:moveTo>
                    <a:pt x="0" y="0"/>
                  </a:moveTo>
                  <a:lnTo>
                    <a:pt x="800100" y="0"/>
                  </a:lnTo>
                  <a:lnTo>
                    <a:pt x="800100" y="406400"/>
                  </a:lnTo>
                  <a:lnTo>
                    <a:pt x="0" y="406400"/>
                  </a:lnTo>
                  <a:close/>
                </a:path>
              </a:pathLst>
            </a:custGeom>
            <a:solidFill>
              <a:schemeClr val="accent1">
                <a:alpha val="1000"/>
              </a:schemeClr>
            </a:solidFill>
            <a:ln w="38100"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grpSp>
    </p:spTree>
    <p:extLst>
      <p:ext uri="{BB962C8B-B14F-4D97-AF65-F5344CB8AC3E}">
        <p14:creationId xmlns:p14="http://schemas.microsoft.com/office/powerpoint/2010/main" val="320557839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Box 1"/>
          <p:cNvSpPr txBox="1"/>
          <p:nvPr/>
        </p:nvSpPr>
        <p:spPr>
          <a:xfrm>
            <a:off x="469900" y="419100"/>
            <a:ext cx="9171940" cy="1031629"/>
          </a:xfrm>
          <a:prstGeom prst="rect">
            <a:avLst/>
          </a:prstGeom>
          <a:noFill/>
        </p:spPr>
        <p:txBody>
          <a:bodyPr vert="horz" rtlCol="0">
            <a:spAutoFit/>
          </a:bodyPr>
          <a:lstStyle/>
          <a:p>
            <a:pPr>
              <a:lnSpc>
                <a:spcPct val="114000"/>
              </a:lnSpc>
              <a:spcAft>
                <a:spcPts val="600"/>
              </a:spcAft>
            </a:pPr>
            <a:r>
              <a:rPr lang="en-CA" sz="2800" dirty="0" smtClean="0">
                <a:solidFill>
                  <a:srgbClr val="000000"/>
                </a:solidFill>
                <a:latin typeface="Century Gothic"/>
              </a:rPr>
              <a:t>You can use the </a:t>
            </a:r>
            <a:r>
              <a:rPr lang="en-CA" sz="2800" dirty="0" smtClean="0">
                <a:solidFill>
                  <a:srgbClr val="0000FF"/>
                </a:solidFill>
                <a:latin typeface="Century Gothic"/>
              </a:rPr>
              <a:t>scale factor</a:t>
            </a:r>
            <a:r>
              <a:rPr lang="en-CA" sz="2800" dirty="0" smtClean="0">
                <a:solidFill>
                  <a:srgbClr val="000000"/>
                </a:solidFill>
                <a:latin typeface="Century Gothic"/>
              </a:rPr>
              <a:t> to write two </a:t>
            </a:r>
            <a:r>
              <a:rPr lang="en-CA" sz="2800" dirty="0" smtClean="0">
                <a:solidFill>
                  <a:srgbClr val="0000FF"/>
                </a:solidFill>
                <a:latin typeface="Century Gothic"/>
              </a:rPr>
              <a:t>equations</a:t>
            </a:r>
            <a:r>
              <a:rPr lang="en-CA" sz="2800" dirty="0" smtClean="0">
                <a:solidFill>
                  <a:srgbClr val="000000"/>
                </a:solidFill>
                <a:latin typeface="Century Gothic"/>
              </a:rPr>
              <a:t> to show how to use one </a:t>
            </a:r>
            <a:r>
              <a:rPr lang="en-CA" sz="2800" dirty="0" smtClean="0">
                <a:solidFill>
                  <a:srgbClr val="0000FF"/>
                </a:solidFill>
                <a:latin typeface="Century Gothic"/>
              </a:rPr>
              <a:t>part</a:t>
            </a:r>
            <a:r>
              <a:rPr lang="en-CA" sz="2800" dirty="0" smtClean="0">
                <a:solidFill>
                  <a:srgbClr val="000000"/>
                </a:solidFill>
                <a:latin typeface="Century Gothic"/>
              </a:rPr>
              <a:t> to find the other </a:t>
            </a:r>
            <a:r>
              <a:rPr lang="en-CA" sz="2800" dirty="0" smtClean="0">
                <a:solidFill>
                  <a:srgbClr val="0000FF"/>
                </a:solidFill>
                <a:latin typeface="Century Gothic"/>
              </a:rPr>
              <a:t>part</a:t>
            </a:r>
            <a:r>
              <a:rPr lang="en-CA" sz="2800" dirty="0" smtClean="0">
                <a:solidFill>
                  <a:srgbClr val="000000"/>
                </a:solidFill>
                <a:latin typeface="Century Gothic"/>
              </a:rPr>
              <a:t>.  </a:t>
            </a:r>
            <a:endParaRPr lang="en-CA" sz="2800" dirty="0">
              <a:solidFill>
                <a:srgbClr val="000000"/>
              </a:solidFill>
              <a:latin typeface="Century Gothic"/>
            </a:endParaRPr>
          </a:p>
        </p:txBody>
      </p:sp>
      <p:sp>
        <p:nvSpPr>
          <p:cNvPr id="3" name="TextBox 2"/>
          <p:cNvSpPr txBox="1"/>
          <p:nvPr/>
        </p:nvSpPr>
        <p:spPr>
          <a:xfrm>
            <a:off x="469900" y="6540500"/>
            <a:ext cx="9641840" cy="830997"/>
          </a:xfrm>
          <a:prstGeom prst="rect">
            <a:avLst/>
          </a:prstGeom>
          <a:noFill/>
        </p:spPr>
        <p:txBody>
          <a:bodyPr vert="horz" rtlCol="0">
            <a:spAutoFit/>
          </a:bodyPr>
          <a:lstStyle/>
          <a:p>
            <a:r>
              <a:rPr lang="en-CA" sz="1600" dirty="0" smtClean="0">
                <a:solidFill>
                  <a:srgbClr val="666666"/>
                </a:solidFill>
                <a:latin typeface="Century Gothic"/>
              </a:rPr>
              <a:t>Review diagrams from the previous exercises to make sure both equations make sense. </a:t>
            </a:r>
          </a:p>
          <a:p>
            <a:pPr>
              <a:lnSpc>
                <a:spcPct val="200000"/>
              </a:lnSpc>
            </a:pPr>
            <a:r>
              <a:rPr lang="en-CA" sz="1600" dirty="0" smtClean="0">
                <a:solidFill>
                  <a:srgbClr val="666666"/>
                </a:solidFill>
                <a:latin typeface="Century Gothic"/>
              </a:rPr>
              <a:t>See p. K-34 for details. </a:t>
            </a:r>
            <a:endParaRPr lang="en-CA" sz="1600" dirty="0">
              <a:solidFill>
                <a:srgbClr val="666666"/>
              </a:solidFill>
              <a:latin typeface="Century Gothic"/>
            </a:endParaRPr>
          </a:p>
        </p:txBody>
      </p:sp>
      <p:sp>
        <p:nvSpPr>
          <p:cNvPr id="4" name="TextBox 3"/>
          <p:cNvSpPr txBox="1"/>
          <p:nvPr/>
        </p:nvSpPr>
        <p:spPr>
          <a:xfrm>
            <a:off x="1473200" y="3175000"/>
            <a:ext cx="7317740" cy="1228670"/>
          </a:xfrm>
          <a:prstGeom prst="rect">
            <a:avLst/>
          </a:prstGeom>
          <a:noFill/>
        </p:spPr>
        <p:txBody>
          <a:bodyPr vert="horz" rtlCol="0">
            <a:spAutoFit/>
          </a:bodyPr>
          <a:lstStyle/>
          <a:p>
            <a:pPr>
              <a:lnSpc>
                <a:spcPct val="114000"/>
              </a:lnSpc>
              <a:spcAft>
                <a:spcPts val="1200"/>
              </a:spcAft>
            </a:pPr>
            <a:r>
              <a:rPr lang="en-CA" sz="2800" dirty="0" smtClean="0">
                <a:solidFill>
                  <a:srgbClr val="000000"/>
                </a:solidFill>
                <a:latin typeface="Century Gothic"/>
              </a:rPr>
              <a:t>Larger </a:t>
            </a:r>
            <a:r>
              <a:rPr lang="en-CA" sz="2800" dirty="0" smtClean="0">
                <a:solidFill>
                  <a:srgbClr val="0000FF"/>
                </a:solidFill>
                <a:latin typeface="Century Gothic"/>
              </a:rPr>
              <a:t>Part</a:t>
            </a:r>
            <a:r>
              <a:rPr lang="en-CA" sz="2800" dirty="0" smtClean="0">
                <a:solidFill>
                  <a:srgbClr val="000000"/>
                </a:solidFill>
                <a:latin typeface="Century Gothic"/>
              </a:rPr>
              <a:t> = Smaller </a:t>
            </a:r>
            <a:r>
              <a:rPr lang="en-CA" sz="2800" dirty="0" smtClean="0">
                <a:solidFill>
                  <a:srgbClr val="0000FF"/>
                </a:solidFill>
                <a:latin typeface="Century Gothic"/>
              </a:rPr>
              <a:t>Part</a:t>
            </a:r>
            <a:r>
              <a:rPr lang="en-CA" sz="2800" dirty="0" smtClean="0">
                <a:solidFill>
                  <a:srgbClr val="000000"/>
                </a:solidFill>
                <a:latin typeface="Century Gothic"/>
              </a:rPr>
              <a:t> × </a:t>
            </a:r>
            <a:r>
              <a:rPr lang="en-CA" sz="2800" dirty="0" smtClean="0">
                <a:solidFill>
                  <a:srgbClr val="0000FF"/>
                </a:solidFill>
                <a:latin typeface="Century Gothic"/>
              </a:rPr>
              <a:t>Scale Factor</a:t>
            </a:r>
          </a:p>
          <a:p>
            <a:pPr>
              <a:lnSpc>
                <a:spcPct val="114000"/>
              </a:lnSpc>
              <a:spcAft>
                <a:spcPts val="1200"/>
              </a:spcAft>
            </a:pPr>
            <a:r>
              <a:rPr lang="en-CA" sz="2800" dirty="0" smtClean="0">
                <a:latin typeface="Century Gothic"/>
              </a:rPr>
              <a:t>S</a:t>
            </a:r>
            <a:r>
              <a:rPr lang="en-CA" sz="2800" dirty="0" smtClean="0">
                <a:solidFill>
                  <a:srgbClr val="000000"/>
                </a:solidFill>
                <a:latin typeface="Century Gothic"/>
              </a:rPr>
              <a:t>maller </a:t>
            </a:r>
            <a:r>
              <a:rPr lang="en-CA" sz="2800" dirty="0" smtClean="0">
                <a:solidFill>
                  <a:srgbClr val="0000FF"/>
                </a:solidFill>
                <a:latin typeface="Century Gothic"/>
              </a:rPr>
              <a:t>Part</a:t>
            </a:r>
            <a:r>
              <a:rPr lang="en-CA" sz="2800" dirty="0" smtClean="0">
                <a:solidFill>
                  <a:srgbClr val="000000"/>
                </a:solidFill>
                <a:latin typeface="Century Gothic"/>
              </a:rPr>
              <a:t> = Larger </a:t>
            </a:r>
            <a:r>
              <a:rPr lang="en-CA" sz="2800" dirty="0" smtClean="0">
                <a:solidFill>
                  <a:srgbClr val="0000FF"/>
                </a:solidFill>
                <a:latin typeface="Century Gothic"/>
              </a:rPr>
              <a:t>Part</a:t>
            </a:r>
            <a:r>
              <a:rPr lang="en-CA" sz="2800" dirty="0" smtClean="0">
                <a:solidFill>
                  <a:srgbClr val="000000"/>
                </a:solidFill>
                <a:latin typeface="Century Gothic"/>
              </a:rPr>
              <a:t> ÷ </a:t>
            </a:r>
            <a:r>
              <a:rPr lang="en-CA" sz="2800" dirty="0" smtClean="0">
                <a:solidFill>
                  <a:srgbClr val="0000FF"/>
                </a:solidFill>
                <a:latin typeface="Century Gothic"/>
              </a:rPr>
              <a:t>Scale Factor</a:t>
            </a:r>
            <a:endParaRPr lang="en-CA" sz="2800" dirty="0">
              <a:solidFill>
                <a:srgbClr val="0000FF"/>
              </a:solidFill>
              <a:latin typeface="Century Gothic"/>
            </a:endParaRPr>
          </a:p>
        </p:txBody>
      </p:sp>
    </p:spTree>
    <p:extLst>
      <p:ext uri="{BB962C8B-B14F-4D97-AF65-F5344CB8AC3E}">
        <p14:creationId xmlns:p14="http://schemas.microsoft.com/office/powerpoint/2010/main" val="237344066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Box 1"/>
          <p:cNvSpPr txBox="1"/>
          <p:nvPr/>
        </p:nvSpPr>
        <p:spPr>
          <a:xfrm>
            <a:off x="469900" y="419100"/>
            <a:ext cx="9070340" cy="2813078"/>
          </a:xfrm>
          <a:prstGeom prst="rect">
            <a:avLst/>
          </a:prstGeom>
          <a:noFill/>
        </p:spPr>
        <p:txBody>
          <a:bodyPr vert="horz" rtlCol="0">
            <a:spAutoFit/>
          </a:bodyPr>
          <a:lstStyle/>
          <a:p>
            <a:pPr>
              <a:lnSpc>
                <a:spcPct val="114000"/>
              </a:lnSpc>
              <a:spcAft>
                <a:spcPts val="1200"/>
              </a:spcAft>
            </a:pPr>
            <a:r>
              <a:rPr lang="en-CA" sz="2800" dirty="0" smtClean="0">
                <a:solidFill>
                  <a:srgbClr val="000000"/>
                </a:solidFill>
                <a:latin typeface="Century Gothic"/>
              </a:rPr>
              <a:t>Exercises: </a:t>
            </a:r>
          </a:p>
          <a:p>
            <a:pPr>
              <a:lnSpc>
                <a:spcPct val="114000"/>
              </a:lnSpc>
              <a:spcAft>
                <a:spcPts val="1200"/>
              </a:spcAft>
            </a:pPr>
            <a:r>
              <a:rPr lang="en-CA" sz="2800" dirty="0" smtClean="0">
                <a:solidFill>
                  <a:srgbClr val="000000"/>
                </a:solidFill>
                <a:latin typeface="Century Gothic"/>
              </a:rPr>
              <a:t>Write two </a:t>
            </a:r>
            <a:r>
              <a:rPr lang="en-CA" sz="2800" dirty="0" smtClean="0">
                <a:solidFill>
                  <a:srgbClr val="0000FF"/>
                </a:solidFill>
                <a:latin typeface="Century Gothic"/>
              </a:rPr>
              <a:t>equations</a:t>
            </a:r>
            <a:r>
              <a:rPr lang="en-CA" sz="2800" dirty="0" smtClean="0">
                <a:solidFill>
                  <a:srgbClr val="000000"/>
                </a:solidFill>
                <a:latin typeface="Century Gothic"/>
              </a:rPr>
              <a:t> for the situation, one </a:t>
            </a:r>
            <a:r>
              <a:rPr lang="en-CA" sz="2800" dirty="0" smtClean="0">
                <a:solidFill>
                  <a:srgbClr val="0000FF"/>
                </a:solidFill>
                <a:latin typeface="Century Gothic"/>
              </a:rPr>
              <a:t>equation </a:t>
            </a:r>
            <a:r>
              <a:rPr lang="en-CA" sz="2800" dirty="0" smtClean="0">
                <a:solidFill>
                  <a:srgbClr val="000000"/>
                </a:solidFill>
                <a:latin typeface="Century Gothic"/>
              </a:rPr>
              <a:t>telling how to get the larger </a:t>
            </a:r>
            <a:r>
              <a:rPr lang="en-CA" sz="2800" dirty="0" smtClean="0">
                <a:solidFill>
                  <a:srgbClr val="0000FF"/>
                </a:solidFill>
                <a:latin typeface="Century Gothic"/>
              </a:rPr>
              <a:t>part</a:t>
            </a:r>
            <a:r>
              <a:rPr lang="en-CA" sz="2800" dirty="0" smtClean="0">
                <a:solidFill>
                  <a:srgbClr val="000000"/>
                </a:solidFill>
                <a:latin typeface="Century Gothic"/>
              </a:rPr>
              <a:t> and the other telling how to get the smaller </a:t>
            </a:r>
            <a:r>
              <a:rPr lang="en-CA" sz="2800" dirty="0" smtClean="0">
                <a:solidFill>
                  <a:srgbClr val="0000FF"/>
                </a:solidFill>
                <a:latin typeface="Century Gothic"/>
              </a:rPr>
              <a:t>part</a:t>
            </a:r>
            <a:r>
              <a:rPr lang="en-CA" sz="2800" dirty="0" smtClean="0">
                <a:solidFill>
                  <a:srgbClr val="000000"/>
                </a:solidFill>
                <a:latin typeface="Century Gothic"/>
              </a:rPr>
              <a:t>. </a:t>
            </a:r>
          </a:p>
          <a:p>
            <a:pPr>
              <a:lnSpc>
                <a:spcPct val="114000"/>
              </a:lnSpc>
              <a:spcAft>
                <a:spcPts val="1200"/>
              </a:spcAft>
            </a:pPr>
            <a:r>
              <a:rPr lang="en-CA" sz="2800" dirty="0" smtClean="0">
                <a:solidFill>
                  <a:srgbClr val="000000"/>
                </a:solidFill>
                <a:latin typeface="Century Gothic"/>
              </a:rPr>
              <a:t>a) </a:t>
            </a:r>
            <a:r>
              <a:rPr lang="en-CA" sz="2800" i="1" dirty="0" smtClean="0">
                <a:solidFill>
                  <a:srgbClr val="000000"/>
                </a:solidFill>
                <a:latin typeface="Century Gothic"/>
              </a:rPr>
              <a:t>w</a:t>
            </a:r>
            <a:r>
              <a:rPr lang="en-CA" sz="2800" dirty="0" smtClean="0">
                <a:solidFill>
                  <a:srgbClr val="000000"/>
                </a:solidFill>
                <a:latin typeface="Century Gothic"/>
              </a:rPr>
              <a:t> mice, 4 rats, two times as many mice as rats</a:t>
            </a:r>
            <a:endParaRPr lang="en-CA" sz="2800" dirty="0">
              <a:solidFill>
                <a:srgbClr val="000000"/>
              </a:solidFill>
              <a:latin typeface="Century Gothic"/>
            </a:endParaRPr>
          </a:p>
        </p:txBody>
      </p:sp>
      <p:sp>
        <p:nvSpPr>
          <p:cNvPr id="3" name="TextBox 2"/>
          <p:cNvSpPr txBox="1"/>
          <p:nvPr/>
        </p:nvSpPr>
        <p:spPr>
          <a:xfrm>
            <a:off x="469900" y="3962400"/>
            <a:ext cx="9641840" cy="1031629"/>
          </a:xfrm>
          <a:prstGeom prst="rect">
            <a:avLst/>
          </a:prstGeom>
          <a:noFill/>
        </p:spPr>
        <p:txBody>
          <a:bodyPr vert="horz" rtlCol="0">
            <a:spAutoFit/>
          </a:bodyPr>
          <a:lstStyle/>
          <a:p>
            <a:pPr>
              <a:lnSpc>
                <a:spcPct val="114000"/>
              </a:lnSpc>
              <a:spcAft>
                <a:spcPts val="1200"/>
              </a:spcAft>
            </a:pPr>
            <a:r>
              <a:rPr lang="en-CA" sz="2800" dirty="0" smtClean="0">
                <a:solidFill>
                  <a:srgbClr val="000000"/>
                </a:solidFill>
                <a:latin typeface="Century Gothic"/>
              </a:rPr>
              <a:t>b) 6 blue marbles, </a:t>
            </a:r>
            <a:r>
              <a:rPr lang="en-CA" sz="2800" i="1" dirty="0" smtClean="0">
                <a:solidFill>
                  <a:srgbClr val="000000"/>
                </a:solidFill>
                <a:latin typeface="Century Gothic"/>
              </a:rPr>
              <a:t>w</a:t>
            </a:r>
            <a:r>
              <a:rPr lang="en-CA" sz="2800" dirty="0" smtClean="0">
                <a:solidFill>
                  <a:srgbClr val="000000"/>
                </a:solidFill>
                <a:latin typeface="Century Gothic"/>
              </a:rPr>
              <a:t> green marbles, four times as many green marbles as blue marbles</a:t>
            </a:r>
            <a:endParaRPr lang="en-CA" sz="2800" dirty="0">
              <a:solidFill>
                <a:srgbClr val="000000"/>
              </a:solidFill>
              <a:latin typeface="Century Gothic"/>
            </a:endParaRPr>
          </a:p>
        </p:txBody>
      </p:sp>
      <p:sp>
        <p:nvSpPr>
          <p:cNvPr id="4" name="TextBox 3"/>
          <p:cNvSpPr txBox="1"/>
          <p:nvPr/>
        </p:nvSpPr>
        <p:spPr>
          <a:xfrm>
            <a:off x="469900" y="5689600"/>
            <a:ext cx="9248140" cy="1031629"/>
          </a:xfrm>
          <a:prstGeom prst="rect">
            <a:avLst/>
          </a:prstGeom>
          <a:noFill/>
        </p:spPr>
        <p:txBody>
          <a:bodyPr vert="horz" rtlCol="0">
            <a:spAutoFit/>
          </a:bodyPr>
          <a:lstStyle/>
          <a:p>
            <a:pPr>
              <a:lnSpc>
                <a:spcPct val="114000"/>
              </a:lnSpc>
              <a:spcAft>
                <a:spcPts val="1200"/>
              </a:spcAft>
            </a:pPr>
            <a:r>
              <a:rPr lang="en-CA" sz="2800" dirty="0" smtClean="0">
                <a:solidFill>
                  <a:srgbClr val="000000"/>
                </a:solidFill>
                <a:latin typeface="Century Gothic"/>
              </a:rPr>
              <a:t>c) 8 bananas, </a:t>
            </a:r>
            <a:r>
              <a:rPr lang="en-CA" sz="2800" i="1" dirty="0" smtClean="0">
                <a:solidFill>
                  <a:srgbClr val="000000"/>
                </a:solidFill>
                <a:latin typeface="Century Gothic"/>
              </a:rPr>
              <a:t>w</a:t>
            </a:r>
            <a:r>
              <a:rPr lang="en-CA" sz="2800" dirty="0" smtClean="0">
                <a:solidFill>
                  <a:srgbClr val="000000"/>
                </a:solidFill>
                <a:latin typeface="Century Gothic"/>
              </a:rPr>
              <a:t> oranges, twice as many bananas as oranges</a:t>
            </a:r>
            <a:endParaRPr lang="en-CA" sz="2800" dirty="0">
              <a:solidFill>
                <a:srgbClr val="000000"/>
              </a:solidFill>
              <a:latin typeface="Century Gothic"/>
            </a:endParaRPr>
          </a:p>
        </p:txBody>
      </p:sp>
    </p:spTree>
    <p:extLst>
      <p:ext uri="{BB962C8B-B14F-4D97-AF65-F5344CB8AC3E}">
        <p14:creationId xmlns:p14="http://schemas.microsoft.com/office/powerpoint/2010/main" val="54746740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Box 1"/>
          <p:cNvSpPr txBox="1"/>
          <p:nvPr/>
        </p:nvSpPr>
        <p:spPr>
          <a:xfrm>
            <a:off x="469900" y="419100"/>
            <a:ext cx="9070340" cy="1522853"/>
          </a:xfrm>
          <a:prstGeom prst="rect">
            <a:avLst/>
          </a:prstGeom>
          <a:noFill/>
        </p:spPr>
        <p:txBody>
          <a:bodyPr vert="horz" rtlCol="0">
            <a:spAutoFit/>
          </a:bodyPr>
          <a:lstStyle/>
          <a:p>
            <a:pPr>
              <a:lnSpc>
                <a:spcPct val="114000"/>
              </a:lnSpc>
              <a:spcAft>
                <a:spcPts val="1200"/>
              </a:spcAft>
            </a:pPr>
            <a:r>
              <a:rPr lang="en-CA" sz="2800" dirty="0" smtClean="0">
                <a:solidFill>
                  <a:srgbClr val="0000FF"/>
                </a:solidFill>
                <a:latin typeface="Century Gothic"/>
              </a:rPr>
              <a:t>Equations</a:t>
            </a:r>
            <a:r>
              <a:rPr lang="en-CA" sz="2800" dirty="0" smtClean="0">
                <a:solidFill>
                  <a:srgbClr val="000000"/>
                </a:solidFill>
                <a:latin typeface="Century Gothic"/>
              </a:rPr>
              <a:t> in which the </a:t>
            </a:r>
            <a:r>
              <a:rPr lang="en-CA" sz="2800" dirty="0" smtClean="0">
                <a:solidFill>
                  <a:srgbClr val="0000FF"/>
                </a:solidFill>
                <a:latin typeface="Century Gothic"/>
              </a:rPr>
              <a:t>unknown</a:t>
            </a:r>
            <a:r>
              <a:rPr lang="en-CA" sz="2800" dirty="0" smtClean="0">
                <a:solidFill>
                  <a:srgbClr val="000000"/>
                </a:solidFill>
                <a:latin typeface="Century Gothic"/>
              </a:rPr>
              <a:t> number is by itself are very easy to solve. You only need to do the calculation.   </a:t>
            </a:r>
            <a:endParaRPr lang="en-CA" sz="2800" dirty="0">
              <a:solidFill>
                <a:srgbClr val="000000"/>
              </a:solidFill>
              <a:latin typeface="Century Gothic"/>
            </a:endParaRPr>
          </a:p>
        </p:txBody>
      </p:sp>
      <p:sp>
        <p:nvSpPr>
          <p:cNvPr id="3" name="TextBox 2"/>
          <p:cNvSpPr txBox="1"/>
          <p:nvPr/>
        </p:nvSpPr>
        <p:spPr>
          <a:xfrm>
            <a:off x="469900" y="6540500"/>
            <a:ext cx="9641840" cy="830997"/>
          </a:xfrm>
          <a:prstGeom prst="rect">
            <a:avLst/>
          </a:prstGeom>
          <a:noFill/>
        </p:spPr>
        <p:txBody>
          <a:bodyPr vert="horz" rtlCol="0">
            <a:spAutoFit/>
          </a:bodyPr>
          <a:lstStyle/>
          <a:p>
            <a:r>
              <a:rPr lang="en-CA" sz="1600" dirty="0" smtClean="0">
                <a:solidFill>
                  <a:srgbClr val="666666"/>
                </a:solidFill>
                <a:latin typeface="Century Gothic"/>
              </a:rPr>
              <a:t>Identify the equations in which </a:t>
            </a:r>
            <a:r>
              <a:rPr lang="en-CA" sz="1600" i="1" dirty="0" smtClean="0">
                <a:solidFill>
                  <a:srgbClr val="666666"/>
                </a:solidFill>
                <a:latin typeface="Century Gothic"/>
              </a:rPr>
              <a:t>w</a:t>
            </a:r>
            <a:r>
              <a:rPr lang="en-CA" sz="1600" dirty="0" smtClean="0">
                <a:solidFill>
                  <a:srgbClr val="666666"/>
                </a:solidFill>
                <a:latin typeface="Century Gothic"/>
              </a:rPr>
              <a:t> is by itself in previous exercises. </a:t>
            </a:r>
          </a:p>
          <a:p>
            <a:pPr>
              <a:lnSpc>
                <a:spcPct val="200000"/>
              </a:lnSpc>
            </a:pPr>
            <a:r>
              <a:rPr lang="en-CA" sz="1600" dirty="0" smtClean="0">
                <a:solidFill>
                  <a:srgbClr val="666666"/>
                </a:solidFill>
                <a:latin typeface="Century Gothic"/>
              </a:rPr>
              <a:t>See p. K-35 for details. </a:t>
            </a:r>
            <a:endParaRPr lang="en-CA" sz="1600" dirty="0">
              <a:solidFill>
                <a:srgbClr val="666666"/>
              </a:solidFill>
              <a:latin typeface="Century Gothic"/>
            </a:endParaRPr>
          </a:p>
        </p:txBody>
      </p:sp>
    </p:spTree>
    <p:extLst>
      <p:ext uri="{BB962C8B-B14F-4D97-AF65-F5344CB8AC3E}">
        <p14:creationId xmlns:p14="http://schemas.microsoft.com/office/powerpoint/2010/main" val="72512173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Box 1"/>
          <p:cNvSpPr txBox="1"/>
          <p:nvPr/>
        </p:nvSpPr>
        <p:spPr>
          <a:xfrm>
            <a:off x="469900" y="419100"/>
            <a:ext cx="9070340" cy="2813078"/>
          </a:xfrm>
          <a:prstGeom prst="rect">
            <a:avLst/>
          </a:prstGeom>
          <a:noFill/>
        </p:spPr>
        <p:txBody>
          <a:bodyPr vert="horz" rtlCol="0">
            <a:spAutoFit/>
          </a:bodyPr>
          <a:lstStyle/>
          <a:p>
            <a:pPr>
              <a:lnSpc>
                <a:spcPct val="114000"/>
              </a:lnSpc>
              <a:spcAft>
                <a:spcPts val="1200"/>
              </a:spcAft>
            </a:pPr>
            <a:r>
              <a:rPr lang="en-CA" sz="2800" dirty="0" smtClean="0">
                <a:solidFill>
                  <a:srgbClr val="000000"/>
                </a:solidFill>
                <a:latin typeface="Century Gothic"/>
              </a:rPr>
              <a:t>Exercises: </a:t>
            </a:r>
          </a:p>
          <a:p>
            <a:pPr>
              <a:lnSpc>
                <a:spcPct val="114000"/>
              </a:lnSpc>
              <a:spcAft>
                <a:spcPts val="1200"/>
              </a:spcAft>
            </a:pPr>
            <a:r>
              <a:rPr lang="en-CA" sz="2800" dirty="0" smtClean="0">
                <a:solidFill>
                  <a:srgbClr val="000000"/>
                </a:solidFill>
                <a:latin typeface="Century Gothic"/>
              </a:rPr>
              <a:t>Write an </a:t>
            </a:r>
            <a:r>
              <a:rPr lang="en-CA" sz="2800" dirty="0" smtClean="0">
                <a:solidFill>
                  <a:srgbClr val="0000FF"/>
                </a:solidFill>
                <a:latin typeface="Century Gothic"/>
              </a:rPr>
              <a:t>equation</a:t>
            </a:r>
            <a:r>
              <a:rPr lang="en-CA" sz="2800" dirty="0" smtClean="0">
                <a:solidFill>
                  <a:srgbClr val="000000"/>
                </a:solidFill>
                <a:latin typeface="Century Gothic"/>
              </a:rPr>
              <a:t> with </a:t>
            </a:r>
            <a:r>
              <a:rPr lang="en-CA" sz="2800" i="1" dirty="0" smtClean="0">
                <a:solidFill>
                  <a:srgbClr val="000000"/>
                </a:solidFill>
                <a:latin typeface="Century Gothic"/>
              </a:rPr>
              <a:t>w</a:t>
            </a:r>
            <a:r>
              <a:rPr lang="en-CA" sz="2800" dirty="0" smtClean="0">
                <a:solidFill>
                  <a:srgbClr val="000000"/>
                </a:solidFill>
                <a:latin typeface="Century Gothic"/>
              </a:rPr>
              <a:t> by itself. </a:t>
            </a:r>
          </a:p>
          <a:p>
            <a:pPr>
              <a:lnSpc>
                <a:spcPct val="114000"/>
              </a:lnSpc>
              <a:spcAft>
                <a:spcPts val="1200"/>
              </a:spcAft>
            </a:pPr>
            <a:r>
              <a:rPr lang="en-CA" sz="2800" dirty="0" smtClean="0">
                <a:solidFill>
                  <a:srgbClr val="000000"/>
                </a:solidFill>
                <a:latin typeface="Century Gothic"/>
              </a:rPr>
              <a:t>a) </a:t>
            </a:r>
            <a:r>
              <a:rPr lang="en-CA" sz="2800" dirty="0" err="1" smtClean="0">
                <a:solidFill>
                  <a:srgbClr val="000000"/>
                </a:solidFill>
                <a:latin typeface="Century Gothic"/>
              </a:rPr>
              <a:t>Neka</a:t>
            </a:r>
            <a:r>
              <a:rPr lang="en-CA" sz="2800" dirty="0" smtClean="0">
                <a:solidFill>
                  <a:srgbClr val="000000"/>
                </a:solidFill>
                <a:latin typeface="Century Gothic"/>
              </a:rPr>
              <a:t> earned $36 babysitting. Jen earned          </a:t>
            </a:r>
            <a:r>
              <a:rPr lang="en-CA" sz="2800" i="1" dirty="0" smtClean="0">
                <a:solidFill>
                  <a:srgbClr val="000000"/>
                </a:solidFill>
                <a:latin typeface="Century Gothic"/>
              </a:rPr>
              <a:t>w </a:t>
            </a:r>
            <a:r>
              <a:rPr lang="en-CA" sz="2800" dirty="0" smtClean="0">
                <a:solidFill>
                  <a:srgbClr val="000000"/>
                </a:solidFill>
                <a:latin typeface="Century Gothic"/>
              </a:rPr>
              <a:t>dollars mowing lawns. </a:t>
            </a:r>
            <a:r>
              <a:rPr lang="en-CA" sz="2800" dirty="0" err="1" smtClean="0">
                <a:solidFill>
                  <a:srgbClr val="000000"/>
                </a:solidFill>
                <a:latin typeface="Century Gothic"/>
              </a:rPr>
              <a:t>Neka</a:t>
            </a:r>
            <a:r>
              <a:rPr lang="en-CA" sz="2800" dirty="0" smtClean="0">
                <a:solidFill>
                  <a:srgbClr val="000000"/>
                </a:solidFill>
                <a:latin typeface="Century Gothic"/>
              </a:rPr>
              <a:t> earned three times as much as Jen. </a:t>
            </a:r>
            <a:endParaRPr lang="en-CA" sz="2800" dirty="0">
              <a:solidFill>
                <a:srgbClr val="000000"/>
              </a:solidFill>
              <a:latin typeface="Century Gothic"/>
            </a:endParaRPr>
          </a:p>
        </p:txBody>
      </p:sp>
      <p:sp>
        <p:nvSpPr>
          <p:cNvPr id="3" name="TextBox 2"/>
          <p:cNvSpPr txBox="1"/>
          <p:nvPr/>
        </p:nvSpPr>
        <p:spPr>
          <a:xfrm>
            <a:off x="457200" y="4381500"/>
            <a:ext cx="8905240" cy="1522853"/>
          </a:xfrm>
          <a:prstGeom prst="rect">
            <a:avLst/>
          </a:prstGeom>
          <a:noFill/>
        </p:spPr>
        <p:txBody>
          <a:bodyPr vert="horz" rtlCol="0">
            <a:spAutoFit/>
          </a:bodyPr>
          <a:lstStyle/>
          <a:p>
            <a:pPr>
              <a:lnSpc>
                <a:spcPct val="114000"/>
              </a:lnSpc>
              <a:spcAft>
                <a:spcPts val="1200"/>
              </a:spcAft>
            </a:pPr>
            <a:r>
              <a:rPr lang="en-CA" sz="2800" dirty="0" smtClean="0">
                <a:solidFill>
                  <a:srgbClr val="000000"/>
                </a:solidFill>
                <a:latin typeface="Century Gothic"/>
              </a:rPr>
              <a:t>b) Amir hiked 16 km on Monday. He hiked </a:t>
            </a:r>
            <a:r>
              <a:rPr lang="en-CA" sz="2800" i="1" dirty="0" smtClean="0">
                <a:solidFill>
                  <a:srgbClr val="000000"/>
                </a:solidFill>
                <a:latin typeface="Century Gothic"/>
              </a:rPr>
              <a:t>w</a:t>
            </a:r>
            <a:r>
              <a:rPr lang="en-CA" sz="2800" dirty="0" smtClean="0">
                <a:solidFill>
                  <a:srgbClr val="000000"/>
                </a:solidFill>
                <a:latin typeface="Century Gothic"/>
              </a:rPr>
              <a:t> km on Tuesday. He hiked twice as far on Monday as on Tuesday.</a:t>
            </a:r>
            <a:endParaRPr lang="en-CA" sz="2800" dirty="0">
              <a:solidFill>
                <a:srgbClr val="000000"/>
              </a:solidFill>
              <a:latin typeface="Century Gothic"/>
            </a:endParaRPr>
          </a:p>
        </p:txBody>
      </p:sp>
    </p:spTree>
    <p:extLst>
      <p:ext uri="{BB962C8B-B14F-4D97-AF65-F5344CB8AC3E}">
        <p14:creationId xmlns:p14="http://schemas.microsoft.com/office/powerpoint/2010/main" val="3180614110"/>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JUMP Styles">
      <a:majorFont>
        <a:latin typeface="Century Gothic"/>
        <a:ea typeface=""/>
        <a:cs typeface=""/>
      </a:majorFont>
      <a:minorFont>
        <a:latin typeface="Century Gothic"/>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17FA1BCBC6E2B8468E172994160D6E3A" ma:contentTypeVersion="11" ma:contentTypeDescription="Create a new document." ma:contentTypeScope="" ma:versionID="ce0ea5008157ab5b98911c0e52a210a7">
  <xsd:schema xmlns:xsd="http://www.w3.org/2001/XMLSchema" xmlns:xs="http://www.w3.org/2001/XMLSchema" xmlns:p="http://schemas.microsoft.com/office/2006/metadata/properties" xmlns:ns2="e18f966e-def6-491c-90ef-ce766f7b57b2" xmlns:ns3="fa50482e-f21a-4d27-9292-78c96369b738" targetNamespace="http://schemas.microsoft.com/office/2006/metadata/properties" ma:root="true" ma:fieldsID="1dc34ba02f05da32e371e9c9edcd8d32" ns2:_="" ns3:_="">
    <xsd:import namespace="e18f966e-def6-491c-90ef-ce766f7b57b2"/>
    <xsd:import namespace="fa50482e-f21a-4d27-9292-78c96369b738"/>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MediaServiceDateTaken" minOccurs="0"/>
                <xsd:element ref="ns2:MediaServiceAutoTags" minOccurs="0"/>
                <xsd:element ref="ns2:MediaServiceGenerationTime" minOccurs="0"/>
                <xsd:element ref="ns2:MediaServiceEventHashCode" minOccurs="0"/>
                <xsd:element ref="ns2:MediaServiceOCR" minOccurs="0"/>
                <xsd:element ref="ns2:MediaServiceAutoKeyPoints" minOccurs="0"/>
                <xsd:element ref="ns2: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18f966e-def6-491c-90ef-ce766f7b57b2"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ServiceAutoKeyPoints" ma:index="17" nillable="true" ma:displayName="MediaServiceAutoKeyPoints" ma:hidden="true" ma:internalName="MediaServiceAutoKeyPoints" ma:readOnly="true">
      <xsd:simpleType>
        <xsd:restriction base="dms:Note"/>
      </xsd:simpleType>
    </xsd:element>
    <xsd:element name="MediaServiceKeyPoints" ma:index="18"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fa50482e-f21a-4d27-9292-78c96369b738"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BC5F1F89-B338-4A20-A9E7-83ADD84D9C58}"/>
</file>

<file path=customXml/itemProps2.xml><?xml version="1.0" encoding="utf-8"?>
<ds:datastoreItem xmlns:ds="http://schemas.openxmlformats.org/officeDocument/2006/customXml" ds:itemID="{A2A6EAA7-2383-49EC-865D-A7803A03C668}"/>
</file>

<file path=customXml/itemProps3.xml><?xml version="1.0" encoding="utf-8"?>
<ds:datastoreItem xmlns:ds="http://schemas.openxmlformats.org/officeDocument/2006/customXml" ds:itemID="{EEA7E406-AF6F-4BA9-9C19-54A851F11897}"/>
</file>

<file path=docProps/app.xml><?xml version="1.0" encoding="utf-8"?>
<Properties xmlns="http://schemas.openxmlformats.org/officeDocument/2006/extended-properties" xmlns:vt="http://schemas.openxmlformats.org/officeDocument/2006/docPropsVTypes">
  <TotalTime>61</TotalTime>
  <Words>1319</Words>
  <Application>Microsoft Office PowerPoint</Application>
  <PresentationFormat>Custom</PresentationFormat>
  <Paragraphs>132</Paragraphs>
  <Slides>26</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26</vt:i4>
      </vt:variant>
    </vt:vector>
  </HeadingPairs>
  <TitlesOfParts>
    <vt:vector size="30" baseType="lpstr">
      <vt:lpstr>Arial</vt:lpstr>
      <vt:lpstr>Century Gothic</vt:lpstr>
      <vt:lpstr>Century Gothic - 20</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Lindsay Karpenko</dc:creator>
  <cp:lastModifiedBy>Lindsay Karpenko</cp:lastModifiedBy>
  <cp:revision>28</cp:revision>
  <dcterms:created xsi:type="dcterms:W3CDTF">2019-10-24T19:10:32Z</dcterms:created>
  <dcterms:modified xsi:type="dcterms:W3CDTF">2019-10-28T15:28:52Z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0x01010017FA1BCBC6E2B8468E172994160D6E3A</vt:lpwstr>
  </property>
</Properties>
</file>