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4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208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0319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38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6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83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233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319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01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201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90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58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AA719-72A1-411B-841A-48287B648A61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9BFE7-7487-484E-B509-85CAEC5C5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92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D-16–19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Easier Ways to Multiply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doubles and doubling and halving to multiply.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54–56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10624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400" y="10795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× 16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It is not straightforward to multiply 5 × 16 and then double it. There is an easier way!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65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Sometimes you can find pairs that make a multiple of 10, like 20.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2631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812800"/>
            <a:ext cx="56823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pairs multiply to make 20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3400" y="44958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× 23 ×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7379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37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× 25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19177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× 34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180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× 97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4318000"/>
            <a:ext cx="2304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× 52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6400"/>
            <a:ext cx="6160668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Multiply by finding a multiple of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747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31798" y="1751838"/>
            <a:ext cx="4907534" cy="1096264"/>
            <a:chOff x="1431798" y="1751838"/>
            <a:chExt cx="4907534" cy="109626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1798" y="1751838"/>
              <a:ext cx="2142363" cy="1096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969" y="1751838"/>
              <a:ext cx="2142363" cy="1096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57200" y="4508500"/>
            <a:ext cx="9616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arrays from BLM Doubling and Halving (p. D-59). See pp. D-17–18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06400"/>
            <a:ext cx="897166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Challenge: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Move some of the dots in the second array so there are 2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rows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12.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810000"/>
            <a:ext cx="965746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Did moving the dots change how many there are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49621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1431798" y="5281930"/>
            <a:ext cx="7164832" cy="1946890"/>
            <a:chOff x="1431798" y="5281930"/>
            <a:chExt cx="7164832" cy="1946890"/>
          </a:xfrm>
        </p:grpSpPr>
        <p:grpSp>
          <p:nvGrpSpPr>
            <p:cNvPr id="13" name="Group 12"/>
            <p:cNvGrpSpPr/>
            <p:nvPr/>
          </p:nvGrpSpPr>
          <p:grpSpPr>
            <a:xfrm>
              <a:off x="1431798" y="5281930"/>
              <a:ext cx="7164832" cy="1946890"/>
              <a:chOff x="1431798" y="5281930"/>
              <a:chExt cx="7164832" cy="194689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431798" y="5281930"/>
                <a:ext cx="7164832" cy="1099185"/>
                <a:chOff x="1431798" y="5281930"/>
                <a:chExt cx="7164832" cy="1099185"/>
              </a:xfrm>
            </p:grpSpPr>
            <p:pic>
              <p:nvPicPr>
                <p:cNvPr id="5" name="Picture 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47028" y="5281930"/>
                  <a:ext cx="2149602" cy="54063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7" name="Picture 6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05732" y="5293106"/>
                  <a:ext cx="2149602" cy="54063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8" name="Picture 7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31798" y="5281930"/>
                  <a:ext cx="2147824" cy="109918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10" name="TextBox 9"/>
              <p:cNvSpPr txBox="1"/>
              <p:nvPr/>
            </p:nvSpPr>
            <p:spPr>
              <a:xfrm>
                <a:off x="2044700" y="6705600"/>
                <a:ext cx="10249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 × 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08400" y="6705600"/>
                <a:ext cx="4339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=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867400" y="6705600"/>
                <a:ext cx="1222045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2 × 12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246174" y="5918477"/>
              <a:ext cx="2027692" cy="411803"/>
              <a:chOff x="4246174" y="5918477"/>
              <a:chExt cx="2027692" cy="411803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0" name="Group 19"/>
              <p:cNvGrpSpPr/>
              <p:nvPr/>
            </p:nvGrpSpPr>
            <p:grpSpPr>
              <a:xfrm>
                <a:off x="4246174" y="5918477"/>
                <a:ext cx="185754" cy="411803"/>
                <a:chOff x="4246174" y="5918477"/>
                <a:chExt cx="185754" cy="411803"/>
              </a:xfrm>
              <a:grpFill/>
            </p:grpSpPr>
            <p:sp>
              <p:nvSpPr>
                <p:cNvPr id="19" name="Flowchart: Connector 18"/>
                <p:cNvSpPr/>
                <p:nvPr/>
              </p:nvSpPr>
              <p:spPr>
                <a:xfrm>
                  <a:off x="4246174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Flowchart: Connector 21"/>
                <p:cNvSpPr/>
                <p:nvPr/>
              </p:nvSpPr>
              <p:spPr>
                <a:xfrm>
                  <a:off x="4246174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4606214" y="5918477"/>
                <a:ext cx="185754" cy="411803"/>
                <a:chOff x="4246174" y="5918477"/>
                <a:chExt cx="185754" cy="411803"/>
              </a:xfrm>
              <a:grpFill/>
            </p:grpSpPr>
            <p:sp>
              <p:nvSpPr>
                <p:cNvPr id="25" name="Flowchart: Connector 24"/>
                <p:cNvSpPr/>
                <p:nvPr/>
              </p:nvSpPr>
              <p:spPr>
                <a:xfrm>
                  <a:off x="4246174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Flowchart: Connector 25"/>
                <p:cNvSpPr/>
                <p:nvPr/>
              </p:nvSpPr>
              <p:spPr>
                <a:xfrm>
                  <a:off x="4246174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4966254" y="5918477"/>
                <a:ext cx="185754" cy="411803"/>
                <a:chOff x="4246174" y="5918477"/>
                <a:chExt cx="185754" cy="411803"/>
              </a:xfrm>
              <a:grpFill/>
            </p:grpSpPr>
            <p:sp>
              <p:nvSpPr>
                <p:cNvPr id="28" name="Flowchart: Connector 27"/>
                <p:cNvSpPr/>
                <p:nvPr/>
              </p:nvSpPr>
              <p:spPr>
                <a:xfrm>
                  <a:off x="4246174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9" name="Flowchart: Connector 28"/>
                <p:cNvSpPr/>
                <p:nvPr/>
              </p:nvSpPr>
              <p:spPr>
                <a:xfrm>
                  <a:off x="4246174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5326294" y="5918477"/>
                <a:ext cx="185754" cy="411803"/>
                <a:chOff x="4246174" y="5918477"/>
                <a:chExt cx="185754" cy="411803"/>
              </a:xfrm>
              <a:grpFill/>
            </p:grpSpPr>
            <p:sp>
              <p:nvSpPr>
                <p:cNvPr id="31" name="Flowchart: Connector 30"/>
                <p:cNvSpPr/>
                <p:nvPr/>
              </p:nvSpPr>
              <p:spPr>
                <a:xfrm>
                  <a:off x="4246174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2" name="Flowchart: Connector 31"/>
                <p:cNvSpPr/>
                <p:nvPr/>
              </p:nvSpPr>
              <p:spPr>
                <a:xfrm>
                  <a:off x="4246174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5728072" y="5918477"/>
                <a:ext cx="185754" cy="411803"/>
                <a:chOff x="4201077" y="5918477"/>
                <a:chExt cx="185754" cy="411803"/>
              </a:xfrm>
              <a:grpFill/>
            </p:grpSpPr>
            <p:sp>
              <p:nvSpPr>
                <p:cNvPr id="34" name="Flowchart: Connector 33"/>
                <p:cNvSpPr/>
                <p:nvPr/>
              </p:nvSpPr>
              <p:spPr>
                <a:xfrm>
                  <a:off x="4201077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5" name="Flowchart: Connector 34"/>
                <p:cNvSpPr/>
                <p:nvPr/>
              </p:nvSpPr>
              <p:spPr>
                <a:xfrm>
                  <a:off x="4201077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6088112" y="5918477"/>
                <a:ext cx="185754" cy="411803"/>
                <a:chOff x="4201077" y="5918477"/>
                <a:chExt cx="185754" cy="411803"/>
              </a:xfrm>
              <a:grpFill/>
            </p:grpSpPr>
            <p:sp>
              <p:nvSpPr>
                <p:cNvPr id="37" name="Flowchart: Connector 36"/>
                <p:cNvSpPr/>
                <p:nvPr/>
              </p:nvSpPr>
              <p:spPr>
                <a:xfrm>
                  <a:off x="4201077" y="5918477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Flowchart: Connector 37"/>
                <p:cNvSpPr/>
                <p:nvPr/>
              </p:nvSpPr>
              <p:spPr>
                <a:xfrm>
                  <a:off x="4201077" y="6175120"/>
                  <a:ext cx="185754" cy="155160"/>
                </a:xfrm>
                <a:prstGeom prst="flowChartConnector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5181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431798" y="1751838"/>
            <a:ext cx="4907534" cy="1096264"/>
            <a:chOff x="1431798" y="1751838"/>
            <a:chExt cx="4907534" cy="1096264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1798" y="1751838"/>
              <a:ext cx="2142363" cy="1096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969" y="1751838"/>
              <a:ext cx="2142363" cy="1096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57200" y="406400"/>
            <a:ext cx="897166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you move the dots to find a different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also equals 4 × 6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378200"/>
            <a:ext cx="28663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D-17–18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37379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1431798" y="4164330"/>
            <a:ext cx="4794285" cy="3077190"/>
            <a:chOff x="1431798" y="4164330"/>
            <a:chExt cx="4794285" cy="3077190"/>
          </a:xfrm>
        </p:grpSpPr>
        <p:grpSp>
          <p:nvGrpSpPr>
            <p:cNvPr id="10" name="Group 9"/>
            <p:cNvGrpSpPr/>
            <p:nvPr/>
          </p:nvGrpSpPr>
          <p:grpSpPr>
            <a:xfrm>
              <a:off x="1431798" y="4164330"/>
              <a:ext cx="4431868" cy="3077190"/>
              <a:chOff x="1431798" y="4164330"/>
              <a:chExt cx="4431868" cy="307719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431798" y="4164330"/>
                <a:ext cx="3778631" cy="2228850"/>
                <a:chOff x="1431798" y="4164330"/>
                <a:chExt cx="3778631" cy="2228850"/>
              </a:xfrm>
            </p:grpSpPr>
            <p:pic>
              <p:nvPicPr>
                <p:cNvPr id="2" name="Picture 1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10812" y="5283200"/>
                  <a:ext cx="999617" cy="110998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4" name="Picture 3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31798" y="4164330"/>
                  <a:ext cx="2147824" cy="109918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5" name="Picture 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10812" y="4165600"/>
                  <a:ext cx="999617" cy="110998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7" name="TextBox 6"/>
              <p:cNvSpPr txBox="1"/>
              <p:nvPr/>
            </p:nvSpPr>
            <p:spPr>
              <a:xfrm>
                <a:off x="2044700" y="6718300"/>
                <a:ext cx="10249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4 × 6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708400" y="6718300"/>
                <a:ext cx="4339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=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838700" y="6718300"/>
                <a:ext cx="10249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8 × 3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332919" y="4230904"/>
              <a:ext cx="893164" cy="982731"/>
              <a:chOff x="5332919" y="4230904"/>
              <a:chExt cx="893164" cy="98273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332919" y="4230904"/>
                <a:ext cx="539169" cy="432048"/>
                <a:chOff x="5332919" y="4230904"/>
                <a:chExt cx="539169" cy="432048"/>
              </a:xfrm>
            </p:grpSpPr>
            <p:sp>
              <p:nvSpPr>
                <p:cNvPr id="17" name="Flowchart: Connector 16"/>
                <p:cNvSpPr/>
                <p:nvPr/>
              </p:nvSpPr>
              <p:spPr>
                <a:xfrm>
                  <a:off x="5332919" y="4230904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Flowchart: Connector 18"/>
                <p:cNvSpPr/>
                <p:nvPr/>
              </p:nvSpPr>
              <p:spPr>
                <a:xfrm>
                  <a:off x="5686334" y="4230904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Flowchart: Connector 20"/>
                <p:cNvSpPr/>
                <p:nvPr/>
              </p:nvSpPr>
              <p:spPr>
                <a:xfrm>
                  <a:off x="5332919" y="4507792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Flowchart: Connector 21"/>
                <p:cNvSpPr/>
                <p:nvPr/>
              </p:nvSpPr>
              <p:spPr>
                <a:xfrm>
                  <a:off x="5686334" y="4506908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5332919" y="4781587"/>
                <a:ext cx="539169" cy="432048"/>
                <a:chOff x="5332919" y="4230904"/>
                <a:chExt cx="539169" cy="432048"/>
              </a:xfrm>
            </p:grpSpPr>
            <p:sp>
              <p:nvSpPr>
                <p:cNvPr id="24" name="Flowchart: Connector 23"/>
                <p:cNvSpPr/>
                <p:nvPr/>
              </p:nvSpPr>
              <p:spPr>
                <a:xfrm>
                  <a:off x="5332919" y="4230904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Flowchart: Connector 24"/>
                <p:cNvSpPr/>
                <p:nvPr/>
              </p:nvSpPr>
              <p:spPr>
                <a:xfrm>
                  <a:off x="5686334" y="4230904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Flowchart: Connector 25"/>
                <p:cNvSpPr/>
                <p:nvPr/>
              </p:nvSpPr>
              <p:spPr>
                <a:xfrm>
                  <a:off x="5332919" y="4507792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lowchart: Connector 26"/>
                <p:cNvSpPr/>
                <p:nvPr/>
              </p:nvSpPr>
              <p:spPr>
                <a:xfrm>
                  <a:off x="5686334" y="4506908"/>
                  <a:ext cx="185754" cy="155160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8" name="Flowchart: Connector 27"/>
              <p:cNvSpPr/>
              <p:nvPr/>
            </p:nvSpPr>
            <p:spPr>
              <a:xfrm>
                <a:off x="6024488" y="4230904"/>
                <a:ext cx="185754" cy="155160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lowchart: Connector 28"/>
              <p:cNvSpPr/>
              <p:nvPr/>
            </p:nvSpPr>
            <p:spPr>
              <a:xfrm>
                <a:off x="6024488" y="4506908"/>
                <a:ext cx="185754" cy="155160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lowchart: Connector 29"/>
              <p:cNvSpPr/>
              <p:nvPr/>
            </p:nvSpPr>
            <p:spPr>
              <a:xfrm>
                <a:off x="6040329" y="4782471"/>
                <a:ext cx="185754" cy="155160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lowchart: Connector 30"/>
              <p:cNvSpPr/>
              <p:nvPr/>
            </p:nvSpPr>
            <p:spPr>
              <a:xfrm>
                <a:off x="6040329" y="5058475"/>
                <a:ext cx="185754" cy="155160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016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643" y="1104900"/>
            <a:ext cx="2156714" cy="1430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21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00500"/>
            <a:ext cx="9482074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I double the number of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rows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I have to do to the number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columns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keep the total number of dots the 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31328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array has 5 rows of 6 dots.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029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8829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12 ×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882900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15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05300"/>
            <a:ext cx="18788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23 ×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4305300"/>
            <a:ext cx="16953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27 ×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70600"/>
            <a:ext cx="26241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50 × 28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19100"/>
            <a:ext cx="9399778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Double the first number and halve the second number to find an equal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Use the new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multiply.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2622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35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990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Fill in the missing number.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41500"/>
            <a:ext cx="48629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4 × 6 × 12 = ___ × 12 ×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794000"/>
            <a:ext cx="48626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9 × 4 × 12 = ___ × 12 ×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733800"/>
            <a:ext cx="50471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25 × 7 × 35 = ___ × 35 × 35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578600"/>
            <a:ext cx="7743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100 × 510 × 5100 = ____ × 5100 × 5100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686300"/>
            <a:ext cx="6146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36 × 8 × 48 = ___ × 48 × 48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626100"/>
            <a:ext cx="50481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49 × 2 × 14 = ___ × 14 × 14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85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32240" cy="15795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Multiply by finding and then adding all the pairs of numbers that add to 10.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The brackets mean find all pairs that add to 10 before multiplying.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09800"/>
            <a:ext cx="37855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70 × (2 + 1 + 8 + 9)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52011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120 × (3 + 4 + 5 + 5 + 6 + 7)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778500"/>
            <a:ext cx="73498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2300 × (8 + 3 + 1 + 7 + 6 + 2 + 9 + 4)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449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Multiply by finding and then multiplying all the pairs of numbers that multiply to multiples of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27200"/>
            <a:ext cx="35884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3 × (2 × 4 × 5 × 5)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568700"/>
            <a:ext cx="37852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 × (2 × 3 × 5 × 10)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10200"/>
            <a:ext cx="47150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45 × (4 × 4 × 5 × 25)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419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4878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We can use triples to multiply.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48014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Using Triples to Multiply (p. D-60).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62567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"Using Triples to Multiply."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7200" y="1358900"/>
            <a:ext cx="6974840" cy="1830629"/>
            <a:chOff x="457200" y="1358900"/>
            <a:chExt cx="6974840" cy="1830629"/>
          </a:xfrm>
        </p:grpSpPr>
        <p:sp>
          <p:nvSpPr>
            <p:cNvPr id="5" name="TextBox 4"/>
            <p:cNvSpPr txBox="1"/>
            <p:nvPr/>
          </p:nvSpPr>
          <p:spPr>
            <a:xfrm>
              <a:off x="2489200" y="1358900"/>
              <a:ext cx="4942840" cy="1830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 × 7 is 21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9 sevens is triple 3 sevens,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9 × 7 is triple ____ = ____ 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1358900"/>
              <a:ext cx="179953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Example: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0" y="3737992"/>
            <a:ext cx="101583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21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54–56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33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259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2159000"/>
            <a:ext cx="21485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×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10795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× 6 =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3200"/>
            <a:ext cx="269722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Using doubles to multiply.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118100"/>
            <a:ext cx="4617415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is double 2,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 4 sixes is double 2 sixes.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45807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787400"/>
            <a:ext cx="21485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× 7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4600" y="1638300"/>
            <a:ext cx="26569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6 × 7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64300" y="787400"/>
            <a:ext cx="21485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×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56300" y="1651000"/>
            <a:ext cx="26569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8 ×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365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381500"/>
            <a:ext cx="926719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Notice: The first number in the multiplication doubles each time, so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doubles as well.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032500"/>
            <a:ext cx="8919972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Whenever either number in the multiplication expression doubles, so does the product.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91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Remember: You can double two-digit numbers by doubling the digits separately.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7200" y="1397000"/>
            <a:ext cx="67881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double 23 = double ____ + double ___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0401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657600"/>
            <a:ext cx="1085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5400" y="3657600"/>
            <a:ext cx="107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52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3600" y="3657600"/>
            <a:ext cx="953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34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97500"/>
            <a:ext cx="10815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63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35400" y="5397500"/>
            <a:ext cx="10591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h) 54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06400"/>
            <a:ext cx="3687978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Double the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9304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35400" y="19304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3600" y="1930400"/>
            <a:ext cx="10723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7983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475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D-16–17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03600" y="1397000"/>
            <a:ext cx="25384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36</a:t>
            </a:r>
            <a:r>
              <a:rPr lang="en-CA" sz="1500" smtClean="0">
                <a:solidFill>
                  <a:srgbClr val="000000"/>
                </a:solidFill>
                <a:latin typeface="Century Gothic"/>
              </a:rPr>
              <a:t>  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=  30</a:t>
            </a:r>
            <a:r>
              <a:rPr lang="en-CA" sz="16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 +  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3700" y="2527300"/>
            <a:ext cx="69312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the double of 36 is ____ + ____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032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When the ones digit is 5 or more, regrouping is required.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309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D-16–17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1300" y="787400"/>
            <a:ext cx="21422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× 9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3300" y="1930400"/>
            <a:ext cx="26506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6 × 9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3300" y="3073400"/>
            <a:ext cx="28477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12 × 9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3300" y="4216400"/>
            <a:ext cx="28477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24 × 9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609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30400"/>
            <a:ext cx="604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8 × 3 is ____, so 16 × 3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959100"/>
            <a:ext cx="7165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× 9 is ____, so 8 × 9 is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975100"/>
            <a:ext cx="7330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× 9 is ____, so 3 × 18 is _____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629610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doubling to solve the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270500"/>
            <a:ext cx="8479663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2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× 13 is ____, so 4 × 13 is _____, so 8 × 13 is _____, so 16 × 13 is _____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0341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89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EB6DF9-6BF5-43BD-B351-98F11078BECB}"/>
</file>

<file path=customXml/itemProps2.xml><?xml version="1.0" encoding="utf-8"?>
<ds:datastoreItem xmlns:ds="http://schemas.openxmlformats.org/officeDocument/2006/customXml" ds:itemID="{681E3472-2919-47A2-B40B-9C04377B946B}"/>
</file>

<file path=customXml/itemProps3.xml><?xml version="1.0" encoding="utf-8"?>
<ds:datastoreItem xmlns:ds="http://schemas.openxmlformats.org/officeDocument/2006/customXml" ds:itemID="{3667D745-42A1-4309-A162-475A454A53CB}"/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927</Words>
  <Application>Microsoft Office PowerPoint</Application>
  <PresentationFormat>Custom</PresentationFormat>
  <Paragraphs>113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22</cp:revision>
  <dcterms:created xsi:type="dcterms:W3CDTF">2019-09-04T14:35:09Z</dcterms:created>
  <dcterms:modified xsi:type="dcterms:W3CDTF">2019-09-05T20:07:52Z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