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16" y="-72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1173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1846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208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842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3828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806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8996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770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992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2720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0984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B159A-C2D1-401A-9618-0FF9C8652269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08F09-AFD3-4A2A-9ABD-517E740590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1421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	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5.1 Unit 3 Number Sense pp. D-40–46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NS5-21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5148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Multiplying 2-Digit Numbers by 2-Digit Numbers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02000"/>
            <a:ext cx="8105140" cy="11146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use the standard algorithm to solve two-digit by two-digit multiplication problems.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5.1 pp. 67–69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92220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824014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D-42–43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81497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Which multiplication goes with which part of the picture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867400" y="1257300"/>
            <a:ext cx="3158998" cy="3800740"/>
            <a:chOff x="5867400" y="1257300"/>
            <a:chExt cx="3158998" cy="3800740"/>
          </a:xfrm>
        </p:grpSpPr>
        <p:grpSp>
          <p:nvGrpSpPr>
            <p:cNvPr id="6" name="Group 5"/>
            <p:cNvGrpSpPr/>
            <p:nvPr/>
          </p:nvGrpSpPr>
          <p:grpSpPr>
            <a:xfrm>
              <a:off x="6577688" y="1257300"/>
              <a:ext cx="2362605" cy="737245"/>
              <a:chOff x="6577688" y="1257300"/>
              <a:chExt cx="2362605" cy="737245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6577688" y="1688076"/>
                <a:ext cx="2362605" cy="306469"/>
              </a:xfrm>
              <a:custGeom>
                <a:avLst/>
                <a:gdLst/>
                <a:ahLst/>
                <a:cxnLst/>
                <a:rect l="0" t="0" r="0" b="0"/>
                <a:pathLst>
                  <a:path w="2362605" h="306469">
                    <a:moveTo>
                      <a:pt x="393767" y="0"/>
                    </a:moveTo>
                    <a:lnTo>
                      <a:pt x="2008047" y="0"/>
                    </a:lnTo>
                    <a:lnTo>
                      <a:pt x="2047589" y="1043"/>
                    </a:lnTo>
                    <a:lnTo>
                      <a:pt x="2118299" y="3565"/>
                    </a:lnTo>
                    <a:lnTo>
                      <a:pt x="2185324" y="8693"/>
                    </a:lnTo>
                    <a:lnTo>
                      <a:pt x="2216825" y="11214"/>
                    </a:lnTo>
                    <a:lnTo>
                      <a:pt x="2272121" y="18389"/>
                    </a:lnTo>
                    <a:lnTo>
                      <a:pt x="2311331" y="26560"/>
                    </a:lnTo>
                    <a:lnTo>
                      <a:pt x="2331102" y="31169"/>
                    </a:lnTo>
                    <a:lnTo>
                      <a:pt x="2350873" y="40339"/>
                    </a:lnTo>
                    <a:lnTo>
                      <a:pt x="2358580" y="45470"/>
                    </a:lnTo>
                    <a:lnTo>
                      <a:pt x="2358580" y="47991"/>
                    </a:lnTo>
                    <a:lnTo>
                      <a:pt x="2362604" y="51079"/>
                    </a:lnTo>
                    <a:lnTo>
                      <a:pt x="2362604" y="255390"/>
                    </a:lnTo>
                    <a:lnTo>
                      <a:pt x="2358580" y="257954"/>
                    </a:lnTo>
                    <a:lnTo>
                      <a:pt x="2358580" y="260518"/>
                    </a:lnTo>
                    <a:lnTo>
                      <a:pt x="2350873" y="265604"/>
                    </a:lnTo>
                    <a:lnTo>
                      <a:pt x="2331102" y="274776"/>
                    </a:lnTo>
                    <a:lnTo>
                      <a:pt x="2291893" y="283471"/>
                    </a:lnTo>
                    <a:lnTo>
                      <a:pt x="2272121" y="287558"/>
                    </a:lnTo>
                    <a:lnTo>
                      <a:pt x="2216825" y="294729"/>
                    </a:lnTo>
                    <a:lnTo>
                      <a:pt x="2153822" y="299816"/>
                    </a:lnTo>
                    <a:lnTo>
                      <a:pt x="2118299" y="302381"/>
                    </a:lnTo>
                    <a:lnTo>
                      <a:pt x="2047589" y="304946"/>
                    </a:lnTo>
                    <a:lnTo>
                      <a:pt x="2008047" y="305946"/>
                    </a:lnTo>
                    <a:lnTo>
                      <a:pt x="1988608" y="305946"/>
                    </a:lnTo>
                    <a:lnTo>
                      <a:pt x="1968835" y="306468"/>
                    </a:lnTo>
                    <a:lnTo>
                      <a:pt x="393767" y="306468"/>
                    </a:lnTo>
                    <a:lnTo>
                      <a:pt x="369972" y="305946"/>
                    </a:lnTo>
                    <a:lnTo>
                      <a:pt x="350536" y="305946"/>
                    </a:lnTo>
                    <a:lnTo>
                      <a:pt x="310992" y="304946"/>
                    </a:lnTo>
                    <a:lnTo>
                      <a:pt x="240282" y="302381"/>
                    </a:lnTo>
                    <a:lnTo>
                      <a:pt x="173259" y="297251"/>
                    </a:lnTo>
                    <a:lnTo>
                      <a:pt x="141756" y="294729"/>
                    </a:lnTo>
                    <a:lnTo>
                      <a:pt x="86797" y="287558"/>
                    </a:lnTo>
                    <a:lnTo>
                      <a:pt x="47253" y="279384"/>
                    </a:lnTo>
                    <a:lnTo>
                      <a:pt x="27480" y="274776"/>
                    </a:lnTo>
                    <a:lnTo>
                      <a:pt x="8043" y="265604"/>
                    </a:lnTo>
                    <a:lnTo>
                      <a:pt x="0" y="260518"/>
                    </a:lnTo>
                    <a:lnTo>
                      <a:pt x="0" y="45470"/>
                    </a:lnTo>
                    <a:lnTo>
                      <a:pt x="8043" y="40339"/>
                    </a:lnTo>
                    <a:lnTo>
                      <a:pt x="27480" y="31169"/>
                    </a:lnTo>
                    <a:lnTo>
                      <a:pt x="67024" y="22473"/>
                    </a:lnTo>
                    <a:lnTo>
                      <a:pt x="86797" y="18389"/>
                    </a:lnTo>
                    <a:lnTo>
                      <a:pt x="141756" y="11214"/>
                    </a:lnTo>
                    <a:lnTo>
                      <a:pt x="204758" y="6128"/>
                    </a:lnTo>
                    <a:lnTo>
                      <a:pt x="240282" y="3565"/>
                    </a:lnTo>
                    <a:lnTo>
                      <a:pt x="310992" y="1043"/>
                    </a:lnTo>
                    <a:lnTo>
                      <a:pt x="350536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7493000" y="1257300"/>
                <a:ext cx="612597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28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867400" y="2451225"/>
              <a:ext cx="892228" cy="2539750"/>
              <a:chOff x="5867400" y="2451225"/>
              <a:chExt cx="892228" cy="2539750"/>
            </a:xfrm>
          </p:grpSpPr>
          <p:sp>
            <p:nvSpPr>
              <p:cNvPr id="7" name="Freeform 6"/>
              <p:cNvSpPr/>
              <p:nvPr/>
            </p:nvSpPr>
            <p:spPr>
              <a:xfrm rot="16200000">
                <a:off x="5322786" y="3554133"/>
                <a:ext cx="2539750" cy="333934"/>
              </a:xfrm>
              <a:custGeom>
                <a:avLst/>
                <a:gdLst/>
                <a:ahLst/>
                <a:cxnLst/>
                <a:rect l="0" t="0" r="0" b="0"/>
                <a:pathLst>
                  <a:path w="2539750" h="333934">
                    <a:moveTo>
                      <a:pt x="423292" y="0"/>
                    </a:moveTo>
                    <a:lnTo>
                      <a:pt x="2158606" y="0"/>
                    </a:lnTo>
                    <a:lnTo>
                      <a:pt x="2201116" y="1138"/>
                    </a:lnTo>
                    <a:lnTo>
                      <a:pt x="2277126" y="3885"/>
                    </a:lnTo>
                    <a:lnTo>
                      <a:pt x="2349177" y="9474"/>
                    </a:lnTo>
                    <a:lnTo>
                      <a:pt x="2383038" y="12221"/>
                    </a:lnTo>
                    <a:lnTo>
                      <a:pt x="2442479" y="20036"/>
                    </a:lnTo>
                    <a:lnTo>
                      <a:pt x="2484629" y="28942"/>
                    </a:lnTo>
                    <a:lnTo>
                      <a:pt x="2505884" y="33962"/>
                    </a:lnTo>
                    <a:lnTo>
                      <a:pt x="2527140" y="43956"/>
                    </a:lnTo>
                    <a:lnTo>
                      <a:pt x="2535424" y="49545"/>
                    </a:lnTo>
                    <a:lnTo>
                      <a:pt x="2535424" y="52294"/>
                    </a:lnTo>
                    <a:lnTo>
                      <a:pt x="2539749" y="55655"/>
                    </a:lnTo>
                    <a:lnTo>
                      <a:pt x="2539749" y="278277"/>
                    </a:lnTo>
                    <a:lnTo>
                      <a:pt x="2535424" y="281073"/>
                    </a:lnTo>
                    <a:lnTo>
                      <a:pt x="2535424" y="283867"/>
                    </a:lnTo>
                    <a:lnTo>
                      <a:pt x="2527140" y="289408"/>
                    </a:lnTo>
                    <a:lnTo>
                      <a:pt x="2505884" y="299404"/>
                    </a:lnTo>
                    <a:lnTo>
                      <a:pt x="2463735" y="308877"/>
                    </a:lnTo>
                    <a:lnTo>
                      <a:pt x="2442479" y="313329"/>
                    </a:lnTo>
                    <a:lnTo>
                      <a:pt x="2383038" y="321145"/>
                    </a:lnTo>
                    <a:lnTo>
                      <a:pt x="2315311" y="326687"/>
                    </a:lnTo>
                    <a:lnTo>
                      <a:pt x="2277126" y="329481"/>
                    </a:lnTo>
                    <a:lnTo>
                      <a:pt x="2201116" y="332275"/>
                    </a:lnTo>
                    <a:lnTo>
                      <a:pt x="2158606" y="333365"/>
                    </a:lnTo>
                    <a:lnTo>
                      <a:pt x="2137711" y="333365"/>
                    </a:lnTo>
                    <a:lnTo>
                      <a:pt x="2116456" y="333933"/>
                    </a:lnTo>
                    <a:lnTo>
                      <a:pt x="423292" y="333933"/>
                    </a:lnTo>
                    <a:lnTo>
                      <a:pt x="397713" y="333365"/>
                    </a:lnTo>
                    <a:lnTo>
                      <a:pt x="376820" y="333365"/>
                    </a:lnTo>
                    <a:lnTo>
                      <a:pt x="334311" y="332275"/>
                    </a:lnTo>
                    <a:lnTo>
                      <a:pt x="258298" y="329481"/>
                    </a:lnTo>
                    <a:lnTo>
                      <a:pt x="186248" y="323892"/>
                    </a:lnTo>
                    <a:lnTo>
                      <a:pt x="152385" y="321145"/>
                    </a:lnTo>
                    <a:lnTo>
                      <a:pt x="93303" y="313329"/>
                    </a:lnTo>
                    <a:lnTo>
                      <a:pt x="50796" y="304424"/>
                    </a:lnTo>
                    <a:lnTo>
                      <a:pt x="29542" y="299404"/>
                    </a:lnTo>
                    <a:lnTo>
                      <a:pt x="8647" y="289408"/>
                    </a:lnTo>
                    <a:lnTo>
                      <a:pt x="0" y="283867"/>
                    </a:lnTo>
                    <a:lnTo>
                      <a:pt x="0" y="49545"/>
                    </a:lnTo>
                    <a:lnTo>
                      <a:pt x="8647" y="43956"/>
                    </a:lnTo>
                    <a:lnTo>
                      <a:pt x="29542" y="33962"/>
                    </a:lnTo>
                    <a:lnTo>
                      <a:pt x="72049" y="24490"/>
                    </a:lnTo>
                    <a:lnTo>
                      <a:pt x="93303" y="20036"/>
                    </a:lnTo>
                    <a:lnTo>
                      <a:pt x="152385" y="12221"/>
                    </a:lnTo>
                    <a:lnTo>
                      <a:pt x="220111" y="6679"/>
                    </a:lnTo>
                    <a:lnTo>
                      <a:pt x="258298" y="3885"/>
                    </a:lnTo>
                    <a:lnTo>
                      <a:pt x="334311" y="1138"/>
                    </a:lnTo>
                    <a:lnTo>
                      <a:pt x="37682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867400" y="3505200"/>
                <a:ext cx="612597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057900" y="1898182"/>
              <a:ext cx="564818" cy="504953"/>
              <a:chOff x="6057900" y="1898182"/>
              <a:chExt cx="564818" cy="504953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5966460" y="19431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6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 rot="16200000">
                <a:off x="6271730" y="2052147"/>
                <a:ext cx="504953" cy="197023"/>
              </a:xfrm>
              <a:custGeom>
                <a:avLst/>
                <a:gdLst/>
                <a:ahLst/>
                <a:cxnLst/>
                <a:rect l="0" t="0" r="0" b="0"/>
                <a:pathLst>
                  <a:path w="504953" h="197023">
                    <a:moveTo>
                      <a:pt x="84159" y="0"/>
                    </a:moveTo>
                    <a:lnTo>
                      <a:pt x="429173" y="0"/>
                    </a:lnTo>
                    <a:lnTo>
                      <a:pt x="437626" y="672"/>
                    </a:lnTo>
                    <a:lnTo>
                      <a:pt x="452739" y="2293"/>
                    </a:lnTo>
                    <a:lnTo>
                      <a:pt x="467063" y="5590"/>
                    </a:lnTo>
                    <a:lnTo>
                      <a:pt x="473795" y="7211"/>
                    </a:lnTo>
                    <a:lnTo>
                      <a:pt x="485613" y="11821"/>
                    </a:lnTo>
                    <a:lnTo>
                      <a:pt x="493993" y="17077"/>
                    </a:lnTo>
                    <a:lnTo>
                      <a:pt x="498218" y="20038"/>
                    </a:lnTo>
                    <a:lnTo>
                      <a:pt x="502445" y="25934"/>
                    </a:lnTo>
                    <a:lnTo>
                      <a:pt x="504092" y="29232"/>
                    </a:lnTo>
                    <a:lnTo>
                      <a:pt x="504092" y="30854"/>
                    </a:lnTo>
                    <a:lnTo>
                      <a:pt x="504952" y="32837"/>
                    </a:lnTo>
                    <a:lnTo>
                      <a:pt x="504952" y="164185"/>
                    </a:lnTo>
                    <a:lnTo>
                      <a:pt x="504092" y="165833"/>
                    </a:lnTo>
                    <a:lnTo>
                      <a:pt x="504092" y="167481"/>
                    </a:lnTo>
                    <a:lnTo>
                      <a:pt x="502445" y="170752"/>
                    </a:lnTo>
                    <a:lnTo>
                      <a:pt x="498218" y="176648"/>
                    </a:lnTo>
                    <a:lnTo>
                      <a:pt x="489839" y="182238"/>
                    </a:lnTo>
                    <a:lnTo>
                      <a:pt x="485613" y="184864"/>
                    </a:lnTo>
                    <a:lnTo>
                      <a:pt x="473795" y="189477"/>
                    </a:lnTo>
                    <a:lnTo>
                      <a:pt x="460329" y="192746"/>
                    </a:lnTo>
                    <a:lnTo>
                      <a:pt x="452739" y="194394"/>
                    </a:lnTo>
                    <a:lnTo>
                      <a:pt x="437626" y="196043"/>
                    </a:lnTo>
                    <a:lnTo>
                      <a:pt x="429173" y="196686"/>
                    </a:lnTo>
                    <a:lnTo>
                      <a:pt x="425019" y="196686"/>
                    </a:lnTo>
                    <a:lnTo>
                      <a:pt x="420793" y="197022"/>
                    </a:lnTo>
                    <a:lnTo>
                      <a:pt x="84159" y="197022"/>
                    </a:lnTo>
                    <a:lnTo>
                      <a:pt x="79074" y="196686"/>
                    </a:lnTo>
                    <a:lnTo>
                      <a:pt x="74920" y="196686"/>
                    </a:lnTo>
                    <a:lnTo>
                      <a:pt x="66468" y="196043"/>
                    </a:lnTo>
                    <a:lnTo>
                      <a:pt x="51355" y="194394"/>
                    </a:lnTo>
                    <a:lnTo>
                      <a:pt x="37031" y="191097"/>
                    </a:lnTo>
                    <a:lnTo>
                      <a:pt x="30297" y="189477"/>
                    </a:lnTo>
                    <a:lnTo>
                      <a:pt x="18551" y="184864"/>
                    </a:lnTo>
                    <a:lnTo>
                      <a:pt x="10100" y="179611"/>
                    </a:lnTo>
                    <a:lnTo>
                      <a:pt x="5874" y="176648"/>
                    </a:lnTo>
                    <a:lnTo>
                      <a:pt x="1720" y="170752"/>
                    </a:lnTo>
                    <a:lnTo>
                      <a:pt x="0" y="167481"/>
                    </a:lnTo>
                    <a:lnTo>
                      <a:pt x="0" y="29232"/>
                    </a:lnTo>
                    <a:lnTo>
                      <a:pt x="1720" y="25934"/>
                    </a:lnTo>
                    <a:lnTo>
                      <a:pt x="5874" y="20038"/>
                    </a:lnTo>
                    <a:lnTo>
                      <a:pt x="14325" y="14449"/>
                    </a:lnTo>
                    <a:lnTo>
                      <a:pt x="18551" y="11821"/>
                    </a:lnTo>
                    <a:lnTo>
                      <a:pt x="30297" y="7211"/>
                    </a:lnTo>
                    <a:lnTo>
                      <a:pt x="43763" y="3941"/>
                    </a:lnTo>
                    <a:lnTo>
                      <a:pt x="51355" y="2293"/>
                    </a:lnTo>
                    <a:lnTo>
                      <a:pt x="66468" y="672"/>
                    </a:lnTo>
                    <a:lnTo>
                      <a:pt x="7492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3" name="Freeform 12"/>
            <p:cNvSpPr/>
            <p:nvPr/>
          </p:nvSpPr>
          <p:spPr>
            <a:xfrm>
              <a:off x="6540822" y="1834553"/>
              <a:ext cx="2485576" cy="3223487"/>
            </a:xfrm>
            <a:custGeom>
              <a:avLst/>
              <a:gdLst/>
              <a:ahLst/>
              <a:cxnLst/>
              <a:rect l="0" t="0" r="0" b="0"/>
              <a:pathLst>
                <a:path w="2485576" h="3223487">
                  <a:moveTo>
                    <a:pt x="0" y="0"/>
                  </a:moveTo>
                  <a:lnTo>
                    <a:pt x="2485575" y="0"/>
                  </a:lnTo>
                  <a:lnTo>
                    <a:pt x="2485575" y="3223486"/>
                  </a:lnTo>
                  <a:lnTo>
                    <a:pt x="0" y="322348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4" name="Pictur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7866" y="1834515"/>
              <a:ext cx="2458974" cy="318579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1219200" y="1257300"/>
            <a:ext cx="838657" cy="885444"/>
            <a:chOff x="1219200" y="1257300"/>
            <a:chExt cx="838657" cy="885444"/>
          </a:xfrm>
        </p:grpSpPr>
        <p:sp>
          <p:nvSpPr>
            <p:cNvPr id="16" name="TextBox 15"/>
            <p:cNvSpPr txBox="1"/>
            <p:nvPr/>
          </p:nvSpPr>
          <p:spPr>
            <a:xfrm>
              <a:off x="1445260" y="12573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27760" y="1689100"/>
              <a:ext cx="92633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×   6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253998" y="2142744"/>
              <a:ext cx="765302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3302000" y="1257300"/>
            <a:ext cx="838657" cy="885444"/>
            <a:chOff x="3302000" y="1257300"/>
            <a:chExt cx="838657" cy="885444"/>
          </a:xfrm>
        </p:grpSpPr>
        <p:sp>
          <p:nvSpPr>
            <p:cNvPr id="20" name="TextBox 19"/>
            <p:cNvSpPr txBox="1"/>
            <p:nvPr/>
          </p:nvSpPr>
          <p:spPr>
            <a:xfrm>
              <a:off x="3528060" y="12573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10560" y="1689100"/>
              <a:ext cx="92651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× 30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3336290" y="2142744"/>
              <a:ext cx="765302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469900" y="5803900"/>
            <a:ext cx="682071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How do we find 28 × 36 from 28 × 6 and 28 × 30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000" smtClean="0">
                <a:solidFill>
                  <a:srgbClr val="666666"/>
                </a:solidFill>
                <a:latin typeface="Century Gothic"/>
              </a:rPr>
              <a:t> </a:t>
            </a:r>
            <a:endParaRPr lang="en-CA" sz="20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3789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   Multiply.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00300"/>
            <a:ext cx="18917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43 × 27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2400300"/>
            <a:ext cx="1891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54 × 45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546600"/>
            <a:ext cx="18788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36 × 44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921500"/>
            <a:ext cx="589851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Have students use interim notation. See p. D-43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6183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702558" y="1148080"/>
            <a:ext cx="2704084" cy="4003167"/>
            <a:chOff x="3702558" y="1148080"/>
            <a:chExt cx="2704084" cy="4003167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2558" y="1148080"/>
              <a:ext cx="2704084" cy="40031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186680" y="1955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834380" y="1955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1866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8343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215900"/>
            <a:ext cx="44759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Now I will show you the standard algorithm.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69215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D-43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9075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   Multiply.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17700"/>
            <a:ext cx="18917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23 × 17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1917700"/>
            <a:ext cx="1891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46 × 19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91000"/>
            <a:ext cx="18788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25 × 32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9700" y="4191000"/>
            <a:ext cx="18924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42 × 26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972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791200"/>
            <a:ext cx="32349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26 × 3 or 23 ×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9700" y="5791200"/>
            <a:ext cx="32346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51 × 2 or 52 × 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667500"/>
            <a:ext cx="32221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93 × 2 or 92 ×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0" y="6667500"/>
            <a:ext cx="32356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59 × 7 or 57 ×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454400"/>
            <a:ext cx="8786495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For the pairs below, first decide which product will be larger and then do the actual calculations to check your predictions.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19100"/>
            <a:ext cx="9505315" cy="954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1. Which is larger: 36 × 5 or 35 × 4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7940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D-44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1790700"/>
            <a:ext cx="7486345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Can you tell without actually multiplying the numbers</a:t>
            </a:r>
            <a:r>
              <a:rPr lang="en-CA" sz="2000" smtClean="0">
                <a:solidFill>
                  <a:srgbClr val="666666"/>
                </a:solidFill>
                <a:latin typeface="Arial"/>
              </a:rPr>
              <a:t>?</a:t>
            </a:r>
            <a:endParaRPr lang="en-CA" sz="2000">
              <a:solidFill>
                <a:srgbClr val="666666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5092700"/>
            <a:ext cx="9579965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 For part a), compare multiplying the one-digit number by the tens digit.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323393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64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57200" y="2060448"/>
            <a:ext cx="2906268" cy="3771138"/>
            <a:chOff x="457200" y="2060448"/>
            <a:chExt cx="2906268" cy="3771138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20701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28700" y="2060448"/>
              <a:ext cx="2334768" cy="3771138"/>
              <a:chOff x="1028700" y="2060448"/>
              <a:chExt cx="2334768" cy="3771138"/>
            </a:xfrm>
          </p:grpSpPr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8700" y="2060448"/>
                <a:ext cx="2334768" cy="377113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2019300" y="2298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019300" y="30226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743200" y="30226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019300" y="4457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743200" y="4457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295400" y="4457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019300" y="52070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743200" y="52070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8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295400" y="52070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5219700" y="2070100"/>
            <a:ext cx="3606546" cy="3742436"/>
            <a:chOff x="5219700" y="2070100"/>
            <a:chExt cx="3606546" cy="3742436"/>
          </a:xfrm>
        </p:grpSpPr>
        <p:sp>
          <p:nvSpPr>
            <p:cNvPr id="15" name="TextBox 14"/>
            <p:cNvSpPr txBox="1"/>
            <p:nvPr/>
          </p:nvSpPr>
          <p:spPr>
            <a:xfrm>
              <a:off x="5219700" y="20701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809361" y="2087372"/>
              <a:ext cx="3016885" cy="3725164"/>
              <a:chOff x="5809361" y="2087372"/>
              <a:chExt cx="3016885" cy="3725164"/>
            </a:xfrm>
          </p:grpSpPr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09361" y="2087372"/>
                <a:ext cx="3016885" cy="372516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8242300" y="30226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518400" y="2298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518400" y="4457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242300" y="4457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794500" y="4457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518400" y="52070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242300" y="52070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794500" y="52070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070600" y="4457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070600" y="52070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457200" y="406400"/>
            <a:ext cx="8476615" cy="140833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Fill in the missing numbers.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Starting from the beginning of the problem is not necessarily the easiest way to work out the answer. 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2873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54429" y="-270129"/>
            <a:ext cx="11043241" cy="3102313"/>
            <a:chOff x="-154429" y="-270129"/>
            <a:chExt cx="11043241" cy="3102313"/>
          </a:xfrm>
        </p:grpSpPr>
        <p:sp>
          <p:nvSpPr>
            <p:cNvPr id="2" name="Freeform 1"/>
            <p:cNvSpPr/>
            <p:nvPr/>
          </p:nvSpPr>
          <p:spPr>
            <a:xfrm>
              <a:off x="-154429" y="-270129"/>
              <a:ext cx="11043241" cy="3102313"/>
            </a:xfrm>
            <a:custGeom>
              <a:avLst/>
              <a:gdLst/>
              <a:ahLst/>
              <a:cxnLst/>
              <a:rect l="0" t="0" r="0" b="0"/>
              <a:pathLst>
                <a:path w="11043241" h="3102313">
                  <a:moveTo>
                    <a:pt x="0" y="0"/>
                  </a:moveTo>
                  <a:lnTo>
                    <a:pt x="11043240" y="0"/>
                  </a:lnTo>
                  <a:lnTo>
                    <a:pt x="11043240" y="3102312"/>
                  </a:lnTo>
                  <a:lnTo>
                    <a:pt x="0" y="3102312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69900" y="419100"/>
              <a:ext cx="9146413" cy="21679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3. You used array models earlier to demonstrate that (4 × 6) + 6 = 5 × 6. 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On grid paper, draw a rectangle model to show that 17 × 16 = (16 × 16) + 16.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97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4. Complete "Patterns in Multiplication."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286500"/>
            <a:ext cx="8714556" cy="9344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Distribute BLM Patterns in Multiplication (p. D-62). When students are finished, go to the next slide and have them use rectangles to explain why the trick works.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/>
            </a:r>
            <a:br>
              <a:rPr lang="en-CA" sz="1600" dirty="0">
                <a:solidFill>
                  <a:srgbClr val="666666"/>
                </a:solidFill>
                <a:latin typeface="Century Gothic"/>
              </a:rPr>
            </a:b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​See pp. D-45–46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413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490" y="386969"/>
            <a:ext cx="2771648" cy="257860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19100"/>
            <a:ext cx="6459601" cy="315041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On grid paper, draw a 15 by 15 rectangle. Divide it into 4 smaller rectangles using 15 = 10 + 5.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Cut out the four rectangles. Arrange them to show 15 × 15, then move them to show (10 × 20) + 25.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937000"/>
            <a:ext cx="910209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Repeat part a) for 25 × 25. Arrange the four rectangles to show 25 × 25, then move them to show (20 × 30) + 25.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803900"/>
            <a:ext cx="9073896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How did you move the rectangles in parts a) and b)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Did you arrange both sets of rectangles the same way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66598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45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437" y="415417"/>
            <a:ext cx="2359406" cy="155740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419100"/>
            <a:ext cx="6479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5. The rectangle for 45 × 32 is divided into four smaller rectangles.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3073400"/>
            <a:ext cx="922934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ii) Add up the products of the individual rectangles to calculate 45 × 32.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1739900"/>
            <a:ext cx="9641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dirty="0" err="1" smtClean="0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) Use 45 = 40 + 5 and 32 = 30 + 2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write a multiplication statement for each rectangle.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4521200"/>
            <a:ext cx="9502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Use the technique from part a) to find the product.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900" y="5257800"/>
            <a:ext cx="17200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i) 56 × 38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8400" y="5257800"/>
            <a:ext cx="1791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ii) 82 × 41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6900" y="5257800"/>
            <a:ext cx="1862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iii) 73 × 39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900" y="6184900"/>
            <a:ext cx="888517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Check the reasonableness of your answers by rounding the original factors to the nearest 10.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42420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8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D-40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1993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5.1 pp. 67–69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0051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724404" y="3330067"/>
            <a:ext cx="2809744" cy="2407793"/>
            <a:chOff x="2724404" y="3330067"/>
            <a:chExt cx="2809744" cy="2407793"/>
          </a:xfrm>
        </p:grpSpPr>
        <p:grpSp>
          <p:nvGrpSpPr>
            <p:cNvPr id="6" name="Group 5"/>
            <p:cNvGrpSpPr/>
            <p:nvPr/>
          </p:nvGrpSpPr>
          <p:grpSpPr>
            <a:xfrm>
              <a:off x="2724404" y="3330067"/>
              <a:ext cx="1824482" cy="2407793"/>
              <a:chOff x="2724404" y="3330067"/>
              <a:chExt cx="1824482" cy="2407793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24404" y="3330067"/>
                <a:ext cx="1824482" cy="240779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3446780" y="40259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4030980" y="40259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7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030980" y="45974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632198" y="5003800"/>
              <a:ext cx="901950" cy="447280"/>
              <a:chOff x="4632198" y="5003800"/>
              <a:chExt cx="901950" cy="447280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4632198" y="5326975"/>
                <a:ext cx="901950" cy="124105"/>
                <a:chOff x="4632198" y="5326975"/>
                <a:chExt cx="901950" cy="124105"/>
              </a:xfrm>
            </p:grpSpPr>
            <p:cxnSp>
              <p:nvCxnSpPr>
                <p:cNvPr id="7" name="Straight Connector 6"/>
                <p:cNvCxnSpPr/>
                <p:nvPr/>
              </p:nvCxnSpPr>
              <p:spPr>
                <a:xfrm>
                  <a:off x="4632198" y="5387086"/>
                  <a:ext cx="794258" cy="0"/>
                </a:xfrm>
                <a:prstGeom prst="line">
                  <a:avLst/>
                </a:prstGeom>
                <a:ln w="38100" cap="flat" cmpd="sng" algn="ctr">
                  <a:solidFill>
                    <a:srgbClr val="009300"/>
                  </a:solidFill>
                  <a:prstDash val="solid"/>
                  <a:round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Freeform 7"/>
                <p:cNvSpPr/>
                <p:nvPr/>
              </p:nvSpPr>
              <p:spPr>
                <a:xfrm rot="5400000">
                  <a:off x="5397004" y="5313936"/>
                  <a:ext cx="124105" cy="1501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4105" h="150183">
                      <a:moveTo>
                        <a:pt x="62062" y="0"/>
                      </a:moveTo>
                      <a:lnTo>
                        <a:pt x="124104" y="150182"/>
                      </a:lnTo>
                      <a:lnTo>
                        <a:pt x="0" y="150182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12700" cap="flat" cmpd="sng" algn="ctr">
                  <a:solidFill>
                    <a:srgbClr val="009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4775200" y="5003800"/>
                <a:ext cx="724205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× 10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469900" y="69215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D-40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9600" y="800100"/>
            <a:ext cx="14191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37 ×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9900" y="1879600"/>
            <a:ext cx="8956040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We can solve this by first multiplying 37 by 2 and then multiplying the answer by 10.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28346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8488" y="2679316"/>
            <a:ext cx="2040779" cy="559570"/>
            <a:chOff x="388488" y="2679316"/>
            <a:chExt cx="2040779" cy="559570"/>
          </a:xfrm>
        </p:grpSpPr>
        <p:sp>
          <p:nvSpPr>
            <p:cNvPr id="2" name="Freeform 1"/>
            <p:cNvSpPr/>
            <p:nvPr/>
          </p:nvSpPr>
          <p:spPr>
            <a:xfrm>
              <a:off x="388488" y="2679316"/>
              <a:ext cx="2040779" cy="559570"/>
            </a:xfrm>
            <a:custGeom>
              <a:avLst/>
              <a:gdLst/>
              <a:ahLst/>
              <a:cxnLst/>
              <a:rect l="0" t="0" r="0" b="0"/>
              <a:pathLst>
                <a:path w="2040779" h="559570">
                  <a:moveTo>
                    <a:pt x="0" y="0"/>
                  </a:moveTo>
                  <a:lnTo>
                    <a:pt x="2040778" y="0"/>
                  </a:lnTo>
                  <a:lnTo>
                    <a:pt x="2040778" y="559569"/>
                  </a:lnTo>
                  <a:lnTo>
                    <a:pt x="0" y="559569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2743200"/>
              <a:ext cx="18917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45 × 30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88488" y="4283832"/>
            <a:ext cx="2040779" cy="559569"/>
            <a:chOff x="388488" y="4283832"/>
            <a:chExt cx="2040779" cy="559569"/>
          </a:xfrm>
        </p:grpSpPr>
        <p:sp>
          <p:nvSpPr>
            <p:cNvPr id="5" name="Freeform 4"/>
            <p:cNvSpPr/>
            <p:nvPr/>
          </p:nvSpPr>
          <p:spPr>
            <a:xfrm>
              <a:off x="388488" y="4283832"/>
              <a:ext cx="2040779" cy="559569"/>
            </a:xfrm>
            <a:custGeom>
              <a:avLst/>
              <a:gdLst/>
              <a:ahLst/>
              <a:cxnLst/>
              <a:rect l="0" t="0" r="0" b="0"/>
              <a:pathLst>
                <a:path w="2040779" h="559569">
                  <a:moveTo>
                    <a:pt x="0" y="0"/>
                  </a:moveTo>
                  <a:lnTo>
                    <a:pt x="2040778" y="0"/>
                  </a:lnTo>
                  <a:lnTo>
                    <a:pt x="2040778" y="559568"/>
                  </a:lnTo>
                  <a:lnTo>
                    <a:pt x="0" y="55956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4356100"/>
              <a:ext cx="18913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38 × 70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88488" y="5888348"/>
            <a:ext cx="2040779" cy="559569"/>
            <a:chOff x="388488" y="5888348"/>
            <a:chExt cx="2040779" cy="559569"/>
          </a:xfrm>
        </p:grpSpPr>
        <p:sp>
          <p:nvSpPr>
            <p:cNvPr id="8" name="Freeform 7"/>
            <p:cNvSpPr/>
            <p:nvPr/>
          </p:nvSpPr>
          <p:spPr>
            <a:xfrm>
              <a:off x="388488" y="5888348"/>
              <a:ext cx="2040779" cy="559569"/>
            </a:xfrm>
            <a:custGeom>
              <a:avLst/>
              <a:gdLst/>
              <a:ahLst/>
              <a:cxnLst/>
              <a:rect l="0" t="0" r="0" b="0"/>
              <a:pathLst>
                <a:path w="2040779" h="559569">
                  <a:moveTo>
                    <a:pt x="0" y="0"/>
                  </a:moveTo>
                  <a:lnTo>
                    <a:pt x="2040778" y="0"/>
                  </a:lnTo>
                  <a:lnTo>
                    <a:pt x="2040778" y="559568"/>
                  </a:lnTo>
                  <a:lnTo>
                    <a:pt x="0" y="55956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7200" y="5956300"/>
              <a:ext cx="187888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32 × 50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31901" y="-51706"/>
            <a:ext cx="10524819" cy="2271190"/>
            <a:chOff x="-31901" y="-51706"/>
            <a:chExt cx="10524819" cy="2271190"/>
          </a:xfrm>
        </p:grpSpPr>
        <p:sp>
          <p:nvSpPr>
            <p:cNvPr id="11" name="Freeform 10"/>
            <p:cNvSpPr/>
            <p:nvPr/>
          </p:nvSpPr>
          <p:spPr>
            <a:xfrm>
              <a:off x="-31901" y="-51706"/>
              <a:ext cx="10524819" cy="2271190"/>
            </a:xfrm>
            <a:custGeom>
              <a:avLst/>
              <a:gdLst/>
              <a:ahLst/>
              <a:cxnLst/>
              <a:rect l="0" t="0" r="0" b="0"/>
              <a:pathLst>
                <a:path w="10524819" h="2271190">
                  <a:moveTo>
                    <a:pt x="0" y="0"/>
                  </a:moveTo>
                  <a:lnTo>
                    <a:pt x="10524818" y="0"/>
                  </a:lnTo>
                  <a:lnTo>
                    <a:pt x="10524818" y="2271189"/>
                  </a:lnTo>
                  <a:lnTo>
                    <a:pt x="0" y="2271189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7200" y="406400"/>
              <a:ext cx="9485757" cy="167674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Exercises: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Solve by first multiplying by a one-digit number and then multiplying the answer by 10. 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2830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881374" y="1359662"/>
            <a:ext cx="2381631" cy="2412238"/>
            <a:chOff x="3881374" y="1359662"/>
            <a:chExt cx="2381631" cy="2412238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1374" y="1359662"/>
              <a:ext cx="2381631" cy="241223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161280" y="20701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732780" y="20701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161280" y="2641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32780" y="2641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215900"/>
            <a:ext cx="957300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Why can we find 37 × 20 by finding 37 × 2 and writing a 0 at the end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2600" y="4559300"/>
            <a:ext cx="9293606" cy="10883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We can find 48 × 30 without first multiplying 48 by 0.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We can just write a zero to show that we're multiplying by 30, not 3.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900" y="6921500"/>
            <a:ext cx="775985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Why do we regroup the 2 in the hundreds place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D-40–41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71365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591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   Multiply.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57200" y="1257300"/>
            <a:ext cx="2902331" cy="2424938"/>
            <a:chOff x="457200" y="1257300"/>
            <a:chExt cx="2902331" cy="2424938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2573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977900" y="1270000"/>
              <a:ext cx="2381631" cy="2412238"/>
              <a:chOff x="977900" y="1270000"/>
              <a:chExt cx="2381631" cy="2412238"/>
            </a:xfrm>
          </p:grpSpPr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7900" y="1270000"/>
                <a:ext cx="2381631" cy="241223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2252980" y="19812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824480" y="19812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252980" y="2552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6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824480" y="2552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5219700" y="1257300"/>
            <a:ext cx="2902331" cy="2424938"/>
            <a:chOff x="5219700" y="1257300"/>
            <a:chExt cx="2902331" cy="2424938"/>
          </a:xfrm>
        </p:grpSpPr>
        <p:sp>
          <p:nvSpPr>
            <p:cNvPr id="11" name="TextBox 10"/>
            <p:cNvSpPr txBox="1"/>
            <p:nvPr/>
          </p:nvSpPr>
          <p:spPr>
            <a:xfrm>
              <a:off x="5219700" y="12573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5740400" y="1270000"/>
              <a:ext cx="2381631" cy="2412238"/>
              <a:chOff x="5740400" y="1270000"/>
              <a:chExt cx="2381631" cy="2412238"/>
            </a:xfrm>
          </p:grpSpPr>
          <p:pic>
            <p:nvPicPr>
              <p:cNvPr id="12" name="Picture 11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40400" y="1270000"/>
                <a:ext cx="2381631" cy="241223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7015480" y="19812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6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586980" y="19812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7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015480" y="2552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586980" y="25527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457200" y="4419600"/>
            <a:ext cx="2902331" cy="2424938"/>
            <a:chOff x="457200" y="4419600"/>
            <a:chExt cx="2902331" cy="2424938"/>
          </a:xfrm>
        </p:grpSpPr>
        <p:sp>
          <p:nvSpPr>
            <p:cNvPr id="19" name="TextBox 18"/>
            <p:cNvSpPr txBox="1"/>
            <p:nvPr/>
          </p:nvSpPr>
          <p:spPr>
            <a:xfrm>
              <a:off x="457200" y="44196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977900" y="4432300"/>
              <a:ext cx="2381631" cy="2412238"/>
              <a:chOff x="977900" y="4432300"/>
              <a:chExt cx="2381631" cy="2412238"/>
            </a:xfrm>
          </p:grpSpPr>
          <p:pic>
            <p:nvPicPr>
              <p:cNvPr id="20" name="Picture 19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7900" y="4432300"/>
                <a:ext cx="2381631" cy="241223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2252980" y="51435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7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824480" y="51435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252980" y="57150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824480" y="57150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5219700" y="4419600"/>
            <a:ext cx="2902331" cy="2424938"/>
            <a:chOff x="5219700" y="4419600"/>
            <a:chExt cx="2902331" cy="2424938"/>
          </a:xfrm>
        </p:grpSpPr>
        <p:sp>
          <p:nvSpPr>
            <p:cNvPr id="27" name="TextBox 26"/>
            <p:cNvSpPr txBox="1"/>
            <p:nvPr/>
          </p:nvSpPr>
          <p:spPr>
            <a:xfrm>
              <a:off x="5219700" y="44196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5740400" y="4432300"/>
              <a:ext cx="2381631" cy="2412238"/>
              <a:chOff x="5740400" y="4432300"/>
              <a:chExt cx="2381631" cy="2412238"/>
            </a:xfrm>
          </p:grpSpPr>
          <p:pic>
            <p:nvPicPr>
              <p:cNvPr id="28" name="Picture 27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40400" y="4432300"/>
                <a:ext cx="2381631" cy="241223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7015480" y="51435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8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586980" y="51435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015480" y="57150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586980" y="57150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54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6081395" y="1230884"/>
            <a:ext cx="2381631" cy="2412238"/>
            <a:chOff x="6081395" y="1230884"/>
            <a:chExt cx="2381631" cy="2412238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1395" y="1230884"/>
              <a:ext cx="2381631" cy="241223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7358380" y="19431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929880" y="19431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358380" y="2514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29880" y="2514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15380" y="3098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8B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8B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86880" y="3098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8B0000"/>
                  </a:solidFill>
                  <a:latin typeface="Century Gothic"/>
                </a:rPr>
                <a:t>1</a:t>
              </a:r>
              <a:endParaRPr lang="en-CA" sz="2800">
                <a:solidFill>
                  <a:srgbClr val="8B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58380" y="3098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8B0000"/>
                  </a:solidFill>
                  <a:latin typeface="Century Gothic"/>
                </a:rPr>
                <a:t>8</a:t>
              </a:r>
              <a:endParaRPr lang="en-CA" sz="2800">
                <a:solidFill>
                  <a:srgbClr val="8B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929880" y="3098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8B0000"/>
                  </a:solidFill>
                  <a:latin typeface="Century Gothic"/>
                </a:rPr>
                <a:t>0</a:t>
              </a:r>
              <a:endParaRPr lang="en-CA" sz="2800">
                <a:solidFill>
                  <a:srgbClr val="8B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99580" y="1397000"/>
              <a:ext cx="387350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400" i="1" smtClean="0">
                  <a:solidFill>
                    <a:srgbClr val="8B0000"/>
                  </a:solidFill>
                  <a:latin typeface="Century Gothic"/>
                </a:rPr>
                <a:t>1</a:t>
              </a:r>
              <a:endParaRPr lang="en-CA" sz="2400" i="1">
                <a:solidFill>
                  <a:srgbClr val="8B0000"/>
                </a:solidFill>
                <a:latin typeface="Century Gothic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117600" y="812800"/>
            <a:ext cx="2854178" cy="3522427"/>
            <a:chOff x="1117600" y="812800"/>
            <a:chExt cx="2854178" cy="3522427"/>
          </a:xfrm>
        </p:grpSpPr>
        <p:grpSp>
          <p:nvGrpSpPr>
            <p:cNvPr id="15" name="Group 14"/>
            <p:cNvGrpSpPr/>
            <p:nvPr/>
          </p:nvGrpSpPr>
          <p:grpSpPr>
            <a:xfrm>
              <a:off x="1841621" y="812800"/>
              <a:ext cx="2058122" cy="676117"/>
              <a:chOff x="1841621" y="812800"/>
              <a:chExt cx="2058122" cy="676117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1841621" y="1243576"/>
                <a:ext cx="2058122" cy="245341"/>
              </a:xfrm>
              <a:custGeom>
                <a:avLst/>
                <a:gdLst/>
                <a:ahLst/>
                <a:cxnLst/>
                <a:rect l="0" t="0" r="0" b="0"/>
                <a:pathLst>
                  <a:path w="2058122" h="245341">
                    <a:moveTo>
                      <a:pt x="343020" y="0"/>
                    </a:moveTo>
                    <a:lnTo>
                      <a:pt x="1749257" y="0"/>
                    </a:lnTo>
                    <a:lnTo>
                      <a:pt x="1783705" y="835"/>
                    </a:lnTo>
                    <a:lnTo>
                      <a:pt x="1845302" y="2854"/>
                    </a:lnTo>
                    <a:lnTo>
                      <a:pt x="1903688" y="6960"/>
                    </a:lnTo>
                    <a:lnTo>
                      <a:pt x="1931130" y="8978"/>
                    </a:lnTo>
                    <a:lnTo>
                      <a:pt x="1979298" y="14721"/>
                    </a:lnTo>
                    <a:lnTo>
                      <a:pt x="2013455" y="21263"/>
                    </a:lnTo>
                    <a:lnTo>
                      <a:pt x="2030679" y="24952"/>
                    </a:lnTo>
                    <a:lnTo>
                      <a:pt x="2047902" y="32294"/>
                    </a:lnTo>
                    <a:lnTo>
                      <a:pt x="2054617" y="36401"/>
                    </a:lnTo>
                    <a:lnTo>
                      <a:pt x="2054617" y="38419"/>
                    </a:lnTo>
                    <a:lnTo>
                      <a:pt x="2058121" y="40891"/>
                    </a:lnTo>
                    <a:lnTo>
                      <a:pt x="2058121" y="204450"/>
                    </a:lnTo>
                    <a:lnTo>
                      <a:pt x="2054617" y="206504"/>
                    </a:lnTo>
                    <a:lnTo>
                      <a:pt x="2054617" y="208556"/>
                    </a:lnTo>
                    <a:lnTo>
                      <a:pt x="2047902" y="212628"/>
                    </a:lnTo>
                    <a:lnTo>
                      <a:pt x="2030679" y="219971"/>
                    </a:lnTo>
                    <a:lnTo>
                      <a:pt x="1996523" y="226930"/>
                    </a:lnTo>
                    <a:lnTo>
                      <a:pt x="1979298" y="230202"/>
                    </a:lnTo>
                    <a:lnTo>
                      <a:pt x="1931130" y="235943"/>
                    </a:lnTo>
                    <a:lnTo>
                      <a:pt x="1876247" y="240015"/>
                    </a:lnTo>
                    <a:lnTo>
                      <a:pt x="1845302" y="242069"/>
                    </a:lnTo>
                    <a:lnTo>
                      <a:pt x="1783705" y="244122"/>
                    </a:lnTo>
                    <a:lnTo>
                      <a:pt x="1749257" y="244922"/>
                    </a:lnTo>
                    <a:lnTo>
                      <a:pt x="1732324" y="244922"/>
                    </a:lnTo>
                    <a:lnTo>
                      <a:pt x="1715100" y="245340"/>
                    </a:lnTo>
                    <a:lnTo>
                      <a:pt x="343020" y="245340"/>
                    </a:lnTo>
                    <a:lnTo>
                      <a:pt x="322293" y="244922"/>
                    </a:lnTo>
                    <a:lnTo>
                      <a:pt x="305361" y="244922"/>
                    </a:lnTo>
                    <a:lnTo>
                      <a:pt x="270913" y="244122"/>
                    </a:lnTo>
                    <a:lnTo>
                      <a:pt x="209315" y="242069"/>
                    </a:lnTo>
                    <a:lnTo>
                      <a:pt x="150929" y="237963"/>
                    </a:lnTo>
                    <a:lnTo>
                      <a:pt x="123487" y="235943"/>
                    </a:lnTo>
                    <a:lnTo>
                      <a:pt x="75610" y="230202"/>
                    </a:lnTo>
                    <a:lnTo>
                      <a:pt x="41163" y="223659"/>
                    </a:lnTo>
                    <a:lnTo>
                      <a:pt x="23939" y="219971"/>
                    </a:lnTo>
                    <a:lnTo>
                      <a:pt x="7006" y="212628"/>
                    </a:lnTo>
                    <a:lnTo>
                      <a:pt x="0" y="208556"/>
                    </a:lnTo>
                    <a:lnTo>
                      <a:pt x="0" y="36401"/>
                    </a:lnTo>
                    <a:lnTo>
                      <a:pt x="7006" y="32294"/>
                    </a:lnTo>
                    <a:lnTo>
                      <a:pt x="23939" y="24952"/>
                    </a:lnTo>
                    <a:lnTo>
                      <a:pt x="58387" y="17991"/>
                    </a:lnTo>
                    <a:lnTo>
                      <a:pt x="75610" y="14721"/>
                    </a:lnTo>
                    <a:lnTo>
                      <a:pt x="123487" y="8978"/>
                    </a:lnTo>
                    <a:lnTo>
                      <a:pt x="178370" y="4906"/>
                    </a:lnTo>
                    <a:lnTo>
                      <a:pt x="209315" y="2854"/>
                    </a:lnTo>
                    <a:lnTo>
                      <a:pt x="270913" y="835"/>
                    </a:lnTo>
                    <a:lnTo>
                      <a:pt x="30536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616200" y="812800"/>
                <a:ext cx="612597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53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117600" y="1452909"/>
              <a:ext cx="917837" cy="2728233"/>
              <a:chOff x="1117600" y="1452909"/>
              <a:chExt cx="917837" cy="2728233"/>
            </a:xfrm>
          </p:grpSpPr>
          <p:sp>
            <p:nvSpPr>
              <p:cNvPr id="16" name="Freeform 15"/>
              <p:cNvSpPr/>
              <p:nvPr/>
            </p:nvSpPr>
            <p:spPr>
              <a:xfrm rot="16200000">
                <a:off x="485715" y="2631420"/>
                <a:ext cx="2728233" cy="371211"/>
              </a:xfrm>
              <a:custGeom>
                <a:avLst/>
                <a:gdLst/>
                <a:ahLst/>
                <a:cxnLst/>
                <a:rect l="0" t="0" r="0" b="0"/>
                <a:pathLst>
                  <a:path w="2728233" h="371211">
                    <a:moveTo>
                      <a:pt x="454706" y="0"/>
                    </a:moveTo>
                    <a:lnTo>
                      <a:pt x="2318804" y="0"/>
                    </a:lnTo>
                    <a:lnTo>
                      <a:pt x="2364469" y="1265"/>
                    </a:lnTo>
                    <a:lnTo>
                      <a:pt x="2446121" y="4318"/>
                    </a:lnTo>
                    <a:lnTo>
                      <a:pt x="2523518" y="10531"/>
                    </a:lnTo>
                    <a:lnTo>
                      <a:pt x="2559892" y="13585"/>
                    </a:lnTo>
                    <a:lnTo>
                      <a:pt x="2623745" y="22272"/>
                    </a:lnTo>
                    <a:lnTo>
                      <a:pt x="2669023" y="32173"/>
                    </a:lnTo>
                    <a:lnTo>
                      <a:pt x="2691855" y="37753"/>
                    </a:lnTo>
                    <a:lnTo>
                      <a:pt x="2714688" y="48863"/>
                    </a:lnTo>
                    <a:lnTo>
                      <a:pt x="2723588" y="55076"/>
                    </a:lnTo>
                    <a:lnTo>
                      <a:pt x="2723588" y="58130"/>
                    </a:lnTo>
                    <a:lnTo>
                      <a:pt x="2728232" y="61868"/>
                    </a:lnTo>
                    <a:lnTo>
                      <a:pt x="2728232" y="309343"/>
                    </a:lnTo>
                    <a:lnTo>
                      <a:pt x="2723588" y="312449"/>
                    </a:lnTo>
                    <a:lnTo>
                      <a:pt x="2723588" y="315555"/>
                    </a:lnTo>
                    <a:lnTo>
                      <a:pt x="2714688" y="321715"/>
                    </a:lnTo>
                    <a:lnTo>
                      <a:pt x="2691855" y="332826"/>
                    </a:lnTo>
                    <a:lnTo>
                      <a:pt x="2646579" y="343357"/>
                    </a:lnTo>
                    <a:lnTo>
                      <a:pt x="2623745" y="348306"/>
                    </a:lnTo>
                    <a:lnTo>
                      <a:pt x="2559892" y="356995"/>
                    </a:lnTo>
                    <a:lnTo>
                      <a:pt x="2487140" y="363155"/>
                    </a:lnTo>
                    <a:lnTo>
                      <a:pt x="2446121" y="366261"/>
                    </a:lnTo>
                    <a:lnTo>
                      <a:pt x="2364469" y="369368"/>
                    </a:lnTo>
                    <a:lnTo>
                      <a:pt x="2318804" y="370579"/>
                    </a:lnTo>
                    <a:lnTo>
                      <a:pt x="2296358" y="370579"/>
                    </a:lnTo>
                    <a:lnTo>
                      <a:pt x="2273526" y="371210"/>
                    </a:lnTo>
                    <a:lnTo>
                      <a:pt x="454706" y="371210"/>
                    </a:lnTo>
                    <a:lnTo>
                      <a:pt x="427230" y="370579"/>
                    </a:lnTo>
                    <a:lnTo>
                      <a:pt x="404786" y="370579"/>
                    </a:lnTo>
                    <a:lnTo>
                      <a:pt x="359122" y="369368"/>
                    </a:lnTo>
                    <a:lnTo>
                      <a:pt x="277467" y="366261"/>
                    </a:lnTo>
                    <a:lnTo>
                      <a:pt x="200071" y="360049"/>
                    </a:lnTo>
                    <a:lnTo>
                      <a:pt x="163694" y="356995"/>
                    </a:lnTo>
                    <a:lnTo>
                      <a:pt x="100229" y="348306"/>
                    </a:lnTo>
                    <a:lnTo>
                      <a:pt x="54567" y="338408"/>
                    </a:lnTo>
                    <a:lnTo>
                      <a:pt x="31734" y="332826"/>
                    </a:lnTo>
                    <a:lnTo>
                      <a:pt x="9289" y="321715"/>
                    </a:lnTo>
                    <a:lnTo>
                      <a:pt x="0" y="315555"/>
                    </a:lnTo>
                    <a:lnTo>
                      <a:pt x="0" y="55076"/>
                    </a:lnTo>
                    <a:lnTo>
                      <a:pt x="9289" y="48863"/>
                    </a:lnTo>
                    <a:lnTo>
                      <a:pt x="31734" y="37753"/>
                    </a:lnTo>
                    <a:lnTo>
                      <a:pt x="77397" y="27222"/>
                    </a:lnTo>
                    <a:lnTo>
                      <a:pt x="100229" y="22272"/>
                    </a:lnTo>
                    <a:lnTo>
                      <a:pt x="163694" y="13585"/>
                    </a:lnTo>
                    <a:lnTo>
                      <a:pt x="236448" y="7424"/>
                    </a:lnTo>
                    <a:lnTo>
                      <a:pt x="277467" y="4318"/>
                    </a:lnTo>
                    <a:lnTo>
                      <a:pt x="359122" y="1265"/>
                    </a:lnTo>
                    <a:lnTo>
                      <a:pt x="404786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117600" y="2603500"/>
                <a:ext cx="612597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60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842915" y="4081885"/>
              <a:ext cx="2060555" cy="253342"/>
              <a:chOff x="1842915" y="4081885"/>
              <a:chExt cx="2060555" cy="253342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1842915" y="4154189"/>
                <a:ext cx="1703392" cy="181038"/>
              </a:xfrm>
              <a:custGeom>
                <a:avLst/>
                <a:gdLst/>
                <a:ahLst/>
                <a:cxnLst/>
                <a:rect l="0" t="0" r="0" b="0"/>
                <a:pathLst>
                  <a:path w="1703392" h="181038">
                    <a:moveTo>
                      <a:pt x="283898" y="0"/>
                    </a:moveTo>
                    <a:lnTo>
                      <a:pt x="1447762" y="0"/>
                    </a:lnTo>
                    <a:lnTo>
                      <a:pt x="1476272" y="616"/>
                    </a:lnTo>
                    <a:lnTo>
                      <a:pt x="1527252" y="2106"/>
                    </a:lnTo>
                    <a:lnTo>
                      <a:pt x="1575576" y="5136"/>
                    </a:lnTo>
                    <a:lnTo>
                      <a:pt x="1598289" y="6626"/>
                    </a:lnTo>
                    <a:lnTo>
                      <a:pt x="1638155" y="10862"/>
                    </a:lnTo>
                    <a:lnTo>
                      <a:pt x="1666424" y="15690"/>
                    </a:lnTo>
                    <a:lnTo>
                      <a:pt x="1680678" y="18411"/>
                    </a:lnTo>
                    <a:lnTo>
                      <a:pt x="1694934" y="23830"/>
                    </a:lnTo>
                    <a:lnTo>
                      <a:pt x="1700492" y="26860"/>
                    </a:lnTo>
                    <a:lnTo>
                      <a:pt x="1700492" y="28349"/>
                    </a:lnTo>
                    <a:lnTo>
                      <a:pt x="1703391" y="30173"/>
                    </a:lnTo>
                    <a:lnTo>
                      <a:pt x="1703391" y="150863"/>
                    </a:lnTo>
                    <a:lnTo>
                      <a:pt x="1700492" y="152380"/>
                    </a:lnTo>
                    <a:lnTo>
                      <a:pt x="1700492" y="153893"/>
                    </a:lnTo>
                    <a:lnTo>
                      <a:pt x="1694934" y="156898"/>
                    </a:lnTo>
                    <a:lnTo>
                      <a:pt x="1680678" y="162317"/>
                    </a:lnTo>
                    <a:lnTo>
                      <a:pt x="1652410" y="167452"/>
                    </a:lnTo>
                    <a:lnTo>
                      <a:pt x="1638155" y="169866"/>
                    </a:lnTo>
                    <a:lnTo>
                      <a:pt x="1598289" y="174103"/>
                    </a:lnTo>
                    <a:lnTo>
                      <a:pt x="1552864" y="177108"/>
                    </a:lnTo>
                    <a:lnTo>
                      <a:pt x="1527252" y="178623"/>
                    </a:lnTo>
                    <a:lnTo>
                      <a:pt x="1476272" y="180138"/>
                    </a:lnTo>
                    <a:lnTo>
                      <a:pt x="1447762" y="180729"/>
                    </a:lnTo>
                    <a:lnTo>
                      <a:pt x="1433747" y="180729"/>
                    </a:lnTo>
                    <a:lnTo>
                      <a:pt x="1419493" y="181037"/>
                    </a:lnTo>
                    <a:lnTo>
                      <a:pt x="283898" y="181037"/>
                    </a:lnTo>
                    <a:lnTo>
                      <a:pt x="266744" y="180729"/>
                    </a:lnTo>
                    <a:lnTo>
                      <a:pt x="252730" y="180729"/>
                    </a:lnTo>
                    <a:lnTo>
                      <a:pt x="224219" y="180138"/>
                    </a:lnTo>
                    <a:lnTo>
                      <a:pt x="173238" y="178623"/>
                    </a:lnTo>
                    <a:lnTo>
                      <a:pt x="124916" y="175593"/>
                    </a:lnTo>
                    <a:lnTo>
                      <a:pt x="102203" y="174103"/>
                    </a:lnTo>
                    <a:lnTo>
                      <a:pt x="62579" y="169866"/>
                    </a:lnTo>
                    <a:lnTo>
                      <a:pt x="34068" y="165039"/>
                    </a:lnTo>
                    <a:lnTo>
                      <a:pt x="19813" y="162317"/>
                    </a:lnTo>
                    <a:lnTo>
                      <a:pt x="5799" y="156898"/>
                    </a:lnTo>
                    <a:lnTo>
                      <a:pt x="0" y="153893"/>
                    </a:lnTo>
                    <a:lnTo>
                      <a:pt x="0" y="26860"/>
                    </a:lnTo>
                    <a:lnTo>
                      <a:pt x="5799" y="23830"/>
                    </a:lnTo>
                    <a:lnTo>
                      <a:pt x="19813" y="18411"/>
                    </a:lnTo>
                    <a:lnTo>
                      <a:pt x="48323" y="13277"/>
                    </a:lnTo>
                    <a:lnTo>
                      <a:pt x="62579" y="10862"/>
                    </a:lnTo>
                    <a:lnTo>
                      <a:pt x="102203" y="6626"/>
                    </a:lnTo>
                    <a:lnTo>
                      <a:pt x="147627" y="3621"/>
                    </a:lnTo>
                    <a:lnTo>
                      <a:pt x="173238" y="2106"/>
                    </a:lnTo>
                    <a:lnTo>
                      <a:pt x="224219" y="616"/>
                    </a:lnTo>
                    <a:lnTo>
                      <a:pt x="25273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3571706" y="4081885"/>
                <a:ext cx="331764" cy="245413"/>
              </a:xfrm>
              <a:custGeom>
                <a:avLst/>
                <a:gdLst/>
                <a:ahLst/>
                <a:cxnLst/>
                <a:rect l="0" t="0" r="0" b="0"/>
                <a:pathLst>
                  <a:path w="331764" h="245413">
                    <a:moveTo>
                      <a:pt x="55294" y="0"/>
                    </a:moveTo>
                    <a:lnTo>
                      <a:pt x="281976" y="0"/>
                    </a:lnTo>
                    <a:lnTo>
                      <a:pt x="287528" y="836"/>
                    </a:lnTo>
                    <a:lnTo>
                      <a:pt x="297457" y="2854"/>
                    </a:lnTo>
                    <a:lnTo>
                      <a:pt x="306869" y="6963"/>
                    </a:lnTo>
                    <a:lnTo>
                      <a:pt x="311292" y="8982"/>
                    </a:lnTo>
                    <a:lnTo>
                      <a:pt x="319057" y="14725"/>
                    </a:lnTo>
                    <a:lnTo>
                      <a:pt x="324564" y="21269"/>
                    </a:lnTo>
                    <a:lnTo>
                      <a:pt x="327340" y="24960"/>
                    </a:lnTo>
                    <a:lnTo>
                      <a:pt x="330116" y="32304"/>
                    </a:lnTo>
                    <a:lnTo>
                      <a:pt x="331198" y="36411"/>
                    </a:lnTo>
                    <a:lnTo>
                      <a:pt x="331198" y="38432"/>
                    </a:lnTo>
                    <a:lnTo>
                      <a:pt x="331763" y="40903"/>
                    </a:lnTo>
                    <a:lnTo>
                      <a:pt x="331763" y="204511"/>
                    </a:lnTo>
                    <a:lnTo>
                      <a:pt x="331198" y="206564"/>
                    </a:lnTo>
                    <a:lnTo>
                      <a:pt x="331198" y="208619"/>
                    </a:lnTo>
                    <a:lnTo>
                      <a:pt x="330116" y="212690"/>
                    </a:lnTo>
                    <a:lnTo>
                      <a:pt x="327340" y="220035"/>
                    </a:lnTo>
                    <a:lnTo>
                      <a:pt x="321833" y="226999"/>
                    </a:lnTo>
                    <a:lnTo>
                      <a:pt x="319057" y="230270"/>
                    </a:lnTo>
                    <a:lnTo>
                      <a:pt x="311292" y="236015"/>
                    </a:lnTo>
                    <a:lnTo>
                      <a:pt x="302446" y="240086"/>
                    </a:lnTo>
                    <a:lnTo>
                      <a:pt x="297457" y="242140"/>
                    </a:lnTo>
                    <a:lnTo>
                      <a:pt x="287528" y="244195"/>
                    </a:lnTo>
                    <a:lnTo>
                      <a:pt x="281976" y="244995"/>
                    </a:lnTo>
                    <a:lnTo>
                      <a:pt x="279245" y="244995"/>
                    </a:lnTo>
                    <a:lnTo>
                      <a:pt x="276469" y="245412"/>
                    </a:lnTo>
                    <a:lnTo>
                      <a:pt x="55294" y="245412"/>
                    </a:lnTo>
                    <a:lnTo>
                      <a:pt x="51953" y="244995"/>
                    </a:lnTo>
                    <a:lnTo>
                      <a:pt x="49223" y="244995"/>
                    </a:lnTo>
                    <a:lnTo>
                      <a:pt x="43670" y="244195"/>
                    </a:lnTo>
                    <a:lnTo>
                      <a:pt x="33740" y="242140"/>
                    </a:lnTo>
                    <a:lnTo>
                      <a:pt x="24330" y="238033"/>
                    </a:lnTo>
                    <a:lnTo>
                      <a:pt x="19906" y="236015"/>
                    </a:lnTo>
                    <a:lnTo>
                      <a:pt x="12188" y="230270"/>
                    </a:lnTo>
                    <a:lnTo>
                      <a:pt x="6634" y="223726"/>
                    </a:lnTo>
                    <a:lnTo>
                      <a:pt x="3858" y="220035"/>
                    </a:lnTo>
                    <a:lnTo>
                      <a:pt x="1129" y="212690"/>
                    </a:lnTo>
                    <a:lnTo>
                      <a:pt x="0" y="208619"/>
                    </a:lnTo>
                    <a:lnTo>
                      <a:pt x="0" y="36411"/>
                    </a:lnTo>
                    <a:lnTo>
                      <a:pt x="1129" y="32304"/>
                    </a:lnTo>
                    <a:lnTo>
                      <a:pt x="3858" y="24960"/>
                    </a:lnTo>
                    <a:lnTo>
                      <a:pt x="9412" y="17998"/>
                    </a:lnTo>
                    <a:lnTo>
                      <a:pt x="12188" y="14725"/>
                    </a:lnTo>
                    <a:lnTo>
                      <a:pt x="19906" y="8982"/>
                    </a:lnTo>
                    <a:lnTo>
                      <a:pt x="28753" y="4908"/>
                    </a:lnTo>
                    <a:lnTo>
                      <a:pt x="33740" y="2854"/>
                    </a:lnTo>
                    <a:lnTo>
                      <a:pt x="43670" y="836"/>
                    </a:lnTo>
                    <a:lnTo>
                      <a:pt x="49223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2" name="Freeform 21"/>
            <p:cNvSpPr/>
            <p:nvPr/>
          </p:nvSpPr>
          <p:spPr>
            <a:xfrm>
              <a:off x="1804754" y="1390053"/>
              <a:ext cx="2167024" cy="2818139"/>
            </a:xfrm>
            <a:custGeom>
              <a:avLst/>
              <a:gdLst/>
              <a:ahLst/>
              <a:cxnLst/>
              <a:rect l="0" t="0" r="0" b="0"/>
              <a:pathLst>
                <a:path w="2167024" h="2818139">
                  <a:moveTo>
                    <a:pt x="0" y="0"/>
                  </a:moveTo>
                  <a:lnTo>
                    <a:pt x="2167023" y="0"/>
                  </a:lnTo>
                  <a:lnTo>
                    <a:pt x="2167023" y="2818138"/>
                  </a:lnTo>
                  <a:lnTo>
                    <a:pt x="0" y="281813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3" name="Picture 2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2638" y="1397762"/>
              <a:ext cx="2156460" cy="28127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5" name="TextBox 24"/>
          <p:cNvSpPr txBox="1"/>
          <p:nvPr/>
        </p:nvSpPr>
        <p:spPr>
          <a:xfrm>
            <a:off x="469900" y="203200"/>
            <a:ext cx="96437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We can understand the exercises we just did with a drawing.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9900" y="6921500"/>
            <a:ext cx="709518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Use expanded form to show the two parts. See pp. D-41–42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38300" y="5219700"/>
            <a:ext cx="17330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60 × 53 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5614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17700"/>
            <a:ext cx="18917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53 × 60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9700" y="1917700"/>
            <a:ext cx="1891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67 × 40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432300"/>
            <a:ext cx="18788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75 × 30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0" y="4432300"/>
            <a:ext cx="18924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82 × 50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19100"/>
            <a:ext cx="5411445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Multiply using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6179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9600" y="800100"/>
            <a:ext cx="14191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28 × 36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68500"/>
            <a:ext cx="9400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is this multiplication different from the previous kind we did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394200"/>
            <a:ext cx="327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D-42–43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479800"/>
            <a:ext cx="9163812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 Can we break it into two problems that we know how to do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2800" y="5588000"/>
            <a:ext cx="21270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28 = 20 + 8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9800" y="5588000"/>
            <a:ext cx="2780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36 = ____ + ___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481811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4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28896CE-F4D2-4528-A3A2-A1331ACF7250}"/>
</file>

<file path=customXml/itemProps2.xml><?xml version="1.0" encoding="utf-8"?>
<ds:datastoreItem xmlns:ds="http://schemas.openxmlformats.org/officeDocument/2006/customXml" ds:itemID="{CAA75866-4490-42E2-B3E6-94BF059F80A9}"/>
</file>

<file path=customXml/itemProps3.xml><?xml version="1.0" encoding="utf-8"?>
<ds:datastoreItem xmlns:ds="http://schemas.openxmlformats.org/officeDocument/2006/customXml" ds:itemID="{DFD1B90C-56A2-417D-A877-2512CF26A5BB}"/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939</Words>
  <Application>Microsoft Office PowerPoint</Application>
  <PresentationFormat>Custom</PresentationFormat>
  <Paragraphs>156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19</cp:revision>
  <dcterms:created xsi:type="dcterms:W3CDTF">2019-09-04T14:38:02Z</dcterms:created>
  <dcterms:modified xsi:type="dcterms:W3CDTF">2019-09-06T13:55:19Z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