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6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0160000" cy="8331200"/>
  <p:notesSz cx="6858000" cy="9144000"/>
  <p:embeddedFontLst>
    <p:embeddedFont>
      <p:font typeface="Century Gothic" panose="020B0502020202020204" pitchFamily="34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690" y="-24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Relationship Id="rId30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E9842-4452-4BA2-AA24-25538E4B2385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889A-96D5-4C8F-B71C-FD590B472E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0136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E9842-4452-4BA2-AA24-25538E4B2385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889A-96D5-4C8F-B71C-FD590B472E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3437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E9842-4452-4BA2-AA24-25538E4B2385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889A-96D5-4C8F-B71C-FD590B472E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7280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E9842-4452-4BA2-AA24-25538E4B2385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889A-96D5-4C8F-B71C-FD590B472E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73766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E9842-4452-4BA2-AA24-25538E4B2385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889A-96D5-4C8F-B71C-FD590B472E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81482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E9842-4452-4BA2-AA24-25538E4B2385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889A-96D5-4C8F-B71C-FD590B472E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8909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E9842-4452-4BA2-AA24-25538E4B2385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889A-96D5-4C8F-B71C-FD590B472E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01960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E9842-4452-4BA2-AA24-25538E4B2385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889A-96D5-4C8F-B71C-FD590B472E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1447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E9842-4452-4BA2-AA24-25538E4B2385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889A-96D5-4C8F-B71C-FD590B472E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55360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E9842-4452-4BA2-AA24-25538E4B2385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889A-96D5-4C8F-B71C-FD590B472E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7561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E9842-4452-4BA2-AA24-25538E4B2385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889A-96D5-4C8F-B71C-FD590B472E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26340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E9842-4452-4BA2-AA24-25538E4B2385}" type="datetimeFigureOut">
              <a:rPr lang="en-CA" smtClean="0"/>
              <a:t>2019-10-28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A889A-96D5-4C8F-B71C-FD590B472E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01408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4963"/>
            <a:ext cx="5831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recommended	BC: recommended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recommended	ON: recommended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2460" y="736600"/>
            <a:ext cx="80670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5.2 Unit 8 Patterns and Algebra pp. K-2–4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2019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PA5-8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Numerical Expressions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714740" cy="11255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verify equations by calculating the expressions on both sides of the equal sign and verifying that they are equal. 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5.2 p. 1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790341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03200"/>
            <a:ext cx="9006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To verify that an equation is true, we calculate the numerical expressions on both sides.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3352800"/>
            <a:ext cx="231343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K-3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67100" y="800100"/>
            <a:ext cx="112341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 + 2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879600"/>
            <a:ext cx="9298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This is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is true. Both expressions have the same value.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64200" y="800100"/>
            <a:ext cx="10857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7 – 4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14900" y="800100"/>
            <a:ext cx="433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=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2500" y="4292600"/>
            <a:ext cx="112341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 × 3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2600" y="5372100"/>
            <a:ext cx="9298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This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is not true. Both expressions do not have the same value.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89600" y="4292600"/>
            <a:ext cx="102496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2 + 3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40300" y="4292600"/>
            <a:ext cx="433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=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373355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213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9653397" cy="187378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Verify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that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is true.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pt-BR" sz="2800" dirty="0" smtClean="0">
                <a:solidFill>
                  <a:srgbClr val="000000"/>
                </a:solidFill>
                <a:latin typeface="Century Gothic"/>
              </a:rPr>
              <a:t>a) 20 – 5 = 5 × 3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025900"/>
            <a:ext cx="316326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9 + (4 × 2) = 26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32400" y="1752600"/>
            <a:ext cx="378521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2800" smtClean="0">
                <a:solidFill>
                  <a:srgbClr val="000000"/>
                </a:solidFill>
                <a:latin typeface="Century Gothic"/>
              </a:rPr>
              <a:t>b) 5 × (3 + 2) = 20 + 5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32400" y="4025900"/>
            <a:ext cx="332663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1 + 3 + 5 = 3 ×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1503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653397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What is the mistake in Exercise 1, part c)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</a:rPr>
              <a:t>c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) 9 + (4 × 2) =  26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9791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653397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latin typeface="Century Gothic"/>
              </a:rPr>
              <a:t>3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a)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Verify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that each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is true.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343400"/>
            <a:ext cx="9653397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Look at the pattern in part a). Use the pattern to predict and then check: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9400" y="5867400"/>
            <a:ext cx="716445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 + 3 + 5 + 7 + 9 + 11 + 13 + 15 = ___ ×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2400" y="1841500"/>
            <a:ext cx="4878756" cy="1830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 + 3 + 5 + 7  = 4 × 4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 + 3 + 5 + 7 + 9 = 5 × 5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 + 3 + 5 + 7 + 9 + 11 = 6 × 6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0357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653397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latin typeface="Century Gothic"/>
              </a:rPr>
              <a:t>4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a)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Verify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that each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is true.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343400"/>
            <a:ext cx="9653397" cy="20572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Look for a pattern in part a). Use the pattern to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write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 similar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Evaluate the expressions on both sides of the equal sign and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verify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that your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is true.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9280" y="1993900"/>
            <a:ext cx="6435192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7 + 6 + 10 = (7 + 3) + (6 – 2) + (10 – 1)</a:t>
            </a:r>
          </a:p>
          <a:p>
            <a:pPr algn="ctr"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8 + 5 + 12 = (8 + 4) + (5 + 3) + (12 – 7)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2061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653397" cy="2304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Add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brackets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where necessary to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to make it true.</a:t>
            </a:r>
          </a:p>
          <a:p>
            <a:r>
              <a:rPr lang="pt-BR" sz="2800" dirty="0" smtClean="0">
                <a:solidFill>
                  <a:srgbClr val="000000"/>
                </a:solidFill>
                <a:latin typeface="Century Gothic"/>
              </a:rPr>
              <a:t>a) 3 + 1 × 7 – 2 = 20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108700"/>
            <a:ext cx="9133840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In some equations, you might need to add one set of brackets inside another. </a:t>
            </a:r>
            <a:endParaRPr lang="en-CA" sz="20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9700" y="2260600"/>
            <a:ext cx="362112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2800" smtClean="0">
                <a:solidFill>
                  <a:srgbClr val="000000"/>
                </a:solidFill>
                <a:latin typeface="Century Gothic"/>
              </a:rPr>
              <a:t>b) 3 + 1 × 7 × 2  = 56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9700" y="4191000"/>
            <a:ext cx="338742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5 × 4 – 3 + 2  =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191000"/>
            <a:ext cx="347248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8 – 4 × 2 + 5 = 28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5857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653397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Verify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that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is true.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pt-BR" sz="2800" dirty="0" smtClean="0">
                <a:solidFill>
                  <a:srgbClr val="000000"/>
                </a:solidFill>
                <a:latin typeface="Century Gothic"/>
              </a:rPr>
              <a:t>a) (5 – 2) × (1 + 7) = 24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565400"/>
            <a:ext cx="535518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2800" smtClean="0">
                <a:solidFill>
                  <a:srgbClr val="000000"/>
                </a:solidFill>
                <a:latin typeface="Century Gothic"/>
              </a:rPr>
              <a:t>b) (2 + 5) × (8 – 3) = (6 × 6) – 1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486400"/>
            <a:ext cx="628324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(2 × 5) + (2 × 2) = (6 ÷ 3) × (4 + 3)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025900"/>
            <a:ext cx="45867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(3 + 2) × (9 – 1) ÷ 4 = 10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4015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83337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3. Each blank represents a single digit.          Find the missing digits.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pt-BR" sz="2800" dirty="0" smtClean="0">
                <a:solidFill>
                  <a:srgbClr val="000000"/>
                </a:solidFill>
                <a:latin typeface="Century Gothic"/>
              </a:rPr>
              <a:t>a) (2 × 1000) + (6 × 100) + (___ × 10) + 5 = 2645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3390900"/>
            <a:ext cx="645447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2800" smtClean="0">
                <a:solidFill>
                  <a:srgbClr val="000000"/>
                </a:solidFill>
                <a:latin typeface="Century Gothic"/>
              </a:rPr>
              <a:t>b) 2___7 = (___ × 100) + (3 × 10) +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003800"/>
            <a:ext cx="82702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(3 × 100 000) + (9 × 10 000) + (___ × 1000) + (___ × 100) + ___ = ___90 7___2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6664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5.2 p. 1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chemeClr val="bg1">
                    <a:lumMod val="50000"/>
                  </a:schemeClr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3826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283714"/>
            <a:ext cx="5405755" cy="2006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21500"/>
            <a:ext cx="5050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K-2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16838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9653397" cy="17198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Double both numbers in the division to find the  answer.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381500"/>
            <a:ext cx="185856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430 ÷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32400" y="2235200"/>
            <a:ext cx="187106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225 ÷ 5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32400" y="4381500"/>
            <a:ext cx="18721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540 ÷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9480" y="2235200"/>
            <a:ext cx="1871065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</a:rPr>
              <a:t>a) 75 ÷ 5</a:t>
            </a:r>
          </a:p>
        </p:txBody>
      </p:sp>
    </p:spTree>
    <p:extLst>
      <p:ext uri="{BB962C8B-B14F-4D97-AF65-F5344CB8AC3E}">
        <p14:creationId xmlns:p14="http://schemas.microsoft.com/office/powerpoint/2010/main" val="154678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653397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An expression shows or represents something.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Example: A facial expression is when a person's face represents how that person feels.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3454400"/>
            <a:ext cx="87909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numerical expression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represents calculations with numbers.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Example: 2 + 3 is 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numerical expression</a:t>
            </a:r>
            <a:endParaRPr lang="en-CA" sz="2800" dirty="0">
              <a:solidFill>
                <a:srgbClr val="0000FF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921500"/>
            <a:ext cx="231343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K-2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2715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9653397" cy="187378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Calculate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numerical expression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2 + 5 + 3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381500"/>
            <a:ext cx="26854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17 + 14 + 20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32400" y="1752600"/>
            <a:ext cx="21067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5 × 3 × 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32400" y="4381500"/>
            <a:ext cx="207004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5 + 9 –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5441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800100"/>
            <a:ext cx="9653397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Brackets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in an expression tell you to do everything 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​inside them before you do all of the other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operations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21500"/>
            <a:ext cx="231343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K-2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203200"/>
            <a:ext cx="235651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Let's review brackets.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32400" y="2108200"/>
            <a:ext cx="3871595" cy="267765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But,    (8 – 2) × 3 </a:t>
            </a:r>
          </a:p>
          <a:p>
            <a:endParaRPr lang="en-CA" sz="2800" dirty="0" smtClean="0">
              <a:solidFill>
                <a:srgbClr val="000000"/>
              </a:solidFill>
              <a:latin typeface="Century Gothic"/>
            </a:endParaRPr>
          </a:p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    	  = 6 × 3</a:t>
            </a:r>
          </a:p>
          <a:p>
            <a:endParaRPr lang="en-CA" sz="2800" dirty="0" smtClean="0">
              <a:solidFill>
                <a:srgbClr val="000000"/>
              </a:solidFill>
              <a:latin typeface="Century Gothic"/>
            </a:endParaRPr>
          </a:p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	  = 18 				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108200"/>
            <a:ext cx="3891280" cy="22467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Example:	8 – (2 × 3)</a:t>
            </a:r>
          </a:p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				    		= 8 – 6</a:t>
            </a:r>
          </a:p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				    		= 2 	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7123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72669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Solve these problems: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(2 × 3) + 5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21500"/>
            <a:ext cx="231343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K-2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32400" y="1079500"/>
            <a:ext cx="18969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2 × (3 + 5)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9908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9653397" cy="1830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Evaluate the expression.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(20 – 5) ÷ 3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381500"/>
            <a:ext cx="2319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7 – (4 + 2)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32400" y="1752600"/>
            <a:ext cx="236923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5 × (3 + 2)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32400" y="4381500"/>
            <a:ext cx="254703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18 ÷ (2 + 4)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54549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540500"/>
            <a:ext cx="6419215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Add an equal sign between the two expressions on the board. </a:t>
            </a:r>
          </a:p>
          <a:p>
            <a:pPr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K-3 for details. 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794000"/>
            <a:ext cx="9298940" cy="17198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Both expressions are equal to 10.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When two expressions are separated by an equal sign, we can it an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78200" y="7874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80 + 2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75300" y="787400"/>
            <a:ext cx="130017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50 ÷ 5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157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B091548-A0B6-447F-812E-736EF19DD6F6}"/>
</file>

<file path=customXml/itemProps2.xml><?xml version="1.0" encoding="utf-8"?>
<ds:datastoreItem xmlns:ds="http://schemas.openxmlformats.org/officeDocument/2006/customXml" ds:itemID="{6445E86F-8373-4A5B-8922-1B0AAACB5054}"/>
</file>

<file path=customXml/itemProps3.xml><?xml version="1.0" encoding="utf-8"?>
<ds:datastoreItem xmlns:ds="http://schemas.openxmlformats.org/officeDocument/2006/customXml" ds:itemID="{60DC4953-5F8C-4FDB-ADB6-6FE2D5732F6A}"/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896</Words>
  <Application>Microsoft Office PowerPoint</Application>
  <PresentationFormat>Custom</PresentationFormat>
  <Paragraphs>103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Lindsay Karpenko</dc:creator>
  <cp:lastModifiedBy>Lindsay Karpenko</cp:lastModifiedBy>
  <cp:revision>26</cp:revision>
  <dcterms:created xsi:type="dcterms:W3CDTF">2019-10-24T19:06:49Z</dcterms:created>
  <dcterms:modified xsi:type="dcterms:W3CDTF">2019-10-28T14:23:16Z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