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8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10160000" cy="8331200"/>
  <p:notesSz cx="6858000" cy="9144000"/>
  <p:embeddedFontLst>
    <p:embeddedFont>
      <p:font typeface="Century Gothic" panose="020B0502020202020204" pitchFamily="34" charset="0"/>
      <p:regular r:id="rId38"/>
      <p:bold r:id="rId39"/>
      <p:italic r:id="rId40"/>
      <p:boldItalic r:id="rId4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032" y="-54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2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47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3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48" Type="http://schemas.openxmlformats.org/officeDocument/2006/relationships/customXml" Target="../customXml/item3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1.fntdata"/><Relationship Id="rId46" Type="http://schemas.openxmlformats.org/officeDocument/2006/relationships/customXml" Target="../customXml/item1.xml"/><Relationship Id="rId20" Type="http://schemas.openxmlformats.org/officeDocument/2006/relationships/slide" Target="slides/slide19.xml"/><Relationship Id="rId41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C2D8B-F76D-4C2F-80BF-2CD03C477B5F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EFE0-E946-4C44-A09B-C348A2EC6F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4749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C2D8B-F76D-4C2F-80BF-2CD03C477B5F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EFE0-E946-4C44-A09B-C348A2EC6F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8008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C2D8B-F76D-4C2F-80BF-2CD03C477B5F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EFE0-E946-4C44-A09B-C348A2EC6F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2488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C2D8B-F76D-4C2F-80BF-2CD03C477B5F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EFE0-E946-4C44-A09B-C348A2EC6F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8411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C2D8B-F76D-4C2F-80BF-2CD03C477B5F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EFE0-E946-4C44-A09B-C348A2EC6F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9638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C2D8B-F76D-4C2F-80BF-2CD03C477B5F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EFE0-E946-4C44-A09B-C348A2EC6F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403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C2D8B-F76D-4C2F-80BF-2CD03C477B5F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EFE0-E946-4C44-A09B-C348A2EC6F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3093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C2D8B-F76D-4C2F-80BF-2CD03C477B5F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EFE0-E946-4C44-A09B-C348A2EC6F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1044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C2D8B-F76D-4C2F-80BF-2CD03C477B5F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EFE0-E946-4C44-A09B-C348A2EC6F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08983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C2D8B-F76D-4C2F-80BF-2CD03C477B5F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EFE0-E946-4C44-A09B-C348A2EC6F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67431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C2D8B-F76D-4C2F-80BF-2CD03C477B5F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EFE0-E946-4C44-A09B-C348A2EC6F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6405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C2D8B-F76D-4C2F-80BF-2CD03C477B5F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4EFE0-E946-4C44-A09B-C348A2EC6F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6259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831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5.2 Unit 8 Patterns and Algebra pp. K-19–25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PA5-12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Totals, Differences, and Equations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703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write and solve equations for one-step word problems involving sums or differences of parts. 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5.2 pp. 9–11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31864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23697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K-20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19100"/>
            <a:ext cx="90957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that calculates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total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from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parts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628900"/>
            <a:ext cx="69072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3695700"/>
            <a:ext cx="6782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4749800"/>
            <a:ext cx="69176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9900" y="5816600"/>
            <a:ext cx="6792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7531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489440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Write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that calculates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total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from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parts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Nora has 5 apples. </a:t>
            </a:r>
            <a:r>
              <a:rPr lang="en-CA" sz="2800" dirty="0" err="1" smtClean="0">
                <a:solidFill>
                  <a:srgbClr val="000000"/>
                </a:solidFill>
                <a:latin typeface="Century Gothic"/>
              </a:rPr>
              <a:t>Arsham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has 6 apples. Nora and </a:t>
            </a:r>
            <a:r>
              <a:rPr lang="en-CA" sz="2800" dirty="0" err="1" smtClean="0">
                <a:solidFill>
                  <a:srgbClr val="000000"/>
                </a:solidFill>
                <a:latin typeface="Century Gothic"/>
              </a:rPr>
              <a:t>Arsham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have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apples together. 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2959100"/>
            <a:ext cx="93751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There are 15 birds in a tree.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birds are robins.      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​7 birds are not robins.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5300" y="4356100"/>
            <a:ext cx="93751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Marko had 12 cookies. He gave 9 cookies to his friends. He has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cookies left.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5300" y="5753100"/>
            <a:ext cx="93751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d) Shelly paid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dollars for a scarf and a hat. The 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scarf cost $12. The hat cost $15.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175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921500"/>
            <a:ext cx="9629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Repeat with all equations from previous exercises. See p. K-21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2600" y="203200"/>
            <a:ext cx="818758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Invite a volunteer to rewrite one of the equations above and solve the equation.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2600" y="812800"/>
            <a:ext cx="9439021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You can rewrite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with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variable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by itself the same way you rewrote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with the unknown by itself.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8380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4894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Write an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solve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problem.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Rani hiked 15 km on Saturday. She hiked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km on Sunday. She hiked 32 km over the weekend. 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4025900"/>
            <a:ext cx="93751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There are 25 birds in a tree.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birds flew away.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​17 birds were left.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4197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3751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John raised $35 for charity. Megan raised $27. They raised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dollars together.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1800" y="2603500"/>
            <a:ext cx="93751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d) Jun weighs 33 kg. Jun and his cat weigh 38 kg together. The cat weighs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kilograms.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762500"/>
            <a:ext cx="9764395" cy="20572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  </a:t>
            </a:r>
            <a:br>
              <a:rPr lang="en-CA" sz="2800" dirty="0" smtClean="0">
                <a:solidFill>
                  <a:srgbClr val="FF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​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There were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black-footed ferrets at the end of 1988.  78 black-footed ferrets were born in captivity in 1989. At the end of 1989, there were 120 black-footed ferrets.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4669656"/>
            <a:ext cx="102292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8421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6395213" y="3451225"/>
            <a:ext cx="2628137" cy="714376"/>
            <a:chOff x="6395213" y="3451225"/>
            <a:chExt cx="2628137" cy="714376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0919" y="3485261"/>
              <a:ext cx="2432431" cy="63792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Freeform 2"/>
            <p:cNvSpPr/>
            <p:nvPr/>
          </p:nvSpPr>
          <p:spPr>
            <a:xfrm>
              <a:off x="6395213" y="3902079"/>
              <a:ext cx="263525" cy="263522"/>
            </a:xfrm>
            <a:custGeom>
              <a:avLst/>
              <a:gdLst/>
              <a:ahLst/>
              <a:cxnLst/>
              <a:rect l="0" t="0" r="0" b="0"/>
              <a:pathLst>
                <a:path w="263525" h="263522">
                  <a:moveTo>
                    <a:pt x="0" y="0"/>
                  </a:moveTo>
                  <a:lnTo>
                    <a:pt x="263524" y="0"/>
                  </a:lnTo>
                  <a:lnTo>
                    <a:pt x="263524" y="263521"/>
                  </a:lnTo>
                  <a:lnTo>
                    <a:pt x="0" y="263521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6769354" y="3451225"/>
              <a:ext cx="2143380" cy="119000"/>
            </a:xfrm>
            <a:custGeom>
              <a:avLst/>
              <a:gdLst/>
              <a:ahLst/>
              <a:cxnLst/>
              <a:rect l="0" t="0" r="0" b="0"/>
              <a:pathLst>
                <a:path w="2143380" h="119000">
                  <a:moveTo>
                    <a:pt x="0" y="0"/>
                  </a:moveTo>
                  <a:lnTo>
                    <a:pt x="2143379" y="0"/>
                  </a:lnTo>
                  <a:lnTo>
                    <a:pt x="2143379" y="118999"/>
                  </a:lnTo>
                  <a:lnTo>
                    <a:pt x="0" y="118999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737100" y="2743200"/>
            <a:ext cx="4286251" cy="615951"/>
            <a:chOff x="4737100" y="2743200"/>
            <a:chExt cx="4286251" cy="615951"/>
          </a:xfrm>
        </p:grpSpPr>
        <p:grpSp>
          <p:nvGrpSpPr>
            <p:cNvPr id="9" name="Group 8"/>
            <p:cNvGrpSpPr/>
            <p:nvPr/>
          </p:nvGrpSpPr>
          <p:grpSpPr>
            <a:xfrm>
              <a:off x="4737100" y="2743200"/>
              <a:ext cx="1841501" cy="609601"/>
              <a:chOff x="4737100" y="2743200"/>
              <a:chExt cx="1841501" cy="609601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4737100" y="2743200"/>
                <a:ext cx="609601" cy="609601"/>
              </a:xfrm>
              <a:custGeom>
                <a:avLst/>
                <a:gdLst/>
                <a:ahLst/>
                <a:cxnLst/>
                <a:rect l="0" t="0" r="0" b="0"/>
                <a:pathLst>
                  <a:path w="609601" h="609601">
                    <a:moveTo>
                      <a:pt x="0" y="0"/>
                    </a:moveTo>
                    <a:lnTo>
                      <a:pt x="609600" y="0"/>
                    </a:lnTo>
                    <a:lnTo>
                      <a:pt x="609600" y="609600"/>
                    </a:lnTo>
                    <a:lnTo>
                      <a:pt x="0" y="6096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5969000" y="2743200"/>
                <a:ext cx="609601" cy="609601"/>
              </a:xfrm>
              <a:custGeom>
                <a:avLst/>
                <a:gdLst/>
                <a:ahLst/>
                <a:cxnLst/>
                <a:rect l="0" t="0" r="0" b="0"/>
                <a:pathLst>
                  <a:path w="609601" h="609601">
                    <a:moveTo>
                      <a:pt x="0" y="0"/>
                    </a:moveTo>
                    <a:lnTo>
                      <a:pt x="609600" y="0"/>
                    </a:lnTo>
                    <a:lnTo>
                      <a:pt x="609600" y="609600"/>
                    </a:lnTo>
                    <a:lnTo>
                      <a:pt x="0" y="6096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5346700" y="2743200"/>
                <a:ext cx="609601" cy="609601"/>
              </a:xfrm>
              <a:custGeom>
                <a:avLst/>
                <a:gdLst/>
                <a:ahLst/>
                <a:cxnLst/>
                <a:rect l="0" t="0" r="0" b="0"/>
                <a:pathLst>
                  <a:path w="609601" h="609601">
                    <a:moveTo>
                      <a:pt x="0" y="0"/>
                    </a:moveTo>
                    <a:lnTo>
                      <a:pt x="609600" y="0"/>
                    </a:lnTo>
                    <a:lnTo>
                      <a:pt x="609600" y="609600"/>
                    </a:lnTo>
                    <a:lnTo>
                      <a:pt x="0" y="6096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6565900" y="2743200"/>
              <a:ext cx="1841501" cy="609601"/>
              <a:chOff x="6565900" y="2743200"/>
              <a:chExt cx="1841501" cy="609601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565900" y="2743200"/>
                <a:ext cx="609601" cy="609601"/>
              </a:xfrm>
              <a:custGeom>
                <a:avLst/>
                <a:gdLst/>
                <a:ahLst/>
                <a:cxnLst/>
                <a:rect l="0" t="0" r="0" b="0"/>
                <a:pathLst>
                  <a:path w="609601" h="609601">
                    <a:moveTo>
                      <a:pt x="0" y="0"/>
                    </a:moveTo>
                    <a:lnTo>
                      <a:pt x="609600" y="0"/>
                    </a:lnTo>
                    <a:lnTo>
                      <a:pt x="609600" y="609600"/>
                    </a:lnTo>
                    <a:lnTo>
                      <a:pt x="0" y="6096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7797800" y="2743200"/>
                <a:ext cx="609601" cy="609601"/>
              </a:xfrm>
              <a:custGeom>
                <a:avLst/>
                <a:gdLst/>
                <a:ahLst/>
                <a:cxnLst/>
                <a:rect l="0" t="0" r="0" b="0"/>
                <a:pathLst>
                  <a:path w="609601" h="609601">
                    <a:moveTo>
                      <a:pt x="0" y="0"/>
                    </a:moveTo>
                    <a:lnTo>
                      <a:pt x="609600" y="0"/>
                    </a:lnTo>
                    <a:lnTo>
                      <a:pt x="609600" y="609600"/>
                    </a:lnTo>
                    <a:lnTo>
                      <a:pt x="0" y="6096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7175500" y="2743200"/>
                <a:ext cx="609601" cy="609601"/>
              </a:xfrm>
              <a:custGeom>
                <a:avLst/>
                <a:gdLst/>
                <a:ahLst/>
                <a:cxnLst/>
                <a:rect l="0" t="0" r="0" b="0"/>
                <a:pathLst>
                  <a:path w="609601" h="609601">
                    <a:moveTo>
                      <a:pt x="0" y="0"/>
                    </a:moveTo>
                    <a:lnTo>
                      <a:pt x="609600" y="0"/>
                    </a:lnTo>
                    <a:lnTo>
                      <a:pt x="609600" y="609600"/>
                    </a:lnTo>
                    <a:lnTo>
                      <a:pt x="0" y="6096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4" name="Freeform 13"/>
            <p:cNvSpPr/>
            <p:nvPr/>
          </p:nvSpPr>
          <p:spPr>
            <a:xfrm>
              <a:off x="8413750" y="2749550"/>
              <a:ext cx="609601" cy="609601"/>
            </a:xfrm>
            <a:custGeom>
              <a:avLst/>
              <a:gdLst/>
              <a:ahLst/>
              <a:cxnLst/>
              <a:rect l="0" t="0" r="0" b="0"/>
              <a:pathLst>
                <a:path w="609601" h="609601">
                  <a:moveTo>
                    <a:pt x="0" y="0"/>
                  </a:moveTo>
                  <a:lnTo>
                    <a:pt x="609600" y="0"/>
                  </a:lnTo>
                  <a:lnTo>
                    <a:pt x="6096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730750" y="4006850"/>
            <a:ext cx="1841501" cy="609601"/>
            <a:chOff x="4730750" y="4006850"/>
            <a:chExt cx="1841501" cy="609601"/>
          </a:xfrm>
        </p:grpSpPr>
        <p:sp>
          <p:nvSpPr>
            <p:cNvPr id="16" name="Freeform 15"/>
            <p:cNvSpPr/>
            <p:nvPr/>
          </p:nvSpPr>
          <p:spPr>
            <a:xfrm>
              <a:off x="4730750" y="4006850"/>
              <a:ext cx="609601" cy="609601"/>
            </a:xfrm>
            <a:custGeom>
              <a:avLst/>
              <a:gdLst/>
              <a:ahLst/>
              <a:cxnLst/>
              <a:rect l="0" t="0" r="0" b="0"/>
              <a:pathLst>
                <a:path w="609601" h="609601">
                  <a:moveTo>
                    <a:pt x="0" y="0"/>
                  </a:moveTo>
                  <a:lnTo>
                    <a:pt x="609600" y="0"/>
                  </a:lnTo>
                  <a:lnTo>
                    <a:pt x="6096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5962650" y="4006850"/>
              <a:ext cx="609601" cy="609601"/>
            </a:xfrm>
            <a:custGeom>
              <a:avLst/>
              <a:gdLst/>
              <a:ahLst/>
              <a:cxnLst/>
              <a:rect l="0" t="0" r="0" b="0"/>
              <a:pathLst>
                <a:path w="609601" h="609601">
                  <a:moveTo>
                    <a:pt x="0" y="0"/>
                  </a:moveTo>
                  <a:lnTo>
                    <a:pt x="609600" y="0"/>
                  </a:lnTo>
                  <a:lnTo>
                    <a:pt x="6096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5340350" y="4006850"/>
              <a:ext cx="609601" cy="609601"/>
            </a:xfrm>
            <a:custGeom>
              <a:avLst/>
              <a:gdLst/>
              <a:ahLst/>
              <a:cxnLst/>
              <a:rect l="0" t="0" r="0" b="0"/>
              <a:pathLst>
                <a:path w="609601" h="609601">
                  <a:moveTo>
                    <a:pt x="0" y="0"/>
                  </a:moveTo>
                  <a:lnTo>
                    <a:pt x="609600" y="0"/>
                  </a:lnTo>
                  <a:lnTo>
                    <a:pt x="6096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883400" y="4114800"/>
            <a:ext cx="2631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FF"/>
                </a:solidFill>
                <a:latin typeface="Century Gothic"/>
              </a:rPr>
              <a:t>difference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: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" y="2743200"/>
            <a:ext cx="314952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Larger number: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7200" y="4089400"/>
            <a:ext cx="32920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Smaller number: 3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200" y="431800"/>
            <a:ext cx="887349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Difference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: how much larger one number is than another.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5300" y="6921500"/>
            <a:ext cx="23697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K-21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3864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575300"/>
            <a:ext cx="94767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Which piece of information is given: the number of green apples or the number of red apples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31800"/>
            <a:ext cx="9235440" cy="33060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Many problems deal with a situation where there is a larger number, a smaller number, and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difference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between them.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There are 3 green apples. There are 2 more red apples than green apples.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objects are in this situation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 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2600" y="6921500"/>
            <a:ext cx="283522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K-21–22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8055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19100"/>
            <a:ext cx="8702040" cy="9541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Which sentence tells us which kind of apples we have more of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r>
              <a:rPr lang="en-CA" sz="2800" smtClean="0">
                <a:solidFill>
                  <a:srgbClr val="000000"/>
                </a:solidFill>
                <a:latin typeface="Arial"/>
              </a:rPr>
              <a:t>W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hich kind of apples are there more of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003474"/>
              </p:ext>
            </p:extLst>
          </p:nvPr>
        </p:nvGraphicFramePr>
        <p:xfrm>
          <a:off x="774699" y="4641850"/>
          <a:ext cx="8547100" cy="1352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717800"/>
                <a:gridCol w="2857500"/>
              </a:tblGrid>
              <a:tr h="704850"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Red apples</a:t>
                      </a:r>
                      <a:endParaRPr lang="en-CA" sz="2000" b="1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Green apples</a:t>
                      </a:r>
                      <a:endParaRPr lang="en-CA" sz="2000" b="1" i="0" u="none" baseline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FF"/>
                          </a:solidFill>
                          <a:latin typeface="Century Gothic - 20"/>
                        </a:rPr>
                        <a:t>Difference</a:t>
                      </a:r>
                      <a:endParaRPr lang="en-CA" sz="2000" b="1" i="0" u="none" baseline="0" dirty="0">
                        <a:solidFill>
                          <a:srgbClr val="0000FF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1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x</a:t>
                      </a:r>
                      <a:endParaRPr lang="en-CA" sz="2800" b="0" i="1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95300" y="3429000"/>
            <a:ext cx="72478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more red apples are there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300" y="2870200"/>
            <a:ext cx="23697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K-21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-32568" y="3229496"/>
            <a:ext cx="102292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0176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19100"/>
            <a:ext cx="87274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There are 3 fewer red apples than green apples. There are 12 red apples.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236596"/>
              </p:ext>
            </p:extLst>
          </p:nvPr>
        </p:nvGraphicFramePr>
        <p:xfrm>
          <a:off x="920749" y="2470150"/>
          <a:ext cx="8547100" cy="1352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717800"/>
                <a:gridCol w="2857500"/>
              </a:tblGrid>
              <a:tr h="704850"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Red apples</a:t>
                      </a:r>
                      <a:endParaRPr lang="en-CA" sz="2000" b="1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Green apples</a:t>
                      </a:r>
                      <a:endParaRPr lang="en-CA" sz="2000" b="1" i="0" u="none" baseline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FF"/>
                          </a:solidFill>
                          <a:latin typeface="Century Gothic - 20"/>
                        </a:rPr>
                        <a:t>Difference</a:t>
                      </a:r>
                      <a:endParaRPr lang="en-CA" sz="2000" b="1" i="0" u="none" baseline="0" dirty="0">
                        <a:solidFill>
                          <a:srgbClr val="0000FF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95300" y="6908800"/>
            <a:ext cx="23697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K-22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516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4894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Fill in the table. 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5 red apples; 3 more green apples than red apples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2184400"/>
            <a:ext cx="96608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6 more green apples than red apples; 2 red apples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3213100"/>
            <a:ext cx="966089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9 green apples; 3 fewer green apples than red apples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73639"/>
              </p:ext>
            </p:extLst>
          </p:nvPr>
        </p:nvGraphicFramePr>
        <p:xfrm>
          <a:off x="1365249" y="4570730"/>
          <a:ext cx="7429500" cy="2299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2500"/>
                <a:gridCol w="2552700"/>
                <a:gridCol w="2654300"/>
              </a:tblGrid>
              <a:tr h="665480"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Red apples</a:t>
                      </a:r>
                      <a:endParaRPr lang="en-CA" sz="2000" b="1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Green apples</a:t>
                      </a:r>
                      <a:endParaRPr lang="en-CA" sz="2000" b="1" i="0" u="none" baseline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FF"/>
                          </a:solidFill>
                          <a:latin typeface="Century Gothic - 20"/>
                        </a:rPr>
                        <a:t>Difference</a:t>
                      </a:r>
                      <a:endParaRPr lang="en-CA" sz="2000" b="1" i="0" u="none" baseline="0" dirty="0">
                        <a:solidFill>
                          <a:srgbClr val="0000FF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4229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842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25500" y="5295900"/>
            <a:ext cx="5926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5867400"/>
            <a:ext cx="5922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5500" y="6451600"/>
            <a:ext cx="5797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9188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3714"/>
            <a:ext cx="5405755" cy="2006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215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K-19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369557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373932"/>
              </p:ext>
            </p:extLst>
          </p:nvPr>
        </p:nvGraphicFramePr>
        <p:xfrm>
          <a:off x="1365249" y="4570730"/>
          <a:ext cx="7429500" cy="1791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2500"/>
                <a:gridCol w="2552700"/>
                <a:gridCol w="2654300"/>
              </a:tblGrid>
              <a:tr h="665480"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Red apples</a:t>
                      </a:r>
                      <a:endParaRPr lang="en-CA" sz="2000" b="1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Green apples</a:t>
                      </a:r>
                      <a:endParaRPr lang="en-CA" sz="2000" b="1" i="0" u="none" baseline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FF"/>
                          </a:solidFill>
                          <a:latin typeface="Century Gothic - 20"/>
                        </a:rPr>
                        <a:t>Difference</a:t>
                      </a:r>
                      <a:endParaRPr lang="en-CA" sz="2000" b="1" i="0" u="none" baseline="0" dirty="0">
                        <a:solidFill>
                          <a:srgbClr val="0000FF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4229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842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5500" y="5295900"/>
            <a:ext cx="5933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5500" y="5867400"/>
            <a:ext cx="5808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31800"/>
            <a:ext cx="966089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d) 7 green apples; 3 fewer red apples than green apples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184400"/>
            <a:ext cx="96608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9 red apples; 4 more red apples than green apples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9152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921500"/>
            <a:ext cx="3418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K-22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31800"/>
            <a:ext cx="9451340" cy="265919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Remember: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To find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difference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you subtract the smaller number from the larger number. When you express the same amount –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difference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– in two different ways, you can write an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825500" y="3937000"/>
            <a:ext cx="513867" cy="2637998"/>
            <a:chOff x="825500" y="3937000"/>
            <a:chExt cx="513867" cy="2637998"/>
          </a:xfrm>
        </p:grpSpPr>
        <p:sp>
          <p:nvSpPr>
            <p:cNvPr id="4" name="TextBox 3"/>
            <p:cNvSpPr txBox="1"/>
            <p:nvPr/>
          </p:nvSpPr>
          <p:spPr>
            <a:xfrm>
              <a:off x="838200" y="39370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38200" y="44958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38200" y="50419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25500" y="5600700"/>
              <a:ext cx="5933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25500" y="6159500"/>
              <a:ext cx="58082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e)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180528"/>
              </p:ext>
            </p:extLst>
          </p:nvPr>
        </p:nvGraphicFramePr>
        <p:xfrm>
          <a:off x="1416685" y="3222372"/>
          <a:ext cx="8013319" cy="3524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5803"/>
                <a:gridCol w="1927987"/>
                <a:gridCol w="1856486"/>
                <a:gridCol w="2503043"/>
              </a:tblGrid>
              <a:tr h="717169"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Red apples</a:t>
                      </a:r>
                      <a:endParaRPr lang="en-CA" sz="2000" b="1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Green apples</a:t>
                      </a:r>
                      <a:endParaRPr lang="en-CA" sz="2000" b="1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smtClean="0">
                          <a:solidFill>
                            <a:srgbClr val="0000FF"/>
                          </a:solidFill>
                          <a:latin typeface="Century Gothic - 20"/>
                        </a:rPr>
                        <a:t>Difference</a:t>
                      </a:r>
                      <a:endParaRPr lang="en-CA" sz="2000" b="1" i="0" u="none" baseline="0">
                        <a:solidFill>
                          <a:srgbClr val="0000FF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Another way to write </a:t>
                      </a:r>
                      <a:r>
                        <a:rPr lang="en-CA" sz="2000" b="1" i="0" u="none" baseline="0" dirty="0" smtClean="0">
                          <a:solidFill>
                            <a:srgbClr val="0000FF"/>
                          </a:solidFill>
                          <a:latin typeface="Century Gothic - 20"/>
                        </a:rPr>
                        <a:t>difference</a:t>
                      </a:r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 </a:t>
                      </a:r>
                      <a:endParaRPr lang="en-CA" sz="2000" b="1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668782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5</a:t>
                      </a:r>
                      <a:endParaRPr lang="en-CA" sz="2800" b="0" i="0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1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x</a:t>
                      </a:r>
                      <a:endParaRPr lang="en-CA" sz="2800" b="0" i="1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  <a:endParaRPr lang="en-CA" sz="2800" b="0" i="0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  <a:endParaRPr lang="en-CA" sz="2800" b="0" i="0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1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x</a:t>
                      </a:r>
                      <a:endParaRPr lang="en-CA" sz="2800" b="0" i="1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6</a:t>
                      </a:r>
                      <a:endParaRPr lang="en-CA" sz="2800" b="0" i="0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1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x</a:t>
                      </a:r>
                      <a:endParaRPr lang="en-CA" sz="2800" b="0" i="1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9</a:t>
                      </a:r>
                      <a:endParaRPr lang="en-CA" sz="2800" b="0" i="0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1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x</a:t>
                      </a:r>
                      <a:endParaRPr lang="en-CA" sz="2800" b="0" i="1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7</a:t>
                      </a:r>
                      <a:endParaRPr lang="en-CA" sz="2800" b="0" i="0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  <a:endParaRPr lang="en-CA" sz="2800" b="0" i="0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9</a:t>
                      </a:r>
                      <a:endParaRPr lang="en-CA" sz="2800" b="0" i="0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1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x</a:t>
                      </a:r>
                      <a:endParaRPr lang="en-CA" sz="2800" b="0" i="1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4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564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943100"/>
            <a:ext cx="6651523" cy="1830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7 green apples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red apples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 more red apples than green apples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31800"/>
            <a:ext cx="9303766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Identify the larger part, and then write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610100"/>
            <a:ext cx="4480078" cy="1830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spoons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9 forks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 more forks than spoons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5426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25900"/>
            <a:ext cx="6651702" cy="1830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d) There are 13 pears.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There are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apples.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There are 10 more apples than pears.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4168419" cy="1830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3 cars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6 buses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more buses than cars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0547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6720840" cy="1830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e) There are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rats.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There are 9 fewer mice than rats.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There are 2 mice.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025900"/>
            <a:ext cx="8251190" cy="1830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 There are 14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hats.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There are 4 fewer scarves than hats.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There are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scarves.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3545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7057390" cy="1830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g) Zack has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hats.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Zack has 7 scarves.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He has 2 more scarves than hats.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025900"/>
            <a:ext cx="8384540" cy="1830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h) A cat weighs 8 kg.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 dog weighs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kilograms less than the cat.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 dog weighs 5 kg.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8403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184640" cy="1830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err="1" smtClean="0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) Marla studied math for 30 minutes.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She read for 10 minutes less than she studied math.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She read for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minutes.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5397500"/>
            <a:ext cx="9273540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We solve </a:t>
            </a: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equations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by writing an </a:t>
            </a: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in which </a:t>
            </a:r>
            <a:r>
              <a:rPr lang="en-CA" sz="20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is by itself. 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6540500"/>
            <a:ext cx="9052306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Solve the first equations as a class and have students work independently on the rest. </a:t>
            </a:r>
          </a:p>
          <a:p>
            <a:pPr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K-23 for details. 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32568" y="5029696"/>
            <a:ext cx="102292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2023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273540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Ray spent $12 on a book. He spent $4 less than that on a snack.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much money did he spend on the snack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2959100"/>
            <a:ext cx="89096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objects or quantities appear in this problem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2200" y="3810000"/>
            <a:ext cx="290002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•  cost of book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•  cost of snack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2600" y="2260600"/>
            <a:ext cx="23697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K-23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4500" y="5956300"/>
            <a:ext cx="6837299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We use a </a:t>
            </a: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variable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0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, for the unknown number.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2568" y="2725440"/>
            <a:ext cx="102292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440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943100"/>
            <a:ext cx="96418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A cat weighs 9 kg, and a dog weighs 12 kg more than the cat. The dog weighs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kg. How much does the dog weigh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31800"/>
            <a:ext cx="7270699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an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for the word problem.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610100"/>
            <a:ext cx="96418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Jasmin bikes 8 km before lunch and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km after lunch. She bikes 7 km less before lunch than after lunch. How many kilometres did Jasmin bike in total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231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6418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On Monday, 27 people came to the book fair. On Tuesday, 34 people came to the book fair. How many people came on Tuesday than on Monday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025900"/>
            <a:ext cx="96418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d) Cameron has 41 Canadian stamps. He has 26 more Canadian stamps than stamps from Brazil. How many more stamps from Brazil does he have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460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9900" y="419100"/>
            <a:ext cx="7699400" cy="1830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Solve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by comparing the sides.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2 + 8 =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+ 8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57800" y="1765300"/>
            <a:ext cx="347787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11 + 32 = 32 +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9900" y="4673600"/>
            <a:ext cx="409305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2 + 3 + 4 = 3 + 4 +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67300" y="4000500"/>
            <a:ext cx="41300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latin typeface="Century Gothic"/>
              </a:rPr>
              <a:t>1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8 + 5 + 44 = 5 + 44 +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067300" y="3789449"/>
            <a:ext cx="51619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067300" y="3788655"/>
            <a:ext cx="0" cy="45425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1578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6418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e) A flight attendant served 18 vegetarian meals. There were 69 fewer vegetarian meals than meat meals. How many meat meals were there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463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943100"/>
            <a:ext cx="96418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Jennifer read for 35 minutes. She spent 10 minutes less than that on math. She spent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minutes on math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.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31800"/>
            <a:ext cx="9511792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an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for the word problem, then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solve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it.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610100"/>
            <a:ext cx="96418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Main Street is 30 m wide. King Street is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 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metres narrower than Main Street. King Street is 25 m wide.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1990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6418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Ren has 27 stamps from Canada. He has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stamps from Mexico. He has 15 fewer stamps from Mexico than from Canada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.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025900"/>
            <a:ext cx="96418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d) Ansel has 29 blue marbles and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red marbles. He has 17 more blue marbles than red marbles.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2728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6418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latin typeface="Century Gothic"/>
              </a:rPr>
              <a:t>K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ate weighs 42 kg with her cat in her arm and 36 kg without it. The cat weighs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kilograms.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0109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375140" cy="319356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Matt asked Grade 4 and 5 students about the sports that they like. He wrote the results in a table, but his baby brother spilled water on some parts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of the table. Help Matt find the missing numbers in  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​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 table.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615219"/>
              </p:ext>
            </p:extLst>
          </p:nvPr>
        </p:nvGraphicFramePr>
        <p:xfrm>
          <a:off x="1523999" y="4260850"/>
          <a:ext cx="7228409" cy="206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8000"/>
                <a:gridCol w="1778000"/>
                <a:gridCol w="1778000"/>
                <a:gridCol w="1894409"/>
              </a:tblGrid>
              <a:tr h="508000"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Hockey Fans</a:t>
                      </a:r>
                      <a:endParaRPr lang="en-CA" sz="2000" b="1" i="0" u="none" baseline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Soccer Fans</a:t>
                      </a:r>
                      <a:endParaRPr lang="en-CA" sz="2000" b="1" i="0" u="none" baseline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Baseball Fans</a:t>
                      </a:r>
                      <a:endParaRPr lang="en-CA" sz="2000" b="1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000" b="0" i="0" u="none" baseline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Grade 4</a:t>
                      </a:r>
                      <a:endParaRPr lang="en-CA" sz="2000" b="0" i="0" u="none" baseline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13</a:t>
                      </a:r>
                      <a:endParaRPr lang="en-CA" sz="2800" b="0" i="0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7</a:t>
                      </a:r>
                      <a:endParaRPr lang="en-CA" sz="2800" b="0" i="0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000" b="0" i="0" u="none" baseline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Grade 5</a:t>
                      </a:r>
                      <a:endParaRPr lang="en-CA" sz="2000" b="0" i="0" u="none" baseline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16</a:t>
                      </a:r>
                      <a:endParaRPr lang="en-CA" sz="2800" b="0" i="0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14</a:t>
                      </a:r>
                      <a:endParaRPr lang="en-CA" sz="2800" b="0" i="0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000" b="0" i="0" u="none" baseline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Total</a:t>
                      </a:r>
                      <a:endParaRPr lang="en-CA" sz="2000" b="0" i="0" u="none" baseline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32</a:t>
                      </a:r>
                      <a:endParaRPr lang="en-CA" sz="2800" b="0" i="0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25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864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375140" cy="27023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There are 3 red apples,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green apples, and  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​7 more yellow apples than red apples in a large basket of fruit. There are 21 apples in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total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inside  ​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 basket.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green apples are there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330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5.2 pp. 9–11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chemeClr val="bg1">
                    <a:lumMod val="50000"/>
                  </a:schemeClr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7027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04840"/>
              </p:ext>
            </p:extLst>
          </p:nvPr>
        </p:nvGraphicFramePr>
        <p:xfrm>
          <a:off x="516254" y="1602995"/>
          <a:ext cx="9338691" cy="4534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5349"/>
                <a:gridCol w="1422400"/>
                <a:gridCol w="1422400"/>
                <a:gridCol w="1716786"/>
                <a:gridCol w="2111756"/>
              </a:tblGrid>
              <a:tr h="885190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Green Grapes</a:t>
                      </a:r>
                      <a:endParaRPr lang="en-CA" sz="2000" b="1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Purple Grapes</a:t>
                      </a:r>
                      <a:endParaRPr lang="en-CA" sz="2000" b="1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FF"/>
                          </a:solidFill>
                          <a:latin typeface="Century Gothic - 20"/>
                        </a:rPr>
                        <a:t>Total </a:t>
                      </a:r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Number of Grapes</a:t>
                      </a:r>
                      <a:endParaRPr lang="en-CA" sz="2000" b="1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Another Way to Write the </a:t>
                      </a:r>
                      <a:r>
                        <a:rPr lang="en-CA" sz="2000" b="1" i="0" u="none" baseline="0" dirty="0" smtClean="0">
                          <a:solidFill>
                            <a:srgbClr val="0000FF"/>
                          </a:solidFill>
                          <a:latin typeface="Century Gothic - 20"/>
                        </a:rPr>
                        <a:t>Total</a:t>
                      </a:r>
                      <a:endParaRPr lang="en-CA" sz="2000" b="1" i="0" u="none" baseline="0" dirty="0">
                        <a:solidFill>
                          <a:srgbClr val="0000FF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705739">
                <a:tc>
                  <a:txBody>
                    <a:bodyPr/>
                    <a:lstStyle/>
                    <a:p>
                      <a:r>
                        <a:rPr lang="en-CA" sz="2000" b="0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3 green grapes          2 purple grapes</a:t>
                      </a:r>
                      <a:endParaRPr lang="en-CA" sz="2000" b="0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705739">
                <a:tc>
                  <a:txBody>
                    <a:bodyPr/>
                    <a:lstStyle/>
                    <a:p>
                      <a:r>
                        <a:rPr lang="en-CA" sz="2000" b="0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7 green grapes          9 grapes altogether</a:t>
                      </a:r>
                      <a:endParaRPr lang="en-CA" sz="2000" b="0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7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705739">
                <a:tc>
                  <a:txBody>
                    <a:bodyPr/>
                    <a:lstStyle/>
                    <a:p>
                      <a:r>
                        <a:rPr lang="en-CA" sz="2000" b="0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5 green grapes          3 purple grapes</a:t>
                      </a:r>
                      <a:endParaRPr lang="en-CA" sz="2000" b="0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5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705739">
                <a:tc>
                  <a:txBody>
                    <a:bodyPr/>
                    <a:lstStyle/>
                    <a:p>
                      <a:r>
                        <a:rPr lang="en-CA" sz="2000" b="0" i="0" u="none" baseline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10 grapes altogether 6 green grapes</a:t>
                      </a:r>
                      <a:endParaRPr lang="en-CA" sz="2000" b="0" i="0" u="none" baseline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6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705739">
                <a:tc>
                  <a:txBody>
                    <a:bodyPr/>
                    <a:lstStyle/>
                    <a:p>
                      <a:r>
                        <a:rPr lang="en-CA" sz="2000" b="0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5 purple grapes         9 grapes altogether</a:t>
                      </a:r>
                      <a:endParaRPr lang="en-CA" sz="2000" b="0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1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x</a:t>
                      </a:r>
                      <a:endParaRPr lang="en-CA" sz="2800" b="0" i="1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431800"/>
            <a:ext cx="9451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Fill in the chart.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6921500"/>
            <a:ext cx="283522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K-19–20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4371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425940" cy="265919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can you get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total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number of grapes from the number of green grapes and the number of purple grapes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R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ecord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expression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for each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total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in the last column.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1554039"/>
              </p:ext>
            </p:extLst>
          </p:nvPr>
        </p:nvGraphicFramePr>
        <p:xfrm>
          <a:off x="838199" y="4914900"/>
          <a:ext cx="8483600" cy="940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00"/>
                <a:gridCol w="1054100"/>
                <a:gridCol w="1092200"/>
                <a:gridCol w="1485900"/>
                <a:gridCol w="1993900"/>
              </a:tblGrid>
              <a:tr h="940054">
                <a:tc>
                  <a:txBody>
                    <a:bodyPr/>
                    <a:lstStyle/>
                    <a:p>
                      <a:pPr algn="l"/>
                      <a:r>
                        <a:rPr lang="en-CA" sz="2000" b="0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3 green grapes  </a:t>
                      </a:r>
                    </a:p>
                    <a:p>
                      <a:pPr algn="l"/>
                      <a:r>
                        <a:rPr lang="en-CA" sz="2000" b="0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​2 purple grapes</a:t>
                      </a:r>
                      <a:endParaRPr lang="en-CA" sz="2000" b="0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 smtClean="0">
                          <a:solidFill>
                            <a:srgbClr val="000000"/>
                          </a:solidFill>
                          <a:latin typeface="Century Gothic - 24"/>
                        </a:rPr>
                        <a:t>3</a:t>
                      </a:r>
                      <a:endParaRPr lang="en-CA" sz="2400" b="0" i="0" u="none" baseline="0">
                        <a:solidFill>
                          <a:srgbClr val="000000"/>
                        </a:solidFill>
                        <a:latin typeface="Century Gothic - 24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 smtClean="0">
                          <a:solidFill>
                            <a:srgbClr val="000000"/>
                          </a:solidFill>
                          <a:latin typeface="Century Gothic - 24"/>
                        </a:rPr>
                        <a:t>2</a:t>
                      </a:r>
                      <a:endParaRPr lang="en-CA" sz="2400" b="0" i="0" u="none" baseline="0">
                        <a:solidFill>
                          <a:srgbClr val="000000"/>
                        </a:solidFill>
                        <a:latin typeface="Century Gothic - 24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1" u="none" baseline="0" dirty="0" smtClean="0">
                          <a:solidFill>
                            <a:srgbClr val="000000"/>
                          </a:solidFill>
                          <a:latin typeface="Century Gothic - 24"/>
                        </a:rPr>
                        <a:t>X</a:t>
                      </a:r>
                      <a:endParaRPr lang="en-CA" sz="2400" b="0" i="1" u="none" baseline="0" dirty="0">
                        <a:solidFill>
                          <a:srgbClr val="000000"/>
                        </a:solidFill>
                        <a:latin typeface="Century Gothic - 24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 dirty="0" smtClean="0">
                          <a:solidFill>
                            <a:srgbClr val="000000"/>
                          </a:solidFill>
                          <a:latin typeface="Century Gothic - 24"/>
                        </a:rPr>
                        <a:t>3 + 2</a:t>
                      </a:r>
                      <a:endParaRPr lang="en-CA" sz="2400" b="0" i="0" u="none" baseline="0" dirty="0">
                        <a:solidFill>
                          <a:srgbClr val="000000"/>
                        </a:solidFill>
                        <a:latin typeface="Century Gothic - 24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44500" y="4038600"/>
            <a:ext cx="17995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Example: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21500"/>
            <a:ext cx="23697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K-20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4364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476740" cy="44406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Remember: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Every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has two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parts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and the equal sign between them shows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parts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are equal. So if you have two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expressions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showing the same thing (the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total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), you can write an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Example: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 first row of the table would produce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3 + 2 =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5753100"/>
            <a:ext cx="78384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Write an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for each row of the table.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921500"/>
            <a:ext cx="23697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K-20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6843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83680" y="812800"/>
            <a:ext cx="1767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FF"/>
                </a:solidFill>
                <a:latin typeface="Century Gothic"/>
              </a:rPr>
              <a:t>total</a:t>
            </a:r>
            <a:endParaRPr lang="en-CA" sz="2800">
              <a:solidFill>
                <a:srgbClr val="0000FF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2600" y="3365500"/>
            <a:ext cx="23697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K-20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08480" y="812800"/>
            <a:ext cx="1767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FF"/>
                </a:solidFill>
                <a:latin typeface="Century Gothic"/>
              </a:rPr>
              <a:t>parts</a:t>
            </a:r>
            <a:endParaRPr lang="en-CA" sz="2800">
              <a:solidFill>
                <a:srgbClr val="0000FF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1651000"/>
            <a:ext cx="9387840" cy="9541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total 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is always made up of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parts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, and you can find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total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by adding the different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parts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together.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2600" y="4025900"/>
            <a:ext cx="22631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Example: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326193"/>
              </p:ext>
            </p:extLst>
          </p:nvPr>
        </p:nvGraphicFramePr>
        <p:xfrm>
          <a:off x="701802" y="4722836"/>
          <a:ext cx="8832469" cy="2323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67657"/>
                <a:gridCol w="4464812"/>
              </a:tblGrid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FF"/>
                          </a:solidFill>
                          <a:latin typeface="Century Gothic - 20"/>
                        </a:rPr>
                        <a:t>Parts</a:t>
                      </a:r>
                      <a:endParaRPr lang="en-CA" sz="2000" b="1" i="0" u="none" baseline="0" dirty="0">
                        <a:solidFill>
                          <a:srgbClr val="0000FF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FF"/>
                          </a:solidFill>
                          <a:latin typeface="Century Gothic - 20"/>
                        </a:rPr>
                        <a:t>Total</a:t>
                      </a:r>
                      <a:endParaRPr lang="en-CA" sz="2000" b="1" i="0" u="none" baseline="0" dirty="0">
                        <a:solidFill>
                          <a:srgbClr val="0000FF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053465">
                <a:tc>
                  <a:txBody>
                    <a:bodyPr/>
                    <a:lstStyle/>
                    <a:p>
                      <a:r>
                        <a:rPr lang="en-CA" sz="2000" b="0" i="0" u="none" baseline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•  number of green apples</a:t>
                      </a:r>
                    </a:p>
                    <a:p>
                      <a:r>
                        <a:rPr lang="en-CA" sz="2000" b="0" i="0" u="none" baseline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•  number of yellow apples</a:t>
                      </a:r>
                    </a:p>
                    <a:p>
                      <a:r>
                        <a:rPr lang="en-CA" sz="2000" b="0" i="0" u="none" baseline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•  number of red apples</a:t>
                      </a:r>
                      <a:endParaRPr lang="en-CA" sz="2000" b="0" i="0" u="none" baseline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000" b="0" i="0" u="none" baseline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•  all apples</a:t>
                      </a:r>
                      <a:endParaRPr lang="en-CA" sz="2000" b="0" i="0" u="none" baseline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761619">
                <a:tc>
                  <a:txBody>
                    <a:bodyPr/>
                    <a:lstStyle/>
                    <a:p>
                      <a:r>
                        <a:rPr lang="en-CA" sz="2000" b="0" i="0" u="none" baseline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•  students who have siblings</a:t>
                      </a:r>
                    </a:p>
                    <a:p>
                      <a:r>
                        <a:rPr lang="en-CA" sz="2000" b="0" i="0" u="none" baseline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•  students who don't have siblings</a:t>
                      </a:r>
                      <a:endParaRPr lang="en-CA" sz="2000" b="0" i="0" u="none" baseline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000" b="0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•  whole class</a:t>
                      </a:r>
                      <a:endParaRPr lang="en-CA" sz="2000" b="0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0" y="3805560"/>
            <a:ext cx="102292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2875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25900"/>
            <a:ext cx="50952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There are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red apples. There are 9 green apples. There are 35 apples in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total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419100"/>
            <a:ext cx="4980940" cy="28562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Identify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total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latin typeface="Century Gothic"/>
              </a:rPr>
              <a:t>a)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There are 7 red marbles. There are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blue marbles. There are 13 marbles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total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6953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72161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Liz has 51 marbles.                          Ronin has 36 marbles.                                         Liz and Ronin have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marbles altogether.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794000"/>
            <a:ext cx="91973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d) There are 25 hockey cards.                               There are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sport cards altogether.                                                    There are 17 cards that are not hockey cards.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5143500"/>
            <a:ext cx="60985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e) </a:t>
            </a:r>
            <a:r>
              <a:rPr lang="en-CA" sz="2800" dirty="0" err="1" smtClean="0">
                <a:solidFill>
                  <a:srgbClr val="000000"/>
                </a:solidFill>
                <a:latin typeface="Century Gothic"/>
              </a:rPr>
              <a:t>Rayder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had 59 baseball cards.                               He gave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cards away.                                                    He has 37 cards left.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2264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3B8EC5A-EAF9-444B-B0DF-9984D7DAB450}"/>
</file>

<file path=customXml/itemProps2.xml><?xml version="1.0" encoding="utf-8"?>
<ds:datastoreItem xmlns:ds="http://schemas.openxmlformats.org/officeDocument/2006/customXml" ds:itemID="{FEDAC5FE-6533-4337-81F1-3A6F831D3B77}"/>
</file>

<file path=customXml/itemProps3.xml><?xml version="1.0" encoding="utf-8"?>
<ds:datastoreItem xmlns:ds="http://schemas.openxmlformats.org/officeDocument/2006/customXml" ds:itemID="{4A4FC8BA-6302-43DA-8BA0-19EDDE3BD7E7}"/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1762</Words>
  <Application>Microsoft Office PowerPoint</Application>
  <PresentationFormat>Custom</PresentationFormat>
  <Paragraphs>232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Century Gothic - 28</vt:lpstr>
      <vt:lpstr>Century Gothic</vt:lpstr>
      <vt:lpstr>Century Gothic - 20</vt:lpstr>
      <vt:lpstr>Century Gothic - 24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Lindsay Karpenko</dc:creator>
  <cp:lastModifiedBy>Lindsay Karpenko</cp:lastModifiedBy>
  <cp:revision>41</cp:revision>
  <dcterms:created xsi:type="dcterms:W3CDTF">2019-10-24T19:08:35Z</dcterms:created>
  <dcterms:modified xsi:type="dcterms:W3CDTF">2019-10-28T14:53:01Z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