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445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703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243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09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175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061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96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99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753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624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020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B56F-A413-4722-B34C-EC5E7308F74D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48A66-5C45-40C9-84CD-D025DCA073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64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D-24–27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NS5-18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The Standard Method for Multiplication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68732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the standard algorithm to multiply two-digit numbers by one-digit numbers.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60–61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44353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7200" y="2356358"/>
            <a:ext cx="2157476" cy="2146935"/>
            <a:chOff x="457200" y="2356358"/>
            <a:chExt cx="2157476" cy="2146935"/>
          </a:xfrm>
        </p:grpSpPr>
        <p:grpSp>
          <p:nvGrpSpPr>
            <p:cNvPr id="8" name="Group 7"/>
            <p:cNvGrpSpPr/>
            <p:nvPr/>
          </p:nvGrpSpPr>
          <p:grpSpPr>
            <a:xfrm>
              <a:off x="952500" y="2356358"/>
              <a:ext cx="1662176" cy="2146935"/>
              <a:chOff x="952500" y="2356358"/>
              <a:chExt cx="1662176" cy="2146935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2500" y="2356358"/>
                <a:ext cx="1662176" cy="21469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579880" y="2489200"/>
                <a:ext cx="38735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 i="1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400" i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5798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0751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075180" y="3479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075180" y="3987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57200" y="23876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10000" y="5021072"/>
            <a:ext cx="2938272" cy="2146935"/>
            <a:chOff x="3810000" y="5021072"/>
            <a:chExt cx="2938272" cy="2146935"/>
          </a:xfrm>
        </p:grpSpPr>
        <p:sp>
          <p:nvSpPr>
            <p:cNvPr id="11" name="TextBox 10"/>
            <p:cNvSpPr txBox="1"/>
            <p:nvPr/>
          </p:nvSpPr>
          <p:spPr>
            <a:xfrm>
              <a:off x="3810000" y="5054600"/>
              <a:ext cx="132499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FF0000"/>
                  </a:solidFill>
                  <a:latin typeface="Century Gothic"/>
                </a:rPr>
                <a:t>Bonus:</a:t>
              </a:r>
              <a:endParaRPr lang="en-CA" sz="2800">
                <a:solidFill>
                  <a:srgbClr val="FF0000"/>
                </a:solidFill>
                <a:latin typeface="Century Gothic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086096" y="5021072"/>
              <a:ext cx="1662176" cy="2146935"/>
              <a:chOff x="5086096" y="5021072"/>
              <a:chExt cx="1662176" cy="2146935"/>
            </a:xfrm>
          </p:grpSpPr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6096" y="5021072"/>
                <a:ext cx="1662176" cy="21469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5732780" y="5156200"/>
                <a:ext cx="38735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 i="1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400" i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707380" y="5638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202680" y="5638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202680" y="6146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202680" y="6654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457200" y="419100"/>
            <a:ext cx="9414764" cy="17334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Complete the multiplication in the last exercises.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The ones have already been multiplied.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810000" y="2356358"/>
            <a:ext cx="2163572" cy="2146935"/>
            <a:chOff x="3810000" y="2356358"/>
            <a:chExt cx="2163572" cy="2146935"/>
          </a:xfrm>
        </p:grpSpPr>
        <p:grpSp>
          <p:nvGrpSpPr>
            <p:cNvPr id="27" name="Group 26"/>
            <p:cNvGrpSpPr/>
            <p:nvPr/>
          </p:nvGrpSpPr>
          <p:grpSpPr>
            <a:xfrm>
              <a:off x="4311396" y="2356358"/>
              <a:ext cx="1662176" cy="2146935"/>
              <a:chOff x="4311396" y="2356358"/>
              <a:chExt cx="1662176" cy="2146935"/>
            </a:xfrm>
          </p:grpSpPr>
          <p:pic>
            <p:nvPicPr>
              <p:cNvPr id="21" name="Picture 20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11396" y="2356358"/>
                <a:ext cx="1662176" cy="21469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932680" y="2489200"/>
                <a:ext cx="38735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 i="1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400" i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9326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279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427980" y="3479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27980" y="3987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810000" y="23876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175500" y="2356358"/>
            <a:ext cx="2157476" cy="2146935"/>
            <a:chOff x="7175500" y="2356358"/>
            <a:chExt cx="2157476" cy="2146935"/>
          </a:xfrm>
        </p:grpSpPr>
        <p:grpSp>
          <p:nvGrpSpPr>
            <p:cNvPr id="36" name="Group 35"/>
            <p:cNvGrpSpPr/>
            <p:nvPr/>
          </p:nvGrpSpPr>
          <p:grpSpPr>
            <a:xfrm>
              <a:off x="7670800" y="2356358"/>
              <a:ext cx="1662176" cy="2146935"/>
              <a:chOff x="7670800" y="2356358"/>
              <a:chExt cx="1662176" cy="2146935"/>
            </a:xfrm>
          </p:grpSpPr>
          <p:pic>
            <p:nvPicPr>
              <p:cNvPr id="30" name="Picture 29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70800" y="2356358"/>
                <a:ext cx="1662176" cy="21469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8323580" y="2489200"/>
                <a:ext cx="38735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 i="1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400" i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2981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793480" y="2971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7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793480" y="3479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793480" y="3987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7175500" y="2387600"/>
              <a:ext cx="5797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57200" y="5021072"/>
            <a:ext cx="2156714" cy="2146935"/>
            <a:chOff x="457200" y="5021072"/>
            <a:chExt cx="2156714" cy="2146935"/>
          </a:xfrm>
        </p:grpSpPr>
        <p:grpSp>
          <p:nvGrpSpPr>
            <p:cNvPr id="45" name="Group 44"/>
            <p:cNvGrpSpPr/>
            <p:nvPr/>
          </p:nvGrpSpPr>
          <p:grpSpPr>
            <a:xfrm>
              <a:off x="951738" y="5021072"/>
              <a:ext cx="1662176" cy="2146935"/>
              <a:chOff x="951738" y="5021072"/>
              <a:chExt cx="1662176" cy="2146935"/>
            </a:xfrm>
          </p:grpSpPr>
          <p:pic>
            <p:nvPicPr>
              <p:cNvPr id="39" name="Picture 38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1738" y="5021072"/>
                <a:ext cx="1662176" cy="21469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1579880" y="5156200"/>
                <a:ext cx="38735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 i="1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400" i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579880" y="5638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075180" y="5638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075180" y="6146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075180" y="66548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457200" y="50546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52" name="Straight Connector 51"/>
          <p:cNvCxnSpPr/>
          <p:nvPr/>
        </p:nvCxnSpPr>
        <p:spPr>
          <a:xfrm>
            <a:off x="3645916" y="4818112"/>
            <a:ext cx="65140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645916" y="4815586"/>
            <a:ext cx="0" cy="2804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48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054" y="5107559"/>
            <a:ext cx="1789247" cy="724147"/>
            <a:chOff x="357054" y="5107559"/>
            <a:chExt cx="1789247" cy="724147"/>
          </a:xfrm>
        </p:grpSpPr>
        <p:sp>
          <p:nvSpPr>
            <p:cNvPr id="2" name="Freeform 1"/>
            <p:cNvSpPr/>
            <p:nvPr/>
          </p:nvSpPr>
          <p:spPr>
            <a:xfrm>
              <a:off x="357054" y="5107559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44500" y="5257800"/>
              <a:ext cx="169534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54 × 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57054" y="2779226"/>
            <a:ext cx="1789247" cy="724148"/>
            <a:chOff x="357054" y="2779226"/>
            <a:chExt cx="1789247" cy="724148"/>
          </a:xfrm>
        </p:grpSpPr>
        <p:sp>
          <p:nvSpPr>
            <p:cNvPr id="5" name="Freeform 4"/>
            <p:cNvSpPr/>
            <p:nvPr/>
          </p:nvSpPr>
          <p:spPr>
            <a:xfrm>
              <a:off x="357054" y="2779226"/>
              <a:ext cx="1789247" cy="724148"/>
            </a:xfrm>
            <a:custGeom>
              <a:avLst/>
              <a:gdLst/>
              <a:ahLst/>
              <a:cxnLst/>
              <a:rect l="0" t="0" r="0" b="0"/>
              <a:pathLst>
                <a:path w="1789247" h="724148">
                  <a:moveTo>
                    <a:pt x="0" y="0"/>
                  </a:moveTo>
                  <a:lnTo>
                    <a:pt x="1789246" y="0"/>
                  </a:lnTo>
                  <a:lnTo>
                    <a:pt x="1789246" y="724147"/>
                  </a:lnTo>
                  <a:lnTo>
                    <a:pt x="0" y="72414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1800" y="2933700"/>
              <a:ext cx="16943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16 ×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7054" y="3943392"/>
            <a:ext cx="1789247" cy="724147"/>
            <a:chOff x="357054" y="3943392"/>
            <a:chExt cx="1789247" cy="724147"/>
          </a:xfrm>
        </p:grpSpPr>
        <p:sp>
          <p:nvSpPr>
            <p:cNvPr id="8" name="Freeform 7"/>
            <p:cNvSpPr/>
            <p:nvPr/>
          </p:nvSpPr>
          <p:spPr>
            <a:xfrm>
              <a:off x="357054" y="3943392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9900" y="4089400"/>
              <a:ext cx="16818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46 ×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054" y="6415659"/>
            <a:ext cx="2500447" cy="724149"/>
            <a:chOff x="357054" y="6415659"/>
            <a:chExt cx="2500447" cy="724149"/>
          </a:xfrm>
        </p:grpSpPr>
        <p:sp>
          <p:nvSpPr>
            <p:cNvPr id="11" name="Freeform 10"/>
            <p:cNvSpPr/>
            <p:nvPr/>
          </p:nvSpPr>
          <p:spPr>
            <a:xfrm>
              <a:off x="357054" y="6415659"/>
              <a:ext cx="2500447" cy="724149"/>
            </a:xfrm>
            <a:custGeom>
              <a:avLst/>
              <a:gdLst/>
              <a:ahLst/>
              <a:cxnLst/>
              <a:rect l="0" t="0" r="0" b="0"/>
              <a:pathLst>
                <a:path w="2500447" h="724149">
                  <a:moveTo>
                    <a:pt x="0" y="0"/>
                  </a:moveTo>
                  <a:lnTo>
                    <a:pt x="2500446" y="0"/>
                  </a:lnTo>
                  <a:lnTo>
                    <a:pt x="2500446" y="724148"/>
                  </a:lnTo>
                  <a:lnTo>
                    <a:pt x="0" y="7241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" y="6565900"/>
              <a:ext cx="242704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FF0000"/>
                  </a:solidFill>
                  <a:latin typeface="Century Gothic"/>
                </a:rPr>
                <a:t>Bonus: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86 × 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7054" y="1615059"/>
            <a:ext cx="1789247" cy="724147"/>
            <a:chOff x="357054" y="1615059"/>
            <a:chExt cx="1789247" cy="724147"/>
          </a:xfrm>
        </p:grpSpPr>
        <p:sp>
          <p:nvSpPr>
            <p:cNvPr id="14" name="Freeform 13"/>
            <p:cNvSpPr/>
            <p:nvPr/>
          </p:nvSpPr>
          <p:spPr>
            <a:xfrm>
              <a:off x="357054" y="1615059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200" y="1765300"/>
              <a:ext cx="16946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29 ×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-576028" y="-689216"/>
            <a:ext cx="10921357" cy="2276717"/>
          </a:xfrm>
          <a:custGeom>
            <a:avLst/>
            <a:gdLst/>
            <a:ahLst/>
            <a:cxnLst/>
            <a:rect l="0" t="0" r="0" b="0"/>
            <a:pathLst>
              <a:path w="10921357" h="2276717">
                <a:moveTo>
                  <a:pt x="0" y="0"/>
                </a:moveTo>
                <a:lnTo>
                  <a:pt x="10921356" y="0"/>
                </a:lnTo>
                <a:lnTo>
                  <a:pt x="10921356" y="2276716"/>
                </a:lnTo>
                <a:lnTo>
                  <a:pt x="0" y="22767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457200" y="419100"/>
            <a:ext cx="8892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Complete all steps of the multiplication using grid paper.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63302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73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671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five different rectangles with dimensions so that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length and width equals 120.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82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note on p. D-26.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2474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41840" cy="22245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All 15 multiplications below are equal to 720.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Twelve of them can be grouped into 6 pairs because of a feature they have. This feature makes the pairing possible.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rgbClr val="000000"/>
                </a:solidFill>
                <a:latin typeface="Century Gothic"/>
              </a:rPr>
              <a:t>Three can't be paired up since they don't have this feature.</a:t>
            </a:r>
            <a:endParaRPr lang="en-CA" sz="24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71500" y="2794000"/>
            <a:ext cx="9042857" cy="1563132"/>
            <a:chOff x="571500" y="2794000"/>
            <a:chExt cx="9042857" cy="1563132"/>
          </a:xfrm>
        </p:grpSpPr>
        <p:sp>
          <p:nvSpPr>
            <p:cNvPr id="3" name="TextBox 2"/>
            <p:cNvSpPr txBox="1"/>
            <p:nvPr/>
          </p:nvSpPr>
          <p:spPr>
            <a:xfrm>
              <a:off x="571500" y="27940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1 × 720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40000" y="27940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2 × 360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489700" y="27940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4 × 180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08500" y="27940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3 × 260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58200" y="27940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5 × 144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1500" y="33909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6 × 120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40000" y="3390900"/>
              <a:ext cx="107866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8 × 90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08500" y="33909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10 × 72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89700" y="33909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15 × 48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1500" y="39878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20 × 36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0000" y="3987800"/>
              <a:ext cx="1331976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30 × 26 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21200" y="39878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40 × 18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89700" y="39878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60 × 12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58200" y="3987800"/>
              <a:ext cx="107866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80 × 9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58200" y="3390900"/>
              <a:ext cx="124759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16 × 45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57200" y="4762500"/>
            <a:ext cx="9243873" cy="25188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Which 12 multiplications can be paired up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b)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the 12 multiplications have in common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c)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strategy for pairing them up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d)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three multiplications cannot be paired up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2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60–61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817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38297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44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Review the standard algorithm for multiplication without regrouping ones.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068699" y="1470533"/>
            <a:ext cx="2022602" cy="2009267"/>
            <a:chOff x="4068699" y="1470533"/>
            <a:chExt cx="2022602" cy="2009267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699" y="1470533"/>
              <a:ext cx="2022602" cy="20092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894580" y="1663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16880" y="1663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16880" y="2260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16880" y="2895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FF0000"/>
                  </a:solidFill>
                  <a:latin typeface="Century Gothic"/>
                </a:rPr>
                <a:t>6</a:t>
              </a:r>
              <a:endParaRPr lang="en-CA" sz="2800">
                <a:solidFill>
                  <a:srgbClr val="FF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84980" y="2895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93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93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94580" y="2895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93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9300"/>
                </a:solidFill>
                <a:latin typeface="Century Gothic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4800600"/>
            <a:ext cx="54595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Where does the</a:t>
            </a: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 6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come from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5676900"/>
            <a:ext cx="5656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Where does the</a:t>
            </a:r>
            <a:r>
              <a:rPr lang="en-CA" sz="2800" smtClean="0">
                <a:solidFill>
                  <a:srgbClr val="FF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9300"/>
                </a:solidFill>
                <a:latin typeface="Century Gothic"/>
              </a:rPr>
              <a:t>12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come from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9158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20967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53 × 3.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068699" y="1470533"/>
            <a:ext cx="2022602" cy="2009267"/>
            <a:chOff x="4068699" y="1470533"/>
            <a:chExt cx="2022602" cy="2009267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699" y="1470533"/>
              <a:ext cx="2022602" cy="20092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894580" y="1663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16880" y="1663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16880" y="2260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55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054" y="2250059"/>
            <a:ext cx="2007862" cy="724147"/>
            <a:chOff x="357054" y="2250059"/>
            <a:chExt cx="2007862" cy="724147"/>
          </a:xfrm>
        </p:grpSpPr>
        <p:sp>
          <p:nvSpPr>
            <p:cNvPr id="2" name="Freeform 1"/>
            <p:cNvSpPr/>
            <p:nvPr/>
          </p:nvSpPr>
          <p:spPr>
            <a:xfrm>
              <a:off x="357054" y="2250059"/>
              <a:ext cx="2007862" cy="724147"/>
            </a:xfrm>
            <a:custGeom>
              <a:avLst/>
              <a:gdLst/>
              <a:ahLst/>
              <a:cxnLst/>
              <a:rect l="0" t="0" r="0" b="0"/>
              <a:pathLst>
                <a:path w="2007862" h="724147">
                  <a:moveTo>
                    <a:pt x="0" y="0"/>
                  </a:moveTo>
                  <a:lnTo>
                    <a:pt x="2007861" y="0"/>
                  </a:lnTo>
                  <a:lnTo>
                    <a:pt x="2007861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2400300"/>
              <a:ext cx="16946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a) 41 ×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57054" y="3665984"/>
            <a:ext cx="2007862" cy="724147"/>
            <a:chOff x="357054" y="3843909"/>
            <a:chExt cx="2007862" cy="724147"/>
          </a:xfrm>
        </p:grpSpPr>
        <p:sp>
          <p:nvSpPr>
            <p:cNvPr id="5" name="Freeform 4"/>
            <p:cNvSpPr/>
            <p:nvPr/>
          </p:nvSpPr>
          <p:spPr>
            <a:xfrm>
              <a:off x="357054" y="3843909"/>
              <a:ext cx="2007862" cy="724147"/>
            </a:xfrm>
            <a:custGeom>
              <a:avLst/>
              <a:gdLst/>
              <a:ahLst/>
              <a:cxnLst/>
              <a:rect l="0" t="0" r="0" b="0"/>
              <a:pathLst>
                <a:path w="2007862" h="724147">
                  <a:moveTo>
                    <a:pt x="0" y="0"/>
                  </a:moveTo>
                  <a:lnTo>
                    <a:pt x="2007861" y="0"/>
                  </a:lnTo>
                  <a:lnTo>
                    <a:pt x="2007861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000500"/>
              <a:ext cx="16943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b) 23 × 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7054" y="5106144"/>
            <a:ext cx="2007862" cy="724147"/>
            <a:chOff x="357054" y="5462117"/>
            <a:chExt cx="2007862" cy="724147"/>
          </a:xfrm>
        </p:grpSpPr>
        <p:sp>
          <p:nvSpPr>
            <p:cNvPr id="8" name="Freeform 7"/>
            <p:cNvSpPr/>
            <p:nvPr/>
          </p:nvSpPr>
          <p:spPr>
            <a:xfrm>
              <a:off x="357054" y="5462117"/>
              <a:ext cx="2007862" cy="724147"/>
            </a:xfrm>
            <a:custGeom>
              <a:avLst/>
              <a:gdLst/>
              <a:ahLst/>
              <a:cxnLst/>
              <a:rect l="0" t="0" r="0" b="0"/>
              <a:pathLst>
                <a:path w="2007862" h="724147">
                  <a:moveTo>
                    <a:pt x="0" y="0"/>
                  </a:moveTo>
                  <a:lnTo>
                    <a:pt x="2007861" y="0"/>
                  </a:lnTo>
                  <a:lnTo>
                    <a:pt x="2007861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9900" y="5588000"/>
              <a:ext cx="16818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c) 51 × 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-576028" y="-41516"/>
            <a:ext cx="10921357" cy="2276717"/>
          </a:xfrm>
          <a:custGeom>
            <a:avLst/>
            <a:gdLst/>
            <a:ahLst/>
            <a:cxnLst/>
            <a:rect l="0" t="0" r="0" b="0"/>
            <a:pathLst>
              <a:path w="10921357" h="2276717">
                <a:moveTo>
                  <a:pt x="0" y="0"/>
                </a:moveTo>
                <a:lnTo>
                  <a:pt x="10921356" y="0"/>
                </a:lnTo>
                <a:lnTo>
                  <a:pt x="10921356" y="2276716"/>
                </a:lnTo>
                <a:lnTo>
                  <a:pt x="0" y="22767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457200" y="419100"/>
            <a:ext cx="7419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multiplication on grid paper. Find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07046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as needed. See p. D-24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00100"/>
            <a:ext cx="66442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Trade 10 ones blocks for a tens block.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21281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Review regrouping.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627932" y="2389845"/>
            <a:ext cx="2306244" cy="1407456"/>
            <a:chOff x="1627932" y="2389845"/>
            <a:chExt cx="2306244" cy="1407456"/>
          </a:xfrm>
        </p:grpSpPr>
        <p:sp>
          <p:nvSpPr>
            <p:cNvPr id="5" name="Freeform 4"/>
            <p:cNvSpPr/>
            <p:nvPr/>
          </p:nvSpPr>
          <p:spPr>
            <a:xfrm>
              <a:off x="1627932" y="2389845"/>
              <a:ext cx="131160" cy="1407456"/>
            </a:xfrm>
            <a:custGeom>
              <a:avLst/>
              <a:gdLst/>
              <a:ahLst/>
              <a:cxnLst/>
              <a:rect l="0" t="0" r="0" b="0"/>
              <a:pathLst>
                <a:path w="131160" h="1407456">
                  <a:moveTo>
                    <a:pt x="0" y="0"/>
                  </a:moveTo>
                  <a:lnTo>
                    <a:pt x="131159" y="0"/>
                  </a:lnTo>
                  <a:lnTo>
                    <a:pt x="131159" y="1407455"/>
                  </a:lnTo>
                  <a:lnTo>
                    <a:pt x="0" y="14074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863153" y="2389845"/>
              <a:ext cx="140940" cy="1407456"/>
              <a:chOff x="2863153" y="2389845"/>
              <a:chExt cx="140940" cy="140745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2863153" y="2389845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863153" y="2706474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2863153" y="3023103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2863153" y="3339732"/>
                <a:ext cx="140940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0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863153" y="3656361"/>
                <a:ext cx="140940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0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1937959" y="2389845"/>
              <a:ext cx="131160" cy="1407456"/>
            </a:xfrm>
            <a:custGeom>
              <a:avLst/>
              <a:gdLst/>
              <a:ahLst/>
              <a:cxnLst/>
              <a:rect l="0" t="0" r="0" b="0"/>
              <a:pathLst>
                <a:path w="131160" h="1407456">
                  <a:moveTo>
                    <a:pt x="0" y="0"/>
                  </a:moveTo>
                  <a:lnTo>
                    <a:pt x="131159" y="0"/>
                  </a:lnTo>
                  <a:lnTo>
                    <a:pt x="131159" y="1407455"/>
                  </a:lnTo>
                  <a:lnTo>
                    <a:pt x="0" y="14074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47988" y="2389845"/>
              <a:ext cx="131160" cy="1407456"/>
            </a:xfrm>
            <a:custGeom>
              <a:avLst/>
              <a:gdLst/>
              <a:ahLst/>
              <a:cxnLst/>
              <a:rect l="0" t="0" r="0" b="0"/>
              <a:pathLst>
                <a:path w="131160" h="1407456">
                  <a:moveTo>
                    <a:pt x="0" y="0"/>
                  </a:moveTo>
                  <a:lnTo>
                    <a:pt x="131159" y="0"/>
                  </a:lnTo>
                  <a:lnTo>
                    <a:pt x="131159" y="1407455"/>
                  </a:lnTo>
                  <a:lnTo>
                    <a:pt x="0" y="14074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558015" y="2389845"/>
              <a:ext cx="131160" cy="1407456"/>
            </a:xfrm>
            <a:custGeom>
              <a:avLst/>
              <a:gdLst/>
              <a:ahLst/>
              <a:cxnLst/>
              <a:rect l="0" t="0" r="0" b="0"/>
              <a:pathLst>
                <a:path w="131160" h="1407456">
                  <a:moveTo>
                    <a:pt x="0" y="0"/>
                  </a:moveTo>
                  <a:lnTo>
                    <a:pt x="131159" y="0"/>
                  </a:lnTo>
                  <a:lnTo>
                    <a:pt x="131159" y="1407455"/>
                  </a:lnTo>
                  <a:lnTo>
                    <a:pt x="0" y="14074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173180" y="2389845"/>
              <a:ext cx="140941" cy="1407456"/>
              <a:chOff x="3173180" y="2389845"/>
              <a:chExt cx="140941" cy="1407456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3173180" y="2389845"/>
                <a:ext cx="140941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1" h="140941">
                    <a:moveTo>
                      <a:pt x="0" y="0"/>
                    </a:moveTo>
                    <a:lnTo>
                      <a:pt x="140940" y="0"/>
                    </a:lnTo>
                    <a:lnTo>
                      <a:pt x="140940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3173180" y="2706474"/>
                <a:ext cx="140941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1" h="140941">
                    <a:moveTo>
                      <a:pt x="0" y="0"/>
                    </a:moveTo>
                    <a:lnTo>
                      <a:pt x="140940" y="0"/>
                    </a:lnTo>
                    <a:lnTo>
                      <a:pt x="140940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3173180" y="3023103"/>
                <a:ext cx="140941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1" h="140941">
                    <a:moveTo>
                      <a:pt x="0" y="0"/>
                    </a:moveTo>
                    <a:lnTo>
                      <a:pt x="140940" y="0"/>
                    </a:lnTo>
                    <a:lnTo>
                      <a:pt x="140940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173180" y="3339732"/>
                <a:ext cx="140941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1" h="140940">
                    <a:moveTo>
                      <a:pt x="0" y="0"/>
                    </a:moveTo>
                    <a:lnTo>
                      <a:pt x="140940" y="0"/>
                    </a:lnTo>
                    <a:lnTo>
                      <a:pt x="140940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3173180" y="3656361"/>
                <a:ext cx="140941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1" h="140940">
                    <a:moveTo>
                      <a:pt x="0" y="0"/>
                    </a:moveTo>
                    <a:lnTo>
                      <a:pt x="140940" y="0"/>
                    </a:lnTo>
                    <a:lnTo>
                      <a:pt x="140940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483209" y="2389845"/>
              <a:ext cx="140940" cy="1407456"/>
              <a:chOff x="3483209" y="2389845"/>
              <a:chExt cx="140940" cy="1407456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3483209" y="2389845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483209" y="2706474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483209" y="3023103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483209" y="3339732"/>
                <a:ext cx="140940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0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483209" y="3656361"/>
                <a:ext cx="140940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0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793236" y="2389845"/>
              <a:ext cx="140940" cy="1090827"/>
              <a:chOff x="3793236" y="2389845"/>
              <a:chExt cx="140940" cy="1090827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3793236" y="2389845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3793236" y="2706474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793236" y="3023103"/>
                <a:ext cx="140940" cy="140941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1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40"/>
                    </a:lnTo>
                    <a:lnTo>
                      <a:pt x="0" y="1409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3793236" y="3339732"/>
                <a:ext cx="140940" cy="140940"/>
              </a:xfrm>
              <a:custGeom>
                <a:avLst/>
                <a:gdLst/>
                <a:ahLst/>
                <a:cxnLst/>
                <a:rect l="0" t="0" r="0" b="0"/>
                <a:pathLst>
                  <a:path w="140940" h="140940">
                    <a:moveTo>
                      <a:pt x="0" y="0"/>
                    </a:moveTo>
                    <a:lnTo>
                      <a:pt x="140939" y="0"/>
                    </a:lnTo>
                    <a:lnTo>
                      <a:pt x="140939" y="140939"/>
                    </a:lnTo>
                    <a:lnTo>
                      <a:pt x="0" y="14093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463288" y="3027384"/>
            <a:ext cx="1233362" cy="106977"/>
            <a:chOff x="4463288" y="3027384"/>
            <a:chExt cx="1233362" cy="106977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4463288" y="3074670"/>
              <a:ext cx="1067181" cy="12446"/>
            </a:xfrm>
            <a:prstGeom prst="line">
              <a:avLst/>
            </a:prstGeom>
            <a:ln w="25400" cap="flat" cmpd="sng" algn="ctr">
              <a:solidFill>
                <a:srgbClr val="0093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/>
            <p:nvPr/>
          </p:nvSpPr>
          <p:spPr>
            <a:xfrm rot="5400000">
              <a:off x="5560090" y="2997802"/>
              <a:ext cx="106977" cy="166142"/>
            </a:xfrm>
            <a:custGeom>
              <a:avLst/>
              <a:gdLst/>
              <a:ahLst/>
              <a:cxnLst/>
              <a:rect l="0" t="0" r="0" b="0"/>
              <a:pathLst>
                <a:path w="106977" h="166142">
                  <a:moveTo>
                    <a:pt x="53498" y="0"/>
                  </a:moveTo>
                  <a:lnTo>
                    <a:pt x="106976" y="166141"/>
                  </a:lnTo>
                  <a:lnTo>
                    <a:pt x="0" y="166141"/>
                  </a:lnTo>
                  <a:close/>
                </a:path>
              </a:pathLst>
            </a:custGeom>
            <a:solidFill>
              <a:srgbClr val="009300"/>
            </a:solidFill>
            <a:ln w="254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313180" y="4419600"/>
            <a:ext cx="29442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tens + 19 ones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9180" y="44196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387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170098" y="2800885"/>
            <a:ext cx="1201428" cy="619051"/>
          </a:xfrm>
          <a:custGeom>
            <a:avLst/>
            <a:gdLst/>
            <a:ahLst/>
            <a:cxnLst/>
            <a:rect l="0" t="0" r="0" b="0"/>
            <a:pathLst>
              <a:path w="1201428" h="619051">
                <a:moveTo>
                  <a:pt x="0" y="0"/>
                </a:moveTo>
                <a:lnTo>
                  <a:pt x="1201427" y="0"/>
                </a:lnTo>
                <a:lnTo>
                  <a:pt x="1201427" y="619050"/>
                </a:lnTo>
                <a:lnTo>
                  <a:pt x="0" y="619050"/>
                </a:lnTo>
                <a:close/>
              </a:path>
            </a:pathLst>
          </a:custGeom>
          <a:solidFill>
            <a:srgbClr val="C0C0C0">
              <a:alpha val="60000"/>
            </a:srgbClr>
          </a:solidFill>
          <a:ln w="38100" cap="flat" cmpd="sng" algn="ctr">
            <a:solidFill>
              <a:srgbClr val="C0C0C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5" name="Group 4"/>
          <p:cNvGrpSpPr/>
          <p:nvPr/>
        </p:nvGrpSpPr>
        <p:grpSpPr>
          <a:xfrm>
            <a:off x="4116578" y="1053973"/>
            <a:ext cx="1876044" cy="2423160"/>
            <a:chOff x="4116578" y="1053973"/>
            <a:chExt cx="1876044" cy="2423160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578" y="1053973"/>
              <a:ext cx="1876044" cy="24231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5402580" y="2908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FF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FF0000"/>
                </a:solidFill>
                <a:latin typeface="Century Gothic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56480" y="1231900"/>
            <a:ext cx="38735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 i="1" smtClean="0">
                <a:solidFill>
                  <a:srgbClr val="009300"/>
                </a:solidFill>
                <a:latin typeface="Century Gothic"/>
              </a:rPr>
              <a:t>3</a:t>
            </a:r>
            <a:endParaRPr lang="en-CA" sz="2400" i="1">
              <a:solidFill>
                <a:srgbClr val="0093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1080" y="17780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02580" y="17780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2580" y="2349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6921500"/>
            <a:ext cx="828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203200"/>
            <a:ext cx="6595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Review the standard algorithm for multiplication with regrouping.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4254500"/>
            <a:ext cx="2550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is 7 × 5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5194300"/>
            <a:ext cx="49534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does the </a:t>
            </a:r>
            <a:r>
              <a:rPr lang="en-CA" sz="2800" dirty="0" smtClean="0">
                <a:solidFill>
                  <a:srgbClr val="009300"/>
                </a:solidFill>
                <a:latin typeface="Century Gothic"/>
              </a:rPr>
              <a:t>3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stand for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900" y="6108700"/>
            <a:ext cx="48546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does the </a:t>
            </a:r>
            <a:r>
              <a:rPr lang="en-CA" sz="2800" smtClean="0">
                <a:solidFill>
                  <a:srgbClr val="FF0000"/>
                </a:solidFill>
                <a:latin typeface="Century Gothic"/>
              </a:rPr>
              <a:t>5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stand for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97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054" y="5209159"/>
            <a:ext cx="1789247" cy="724147"/>
            <a:chOff x="357054" y="5209159"/>
            <a:chExt cx="1789247" cy="724147"/>
          </a:xfrm>
        </p:grpSpPr>
        <p:sp>
          <p:nvSpPr>
            <p:cNvPr id="2" name="Freeform 1"/>
            <p:cNvSpPr/>
            <p:nvPr/>
          </p:nvSpPr>
          <p:spPr>
            <a:xfrm>
              <a:off x="357054" y="5209159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44500" y="5359400"/>
              <a:ext cx="169534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45 ×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57054" y="2982426"/>
            <a:ext cx="1789247" cy="724148"/>
            <a:chOff x="357054" y="2982426"/>
            <a:chExt cx="1789247" cy="724148"/>
          </a:xfrm>
        </p:grpSpPr>
        <p:sp>
          <p:nvSpPr>
            <p:cNvPr id="5" name="Freeform 4"/>
            <p:cNvSpPr/>
            <p:nvPr/>
          </p:nvSpPr>
          <p:spPr>
            <a:xfrm>
              <a:off x="357054" y="2982426"/>
              <a:ext cx="1789247" cy="724148"/>
            </a:xfrm>
            <a:custGeom>
              <a:avLst/>
              <a:gdLst/>
              <a:ahLst/>
              <a:cxnLst/>
              <a:rect l="0" t="0" r="0" b="0"/>
              <a:pathLst>
                <a:path w="1789247" h="724148">
                  <a:moveTo>
                    <a:pt x="0" y="0"/>
                  </a:moveTo>
                  <a:lnTo>
                    <a:pt x="1789246" y="0"/>
                  </a:lnTo>
                  <a:lnTo>
                    <a:pt x="1789246" y="724147"/>
                  </a:lnTo>
                  <a:lnTo>
                    <a:pt x="0" y="72414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1800" y="3136900"/>
              <a:ext cx="16943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68 ×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7054" y="4095792"/>
            <a:ext cx="1789247" cy="724147"/>
            <a:chOff x="357054" y="4095792"/>
            <a:chExt cx="1789247" cy="724147"/>
          </a:xfrm>
        </p:grpSpPr>
        <p:sp>
          <p:nvSpPr>
            <p:cNvPr id="8" name="Freeform 7"/>
            <p:cNvSpPr/>
            <p:nvPr/>
          </p:nvSpPr>
          <p:spPr>
            <a:xfrm>
              <a:off x="357054" y="4095792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9900" y="4241800"/>
              <a:ext cx="16818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27 ×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054" y="6415659"/>
            <a:ext cx="2500447" cy="724149"/>
            <a:chOff x="357054" y="6415659"/>
            <a:chExt cx="2500447" cy="724149"/>
          </a:xfrm>
        </p:grpSpPr>
        <p:sp>
          <p:nvSpPr>
            <p:cNvPr id="11" name="Freeform 10"/>
            <p:cNvSpPr/>
            <p:nvPr/>
          </p:nvSpPr>
          <p:spPr>
            <a:xfrm>
              <a:off x="357054" y="6415659"/>
              <a:ext cx="2500447" cy="724149"/>
            </a:xfrm>
            <a:custGeom>
              <a:avLst/>
              <a:gdLst/>
              <a:ahLst/>
              <a:cxnLst/>
              <a:rect l="0" t="0" r="0" b="0"/>
              <a:pathLst>
                <a:path w="2500447" h="724149">
                  <a:moveTo>
                    <a:pt x="0" y="0"/>
                  </a:moveTo>
                  <a:lnTo>
                    <a:pt x="2500446" y="0"/>
                  </a:lnTo>
                  <a:lnTo>
                    <a:pt x="2500446" y="724148"/>
                  </a:lnTo>
                  <a:lnTo>
                    <a:pt x="0" y="7241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" y="6565900"/>
              <a:ext cx="242704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FF0000"/>
                  </a:solidFill>
                  <a:latin typeface="Century Gothic"/>
                </a:rPr>
                <a:t>Bonus: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78 × 4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7054" y="1869059"/>
            <a:ext cx="1789247" cy="724147"/>
            <a:chOff x="357054" y="1869059"/>
            <a:chExt cx="1789247" cy="724147"/>
          </a:xfrm>
        </p:grpSpPr>
        <p:sp>
          <p:nvSpPr>
            <p:cNvPr id="14" name="Freeform 13"/>
            <p:cNvSpPr/>
            <p:nvPr/>
          </p:nvSpPr>
          <p:spPr>
            <a:xfrm>
              <a:off x="357054" y="1869059"/>
              <a:ext cx="1789247" cy="724147"/>
            </a:xfrm>
            <a:custGeom>
              <a:avLst/>
              <a:gdLst/>
              <a:ahLst/>
              <a:cxnLst/>
              <a:rect l="0" t="0" r="0" b="0"/>
              <a:pathLst>
                <a:path w="1789247" h="724147">
                  <a:moveTo>
                    <a:pt x="0" y="0"/>
                  </a:moveTo>
                  <a:lnTo>
                    <a:pt x="1789246" y="0"/>
                  </a:lnTo>
                  <a:lnTo>
                    <a:pt x="1789246" y="724146"/>
                  </a:lnTo>
                  <a:lnTo>
                    <a:pt x="0" y="7241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200" y="2019300"/>
              <a:ext cx="16946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34 ×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-576028" y="-435216"/>
            <a:ext cx="10921357" cy="2276717"/>
          </a:xfrm>
          <a:custGeom>
            <a:avLst/>
            <a:gdLst/>
            <a:ahLst/>
            <a:cxnLst/>
            <a:rect l="0" t="0" r="0" b="0"/>
            <a:pathLst>
              <a:path w="10921357" h="2276717">
                <a:moveTo>
                  <a:pt x="0" y="0"/>
                </a:moveTo>
                <a:lnTo>
                  <a:pt x="10921356" y="0"/>
                </a:lnTo>
                <a:lnTo>
                  <a:pt x="10921356" y="2276716"/>
                </a:lnTo>
                <a:lnTo>
                  <a:pt x="0" y="22767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457200" y="419100"/>
            <a:ext cx="9514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On grid paper, multiply the ones digits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63302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69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828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60139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Remember: We regrouped 30 ones as 3 tens and 5 are left.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838700"/>
            <a:ext cx="3355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is 7 × 4 tens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829300"/>
            <a:ext cx="60321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tens are there in total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116578" y="1053973"/>
            <a:ext cx="1876044" cy="2423160"/>
            <a:chOff x="4116578" y="1053973"/>
            <a:chExt cx="1876044" cy="2423160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578" y="1053973"/>
              <a:ext cx="1876044" cy="24231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856480" y="1231900"/>
              <a:ext cx="387350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31080" y="1778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02580" y="1778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02580" y="2349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02580" y="2908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226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5FABCA-0F35-44D0-8341-7085D87F9483}"/>
</file>

<file path=customXml/itemProps2.xml><?xml version="1.0" encoding="utf-8"?>
<ds:datastoreItem xmlns:ds="http://schemas.openxmlformats.org/officeDocument/2006/customXml" ds:itemID="{2930C8D0-B308-43D0-B340-5E48F195CBF9}"/>
</file>

<file path=customXml/itemProps3.xml><?xml version="1.0" encoding="utf-8"?>
<ds:datastoreItem xmlns:ds="http://schemas.openxmlformats.org/officeDocument/2006/customXml" ds:itemID="{E1F49297-FA42-4A08-A08D-0296227A6C05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553</Words>
  <Application>Microsoft Office PowerPoint</Application>
  <PresentationFormat>Custom</PresentationFormat>
  <Paragraphs>128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11</cp:revision>
  <dcterms:created xsi:type="dcterms:W3CDTF">2019-09-04T14:35:56Z</dcterms:created>
  <dcterms:modified xsi:type="dcterms:W3CDTF">2019-09-06T13:32:05Z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