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3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0160000" cy="83312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56" y="-7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628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6873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0518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33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170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118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394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764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460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2249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260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47245-3B94-4982-B5C8-54CA9C70F0C0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8097F-8A56-413F-B9CF-8A59FB073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059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5.2 Unit 8 Patterns and Algebra pp. K-11–14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PA5-10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Translating Words into Expressions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70340" cy="153298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write easy addition, subtraction, multiplication, and division equations; and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translate between mathematical phrases written in words and numerical expressions.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5.2 pp. 5–6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40419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070100"/>
            <a:ext cx="231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 ×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31800"/>
            <a:ext cx="92608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operation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 words.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2070100"/>
            <a:ext cx="231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7 –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4432300"/>
            <a:ext cx="231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4 + 7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9700" y="4432300"/>
            <a:ext cx="231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15 ÷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4089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8914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K-12–13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9680" y="749300"/>
            <a:ext cx="2593340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 smtClean="0">
                <a:solidFill>
                  <a:srgbClr val="000000"/>
                </a:solidFill>
                <a:latin typeface="Century Gothic"/>
              </a:rPr>
              <a:t>(3 + 2) × 4</a:t>
            </a:r>
            <a:endParaRPr lang="en-CA" sz="27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75949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write a mathematical expression with two or more operation in words.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387600"/>
            <a:ext cx="92155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operation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would you do first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4508500"/>
            <a:ext cx="92155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Which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 operation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would you do next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8484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070100"/>
            <a:ext cx="3241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(5 + 1) ×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2070100"/>
            <a:ext cx="231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(9 – 3) ÷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4432300"/>
            <a:ext cx="3545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(4 × 2) – 3 + 7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4013200"/>
            <a:ext cx="3698240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(6 + (3 × 4)) ÷ 9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500" y="431800"/>
            <a:ext cx="9260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the mathematical expression in words.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67300" y="3797300"/>
            <a:ext cx="5125268" cy="8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067300" y="3801430"/>
            <a:ext cx="0" cy="4525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99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365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K-13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55600"/>
            <a:ext cx="9514840" cy="16847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A parking lot charges $3 per hour, so you need to pay </a:t>
            </a: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7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2 </a:t>
            </a: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× 3 dollars for two hours.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How much do you need to pay for four hours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025900"/>
            <a:ext cx="9514840" cy="10161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If the cost of parking is 5 × 3, how many hours does that pay for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32568" y="380556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11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400300"/>
            <a:ext cx="8905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3 × 6 is the cost of renting skates for _____ hours.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064000"/>
            <a:ext cx="9248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2 × 6 is the cost of renting skates for _____ hours.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5727700"/>
            <a:ext cx="9006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× 6 is the cost of renting skates for _____ hours.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431800"/>
            <a:ext cx="92608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rent skates, you must pay $6 for each hour. Complete the meaning of the expression.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073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55600"/>
            <a:ext cx="9514840" cy="16437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A movie ticket costs $8 for adults and $5 for students.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How much will it cost for two adults to watch the movie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886200"/>
            <a:ext cx="9514840" cy="5286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How much will it cost for three students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5270500"/>
            <a:ext cx="9641840" cy="5286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How much will it cost for two adults and three students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32258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K-13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32568" y="366154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87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60840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Six people can travel in one van. Sixteen students and two teachers go to the museum.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an expression to show the number of vans that they need.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6493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608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Kim wants to buy a video game that costs $45. Kim has already saved $9.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Write an expression to show how much money she needs to save.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3746500"/>
            <a:ext cx="92608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Kim decides to save the same amount of money each month for the next four months. Write an expression to show much money she needs to save each month.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0394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60840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K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im's father agrees to give her $8 per month for the next three months.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an expression to show the amount of money that she has to save each month.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5284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608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Ferry tickets cost $5 for kids and $8 for adults.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an expression to represent the cost of tickets for three kids and seven adults.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1872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215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93959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60840" cy="26609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Fifteen students from each class go on a trip. There are six classes as well as two teachers and three parents for each class.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buses will be needed if 34 people can ride in each bus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013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60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a)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(35 ÷ 5) + 2 = 35 ÷ (5 + 2) true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Explain.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3467100"/>
            <a:ext cx="93497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Use your answer to part a) to explain why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brackets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are important.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9516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133840" cy="52691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4. Jake says that (40 ÷ 4) × 2 = 40 ÷ (4 × 2) since the expressions on both sides of the equal sign have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same numbers and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operations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are in the same order.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Mary says that (30 ÷ 3) × 1 = 30 ÷ (3 × 1) since the expressions on both sides of the equal sign have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same numbers and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operations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are in the same order. 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Explain why you agree or disagree with each person's reasoning.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5854700"/>
            <a:ext cx="9133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How are Mary's example and Jake's example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same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are they different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4423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5.2 pp. 5–6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300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8323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true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1930400"/>
            <a:ext cx="30700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24 ÷ 4 = 48 ÷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16500" y="1930400"/>
            <a:ext cx="30696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12 ÷ 3 = 36 ÷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3683000"/>
            <a:ext cx="27036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4 × 3 = 8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16500" y="3683000"/>
            <a:ext cx="3126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20 × 8 = 10 ×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5435600"/>
            <a:ext cx="30582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34 ÷ 2 = 68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500" y="5435600"/>
            <a:ext cx="29793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11 × 4 = 22 ×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8776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K-11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06400"/>
            <a:ext cx="9349740" cy="9980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Discuss which </a:t>
            </a:r>
            <a:r>
              <a:rPr lang="en-CA" sz="2700" dirty="0" smtClean="0">
                <a:solidFill>
                  <a:srgbClr val="0000FF"/>
                </a:solidFill>
                <a:latin typeface="Century Gothic"/>
              </a:rPr>
              <a:t>operation</a:t>
            </a: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 each phrase makes you    think of. </a:t>
            </a:r>
            <a:endParaRPr lang="en-CA" sz="2700" dirty="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14578"/>
              </p:ext>
            </p:extLst>
          </p:nvPr>
        </p:nvGraphicFramePr>
        <p:xfrm>
          <a:off x="711199" y="1847850"/>
          <a:ext cx="9067800" cy="4525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900"/>
                <a:gridCol w="2235200"/>
                <a:gridCol w="2159000"/>
                <a:gridCol w="2425700"/>
              </a:tblGrid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Add</a:t>
                      </a:r>
                      <a:endParaRPr lang="en-CA" sz="2800" b="1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Subtract</a:t>
                      </a:r>
                      <a:endParaRPr lang="en-CA" sz="2800" b="1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Multiply</a:t>
                      </a:r>
                      <a:endParaRPr lang="en-CA" sz="2800" b="1" i="0" u="none" baseline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Divide</a:t>
                      </a:r>
                      <a:endParaRPr lang="en-CA" sz="2800" b="1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0685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156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1905000"/>
            <a:ext cx="30821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 more than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2400" y="1905000"/>
            <a:ext cx="27557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5 less than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3632200"/>
            <a:ext cx="21636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times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3632200"/>
            <a:ext cx="4587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the product of 7 and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0" y="5359400"/>
            <a:ext cx="330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7 reduced by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400" y="5359400"/>
            <a:ext cx="29838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7 divided by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4500" y="431800"/>
            <a:ext cx="6958457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Translate the phrase into an expression.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13093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962400"/>
            <a:ext cx="34182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k) 5 fewer than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1800"/>
            <a:ext cx="34182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g) 5 divided by 7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5100" y="431800"/>
            <a:ext cx="430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h) 7 decreased by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197100"/>
            <a:ext cx="34182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i) 7 increased by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5100" y="2197100"/>
            <a:ext cx="430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j) the sum of 7 and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45100" y="3962400"/>
            <a:ext cx="4549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l) the product of 5 and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588000"/>
            <a:ext cx="736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3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multiplied by 7 then increased by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-32568" y="553375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70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K-12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762000"/>
            <a:ext cx="9597517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smtClean="0">
                <a:solidFill>
                  <a:srgbClr val="000000"/>
                </a:solidFill>
                <a:latin typeface="Century Gothic"/>
              </a:rPr>
              <a:t>Multiply 2 and 3. Then subtract 1. </a:t>
            </a:r>
            <a:endParaRPr lang="en-CA" sz="27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659503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write a numerical expression with more than one operation.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9590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921000"/>
            <a:ext cx="7012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Divide 6 by 2. Then add 3.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3886200"/>
            <a:ext cx="6390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Add 4 and 6. Then divide by 5.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4851400"/>
            <a:ext cx="5819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Multiply 5 and 4. Then add 2.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5803900"/>
            <a:ext cx="8511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Divide 8 by 4. Then multiply by 3.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0" y="431800"/>
            <a:ext cx="92608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Translate the phrase into an expression with more than one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operation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1800" y="6769100"/>
            <a:ext cx="92740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Subtract 2 from 5. Then multiply by 4. Then add 3.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222500"/>
            <a:ext cx="8453475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Use </a:t>
            </a:r>
            <a:r>
              <a:rPr lang="en-CA" sz="2000" smtClean="0">
                <a:solidFill>
                  <a:srgbClr val="0000FF"/>
                </a:solidFill>
                <a:latin typeface="Century Gothic"/>
              </a:rPr>
              <a:t>brackets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to indicate which </a:t>
            </a:r>
            <a:r>
              <a:rPr lang="en-CA" sz="2000" smtClean="0">
                <a:solidFill>
                  <a:srgbClr val="0000FF"/>
                </a:solidFill>
                <a:latin typeface="Century Gothic"/>
              </a:rPr>
              <a:t>operation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has to be done first.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7755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42605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K-12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57980" y="749300"/>
            <a:ext cx="1844040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 smtClean="0">
                <a:solidFill>
                  <a:srgbClr val="000000"/>
                </a:solidFill>
                <a:latin typeface="Century Gothic"/>
              </a:rPr>
              <a:t>3 + 5</a:t>
            </a:r>
            <a:endParaRPr lang="en-CA" sz="27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474322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write mathematical expressions in words.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223000"/>
            <a:ext cx="8979078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Rather than using the word "plus," we prefer to use the verb "add."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386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305126-7F57-4FCA-9307-B08E1EFE55A9}"/>
</file>

<file path=customXml/itemProps2.xml><?xml version="1.0" encoding="utf-8"?>
<ds:datastoreItem xmlns:ds="http://schemas.openxmlformats.org/officeDocument/2006/customXml" ds:itemID="{211F71DE-F620-4AAD-ABD5-367C44FB7974}"/>
</file>

<file path=customXml/itemProps3.xml><?xml version="1.0" encoding="utf-8"?>
<ds:datastoreItem xmlns:ds="http://schemas.openxmlformats.org/officeDocument/2006/customXml" ds:itemID="{751B7313-65ED-45F2-AF19-C6D9842691FF}"/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989</Words>
  <Application>Microsoft Office PowerPoint</Application>
  <PresentationFormat>Custom</PresentationFormat>
  <Paragraphs>111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Century Gothic</vt:lpstr>
      <vt:lpstr>Century Gothic - 28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17</cp:revision>
  <dcterms:created xsi:type="dcterms:W3CDTF">2019-10-24T19:07:46Z</dcterms:created>
  <dcterms:modified xsi:type="dcterms:W3CDTF">2019-10-28T14:38:54Z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