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0160000" cy="7620000"/>
  <p:notesSz cx="6858000" cy="9144000"/>
  <p:embeddedFontLst>
    <p:embeddedFont>
      <p:font typeface="Century Gothic" panose="020B0502020202020204" pitchFamily="34" charset="0"/>
      <p:regular r:id="rId17"/>
      <p:bold r:id="rId18"/>
      <p:italic r:id="rId19"/>
      <p:boldItalic r:id="rId2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416" y="-42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customXml" Target="../customXml/item2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Relationship Id="rId27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7141"/>
            <a:ext cx="8636000" cy="16333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3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C8BA8-B462-41A4-9ACF-7753BBCFF378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1001A-E700-409E-B053-08A3859632C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78443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C8BA8-B462-41A4-9ACF-7753BBCFF378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1001A-E700-409E-B053-08A3859632C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7116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5155"/>
            <a:ext cx="2286000" cy="650169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05155"/>
            <a:ext cx="6688667" cy="650169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C8BA8-B462-41A4-9ACF-7753BBCFF378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1001A-E700-409E-B053-08A3859632C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20635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C8BA8-B462-41A4-9ACF-7753BBCFF378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1001A-E700-409E-B053-08A3859632C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35433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4896557"/>
            <a:ext cx="8636000" cy="151341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229682"/>
            <a:ext cx="8636000" cy="16668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C8BA8-B462-41A4-9ACF-7753BBCFF378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1001A-E700-409E-B053-08A3859632C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20312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C8BA8-B462-41A4-9ACF-7753BBCFF378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1001A-E700-409E-B053-08A3859632C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53336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5681"/>
            <a:ext cx="4489098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528"/>
            <a:ext cx="4489098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705681"/>
            <a:ext cx="4490861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416528"/>
            <a:ext cx="4490861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C8BA8-B462-41A4-9ACF-7753BBCFF378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1001A-E700-409E-B053-08A3859632C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45308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C8BA8-B462-41A4-9ACF-7753BBCFF378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1001A-E700-409E-B053-08A3859632C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22251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C8BA8-B462-41A4-9ACF-7753BBCFF378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1001A-E700-409E-B053-08A3859632C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01058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03389"/>
            <a:ext cx="3342570" cy="12911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03391"/>
            <a:ext cx="5679722" cy="650345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594557"/>
            <a:ext cx="3342570" cy="52122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C8BA8-B462-41A4-9ACF-7753BBCFF378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1001A-E700-409E-B053-08A3859632C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12487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334000"/>
            <a:ext cx="6096000" cy="62970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680861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5963709"/>
            <a:ext cx="6096000" cy="8942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C8BA8-B462-41A4-9ACF-7753BBCFF378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1001A-E700-409E-B053-08A3859632C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09130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05153"/>
            <a:ext cx="9144000" cy="127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78002"/>
            <a:ext cx="9144000" cy="5028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EC8BA8-B462-41A4-9ACF-7753BBCFF378}" type="datetimeFigureOut">
              <a:rPr lang="en-CA" smtClean="0"/>
              <a:t>2019-09-06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062613"/>
            <a:ext cx="3217333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91001A-E700-409E-B053-08A3859632C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19324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46304"/>
            <a:ext cx="58318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AB: required	BC: required</a:t>
            </a:r>
          </a:p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MB: required	ON: required</a:t>
            </a:r>
            <a:endParaRPr lang="en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2460" y="736600"/>
            <a:ext cx="80670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Teacher Resource 5.1 Unit 3 Number Sense pp. D-20–23</a:t>
            </a:r>
          </a:p>
          <a:p>
            <a:pPr algn="r">
              <a:lnSpc>
                <a:spcPct val="200000"/>
              </a:lnSpc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New Canadian Edition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JUMP Math™    Copyright © 2019 JUMP Math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2567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666666"/>
                </a:solidFill>
                <a:latin typeface="Century Gothic"/>
              </a:rPr>
              <a:t>NS5-17</a:t>
            </a:r>
            <a:endParaRPr lang="en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95148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 smtClean="0">
                <a:solidFill>
                  <a:srgbClr val="000000"/>
                </a:solidFill>
                <a:latin typeface="Century Gothic"/>
              </a:rPr>
              <a:t>Arrays and Multiplication</a:t>
            </a:r>
            <a:endParaRPr lang="en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8714740" cy="8153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write a product with or without an array using the distributive property.</a:t>
            </a: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AP Book 5.1 pp. 57–59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8426316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800100"/>
            <a:ext cx="9641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Write a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product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in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expanded form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and solve.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921500"/>
            <a:ext cx="546811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D-22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743200" y="1845286"/>
            <a:ext cx="4346350" cy="1208379"/>
            <a:chOff x="2743200" y="1845286"/>
            <a:chExt cx="4346350" cy="1208379"/>
          </a:xfrm>
        </p:grpSpPr>
        <p:grpSp>
          <p:nvGrpSpPr>
            <p:cNvPr id="6" name="Group 5"/>
            <p:cNvGrpSpPr/>
            <p:nvPr/>
          </p:nvGrpSpPr>
          <p:grpSpPr>
            <a:xfrm>
              <a:off x="3059191" y="1845286"/>
              <a:ext cx="4030359" cy="773864"/>
              <a:chOff x="3059191" y="1845286"/>
              <a:chExt cx="4030359" cy="773864"/>
            </a:xfrm>
          </p:grpSpPr>
          <p:sp>
            <p:nvSpPr>
              <p:cNvPr id="4" name="TextBox 3"/>
              <p:cNvSpPr txBox="1"/>
              <p:nvPr/>
            </p:nvSpPr>
            <p:spPr>
              <a:xfrm>
                <a:off x="4488180" y="2082800"/>
                <a:ext cx="1178509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000" b="1" smtClean="0">
                    <a:solidFill>
                      <a:srgbClr val="000000"/>
                    </a:solidFill>
                    <a:latin typeface="Century Gothic"/>
                  </a:rPr>
                  <a:t>hallway</a:t>
                </a:r>
                <a:endParaRPr lang="en-CA" sz="2000" b="1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5" name="Freeform 4"/>
              <p:cNvSpPr/>
              <p:nvPr/>
            </p:nvSpPr>
            <p:spPr>
              <a:xfrm>
                <a:off x="3059191" y="1845286"/>
                <a:ext cx="4030359" cy="773864"/>
              </a:xfrm>
              <a:custGeom>
                <a:avLst/>
                <a:gdLst/>
                <a:ahLst/>
                <a:cxnLst/>
                <a:rect l="0" t="0" r="0" b="0"/>
                <a:pathLst>
                  <a:path w="4030359" h="773864">
                    <a:moveTo>
                      <a:pt x="0" y="0"/>
                    </a:moveTo>
                    <a:lnTo>
                      <a:pt x="4030358" y="0"/>
                    </a:lnTo>
                    <a:lnTo>
                      <a:pt x="4030358" y="773863"/>
                    </a:lnTo>
                    <a:lnTo>
                      <a:pt x="0" y="77386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2743200" y="20828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3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818380" y="2730500"/>
              <a:ext cx="499974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34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469900" y="215900"/>
            <a:ext cx="409361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The dimensions of a hallway are shown.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15824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73100" y="444500"/>
            <a:ext cx="2953647" cy="989236"/>
            <a:chOff x="673100" y="444500"/>
            <a:chExt cx="2953647" cy="989236"/>
          </a:xfrm>
        </p:grpSpPr>
        <p:grpSp>
          <p:nvGrpSpPr>
            <p:cNvPr id="4" name="Group 3"/>
            <p:cNvGrpSpPr/>
            <p:nvPr/>
          </p:nvGrpSpPr>
          <p:grpSpPr>
            <a:xfrm>
              <a:off x="975916" y="800349"/>
              <a:ext cx="2650831" cy="633387"/>
              <a:chOff x="975916" y="800349"/>
              <a:chExt cx="2650831" cy="633387"/>
            </a:xfrm>
          </p:grpSpPr>
          <p:sp>
            <p:nvSpPr>
              <p:cNvPr id="2" name="TextBox 1"/>
              <p:cNvSpPr txBox="1"/>
              <p:nvPr/>
            </p:nvSpPr>
            <p:spPr>
              <a:xfrm>
                <a:off x="1414780" y="939800"/>
                <a:ext cx="1762659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000" b="1" smtClean="0">
                    <a:solidFill>
                      <a:srgbClr val="000000"/>
                    </a:solidFill>
                    <a:latin typeface="Century Gothic"/>
                  </a:rPr>
                  <a:t>cricket pitch</a:t>
                </a:r>
                <a:endParaRPr lang="en-CA" sz="2000" b="1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3" name="Freeform 2"/>
              <p:cNvSpPr/>
              <p:nvPr/>
            </p:nvSpPr>
            <p:spPr>
              <a:xfrm>
                <a:off x="975916" y="800349"/>
                <a:ext cx="2650831" cy="633387"/>
              </a:xfrm>
              <a:custGeom>
                <a:avLst/>
                <a:gdLst/>
                <a:ahLst/>
                <a:cxnLst/>
                <a:rect l="0" t="0" r="0" b="0"/>
                <a:pathLst>
                  <a:path w="2650831" h="633387">
                    <a:moveTo>
                      <a:pt x="0" y="0"/>
                    </a:moveTo>
                    <a:lnTo>
                      <a:pt x="2650830" y="0"/>
                    </a:lnTo>
                    <a:lnTo>
                      <a:pt x="2650830" y="633386"/>
                    </a:lnTo>
                    <a:lnTo>
                      <a:pt x="0" y="63338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5" name="TextBox 4"/>
            <p:cNvSpPr txBox="1"/>
            <p:nvPr/>
          </p:nvSpPr>
          <p:spPr>
            <a:xfrm>
              <a:off x="673100" y="9398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3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049780" y="444500"/>
              <a:ext cx="499974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22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73100" y="4457700"/>
            <a:ext cx="6858001" cy="1152500"/>
            <a:chOff x="673100" y="4457700"/>
            <a:chExt cx="6858001" cy="1152500"/>
          </a:xfrm>
        </p:grpSpPr>
        <p:grpSp>
          <p:nvGrpSpPr>
            <p:cNvPr id="10" name="Group 9"/>
            <p:cNvGrpSpPr/>
            <p:nvPr/>
          </p:nvGrpSpPr>
          <p:grpSpPr>
            <a:xfrm>
              <a:off x="975916" y="4844461"/>
              <a:ext cx="6555185" cy="765739"/>
              <a:chOff x="975916" y="4844461"/>
              <a:chExt cx="6555185" cy="765739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3129280" y="5029200"/>
                <a:ext cx="2255266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000" b="1" smtClean="0">
                    <a:solidFill>
                      <a:srgbClr val="000000"/>
                    </a:solidFill>
                    <a:latin typeface="Century Gothic"/>
                  </a:rPr>
                  <a:t>aisle in a theatre</a:t>
                </a:r>
                <a:endParaRPr lang="en-CA" sz="2000" b="1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9" name="Freeform 8"/>
              <p:cNvSpPr/>
              <p:nvPr/>
            </p:nvSpPr>
            <p:spPr>
              <a:xfrm>
                <a:off x="975916" y="4844461"/>
                <a:ext cx="6555185" cy="765739"/>
              </a:xfrm>
              <a:custGeom>
                <a:avLst/>
                <a:gdLst/>
                <a:ahLst/>
                <a:cxnLst/>
                <a:rect l="0" t="0" r="0" b="0"/>
                <a:pathLst>
                  <a:path w="6555185" h="765739">
                    <a:moveTo>
                      <a:pt x="0" y="0"/>
                    </a:moveTo>
                    <a:lnTo>
                      <a:pt x="6555184" y="0"/>
                    </a:lnTo>
                    <a:lnTo>
                      <a:pt x="6555184" y="765738"/>
                    </a:lnTo>
                    <a:lnTo>
                      <a:pt x="0" y="76573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4005580" y="4457700"/>
              <a:ext cx="499974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53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73100" y="50292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4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73100" y="2438400"/>
            <a:ext cx="1742433" cy="1083568"/>
            <a:chOff x="673100" y="2438400"/>
            <a:chExt cx="1742433" cy="1083568"/>
          </a:xfrm>
        </p:grpSpPr>
        <p:grpSp>
          <p:nvGrpSpPr>
            <p:cNvPr id="16" name="Group 15"/>
            <p:cNvGrpSpPr/>
            <p:nvPr/>
          </p:nvGrpSpPr>
          <p:grpSpPr>
            <a:xfrm>
              <a:off x="975916" y="2788141"/>
              <a:ext cx="1439617" cy="733827"/>
              <a:chOff x="975916" y="2788141"/>
              <a:chExt cx="1439617" cy="733827"/>
            </a:xfrm>
          </p:grpSpPr>
          <p:sp>
            <p:nvSpPr>
              <p:cNvPr id="14" name="Freeform 13"/>
              <p:cNvSpPr/>
              <p:nvPr/>
            </p:nvSpPr>
            <p:spPr>
              <a:xfrm>
                <a:off x="975916" y="2788141"/>
                <a:ext cx="1439617" cy="733827"/>
              </a:xfrm>
              <a:custGeom>
                <a:avLst/>
                <a:gdLst/>
                <a:ahLst/>
                <a:cxnLst/>
                <a:rect l="0" t="0" r="0" b="0"/>
                <a:pathLst>
                  <a:path w="1439617" h="733827">
                    <a:moveTo>
                      <a:pt x="0" y="0"/>
                    </a:moveTo>
                    <a:lnTo>
                      <a:pt x="1439616" y="0"/>
                    </a:lnTo>
                    <a:lnTo>
                      <a:pt x="1439616" y="733826"/>
                    </a:lnTo>
                    <a:lnTo>
                      <a:pt x="0" y="73382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1021080" y="2984500"/>
                <a:ext cx="1351280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000" b="1" smtClean="0">
                    <a:solidFill>
                      <a:srgbClr val="000000"/>
                    </a:solidFill>
                    <a:latin typeface="Century Gothic"/>
                  </a:rPr>
                  <a:t>driveway</a:t>
                </a:r>
                <a:endParaRPr lang="en-CA" sz="2000" b="1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673100" y="29845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5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440180" y="2438400"/>
              <a:ext cx="499974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13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469900" y="6921500"/>
            <a:ext cx="7241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D-22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71218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8788668"/>
              </p:ext>
            </p:extLst>
          </p:nvPr>
        </p:nvGraphicFramePr>
        <p:xfrm>
          <a:off x="1155700" y="4584700"/>
          <a:ext cx="1089914" cy="16347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4957"/>
                <a:gridCol w="544957"/>
              </a:tblGrid>
              <a:tr h="544957"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mpd="sng">
                      <a:solidFill>
                        <a:srgbClr val="666666"/>
                      </a:solidFill>
                      <a:prstDash val="solid"/>
                    </a:lnL>
                    <a:lnR w="12700" cmpd="sng">
                      <a:solidFill>
                        <a:srgbClr val="666666"/>
                      </a:solidFill>
                      <a:prstDash val="solid"/>
                    </a:lnR>
                    <a:lnT w="12700" cmpd="sng">
                      <a:solidFill>
                        <a:srgbClr val="666666"/>
                      </a:solidFill>
                      <a:prstDash val="solid"/>
                    </a:lnT>
                    <a:lnB w="12700" cmpd="sng">
                      <a:solidFill>
                        <a:srgbClr val="666666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666666"/>
                      </a:solidFill>
                      <a:prstDash val="solid"/>
                    </a:lnL>
                    <a:lnR w="12700" cmpd="sng">
                      <a:solidFill>
                        <a:srgbClr val="666666"/>
                      </a:solidFill>
                      <a:prstDash val="solid"/>
                    </a:lnR>
                    <a:lnT w="12700" cmpd="sng">
                      <a:solidFill>
                        <a:srgbClr val="666666"/>
                      </a:solidFill>
                      <a:prstDash val="solid"/>
                    </a:lnT>
                    <a:lnB w="12700" cmpd="sng">
                      <a:solidFill>
                        <a:srgbClr val="666666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544830">
                <a:tc>
                  <a:txBody>
                    <a:bodyPr/>
                    <a:lstStyle/>
                    <a:p>
                      <a:r>
                        <a:rPr lang="en-CA" sz="2800" b="0" i="0" u="none" baseline="0" dirty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 ×</a:t>
                      </a:r>
                      <a:endParaRPr lang="en-CA" sz="2800" b="0" i="0" u="none" baseline="0" dirty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>
                    <a:lnL w="12700" cmpd="sng">
                      <a:solidFill>
                        <a:srgbClr val="666666"/>
                      </a:solidFill>
                      <a:prstDash val="solid"/>
                    </a:lnL>
                    <a:lnR w="12700" cmpd="sng">
                      <a:solidFill>
                        <a:srgbClr val="666666"/>
                      </a:solidFill>
                      <a:prstDash val="solid"/>
                    </a:lnR>
                    <a:lnT w="12700" cmpd="sng">
                      <a:solidFill>
                        <a:srgbClr val="666666"/>
                      </a:solidFill>
                      <a:prstDash val="solid"/>
                    </a:lnT>
                    <a:lnB w="12700" cmpd="sng">
                      <a:solidFill>
                        <a:srgbClr val="666666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2800" b="0" i="0" u="none" baseline="0" dirty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 4</a:t>
                      </a:r>
                      <a:endParaRPr lang="en-CA" sz="2800" b="0" i="0" u="none" baseline="0" dirty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>
                    <a:lnL w="12700" cmpd="sng">
                      <a:solidFill>
                        <a:srgbClr val="666666"/>
                      </a:solidFill>
                      <a:prstDash val="solid"/>
                    </a:lnL>
                    <a:lnR w="12700" cmpd="sng">
                      <a:solidFill>
                        <a:srgbClr val="666666"/>
                      </a:solidFill>
                      <a:prstDash val="solid"/>
                    </a:lnR>
                    <a:lnT w="12700" cmpd="sng">
                      <a:solidFill>
                        <a:srgbClr val="666666"/>
                      </a:solidFill>
                      <a:prstDash val="solid"/>
                    </a:lnT>
                    <a:lnB w="12700" cmpd="sng">
                      <a:solidFill>
                        <a:srgbClr val="666666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544957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666666"/>
                      </a:solidFill>
                      <a:prstDash val="solid"/>
                    </a:lnL>
                    <a:lnR w="12700" cmpd="sng">
                      <a:solidFill>
                        <a:srgbClr val="666666"/>
                      </a:solidFill>
                      <a:prstDash val="solid"/>
                    </a:lnR>
                    <a:lnT w="12700" cmpd="sng">
                      <a:solidFill>
                        <a:srgbClr val="666666"/>
                      </a:solidFill>
                      <a:prstDash val="solid"/>
                    </a:lnT>
                    <a:lnB w="12700" cmpd="sng">
                      <a:solidFill>
                        <a:srgbClr val="666666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666666"/>
                      </a:solidFill>
                      <a:prstDash val="solid"/>
                    </a:lnL>
                    <a:lnR w="12700" cmpd="sng">
                      <a:solidFill>
                        <a:srgbClr val="666666"/>
                      </a:solidFill>
                      <a:prstDash val="solid"/>
                    </a:lnR>
                    <a:lnT w="12700" cmpd="sng">
                      <a:solidFill>
                        <a:srgbClr val="666666"/>
                      </a:solidFill>
                      <a:prstDash val="solid"/>
                    </a:lnT>
                    <a:lnB w="12700" cmpd="sng">
                      <a:solidFill>
                        <a:srgbClr val="666666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1858300"/>
              </p:ext>
            </p:extLst>
          </p:nvPr>
        </p:nvGraphicFramePr>
        <p:xfrm>
          <a:off x="1168400" y="1879600"/>
          <a:ext cx="1089914" cy="16347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4957"/>
                <a:gridCol w="544957"/>
              </a:tblGrid>
              <a:tr h="544957"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mpd="sng">
                      <a:solidFill>
                        <a:srgbClr val="666666"/>
                      </a:solidFill>
                      <a:prstDash val="solid"/>
                    </a:lnL>
                    <a:lnR w="12700" cmpd="sng">
                      <a:solidFill>
                        <a:srgbClr val="666666"/>
                      </a:solidFill>
                      <a:prstDash val="solid"/>
                    </a:lnR>
                    <a:lnT w="12700" cmpd="sng">
                      <a:solidFill>
                        <a:srgbClr val="666666"/>
                      </a:solidFill>
                      <a:prstDash val="solid"/>
                    </a:lnT>
                    <a:lnB w="12700" cmpd="sng">
                      <a:solidFill>
                        <a:srgbClr val="666666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666666"/>
                      </a:solidFill>
                      <a:prstDash val="solid"/>
                    </a:lnL>
                    <a:lnR w="12700" cmpd="sng">
                      <a:solidFill>
                        <a:srgbClr val="666666"/>
                      </a:solidFill>
                      <a:prstDash val="solid"/>
                    </a:lnR>
                    <a:lnT w="12700" cmpd="sng">
                      <a:solidFill>
                        <a:srgbClr val="666666"/>
                      </a:solidFill>
                      <a:prstDash val="solid"/>
                    </a:lnT>
                    <a:lnB w="12700" cmpd="sng">
                      <a:solidFill>
                        <a:srgbClr val="666666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544830">
                <a:tc>
                  <a:txBody>
                    <a:bodyPr/>
                    <a:lstStyle/>
                    <a:p>
                      <a:r>
                        <a:rPr lang="en-CA" sz="2800" b="0" i="0" u="none" baseline="0" dirty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 ×</a:t>
                      </a:r>
                      <a:endParaRPr lang="en-CA" sz="2800" b="0" i="0" u="none" baseline="0" dirty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>
                    <a:lnL w="12700" cmpd="sng">
                      <a:solidFill>
                        <a:srgbClr val="666666"/>
                      </a:solidFill>
                      <a:prstDash val="solid"/>
                    </a:lnL>
                    <a:lnR w="12700" cmpd="sng">
                      <a:solidFill>
                        <a:srgbClr val="666666"/>
                      </a:solidFill>
                      <a:prstDash val="solid"/>
                    </a:lnR>
                    <a:lnT w="12700" cmpd="sng">
                      <a:solidFill>
                        <a:srgbClr val="666666"/>
                      </a:solidFill>
                      <a:prstDash val="solid"/>
                    </a:lnT>
                    <a:lnB w="12700" cmpd="sng">
                      <a:solidFill>
                        <a:srgbClr val="666666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2800" b="0" i="0" u="none" baseline="0" dirty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 5</a:t>
                      </a:r>
                      <a:endParaRPr lang="en-CA" sz="2800" b="0" i="0" u="none" baseline="0" dirty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>
                    <a:lnL w="12700" cmpd="sng">
                      <a:solidFill>
                        <a:srgbClr val="666666"/>
                      </a:solidFill>
                      <a:prstDash val="solid"/>
                    </a:lnL>
                    <a:lnR w="12700" cmpd="sng">
                      <a:solidFill>
                        <a:srgbClr val="666666"/>
                      </a:solidFill>
                      <a:prstDash val="solid"/>
                    </a:lnR>
                    <a:lnT w="12700" cmpd="sng">
                      <a:solidFill>
                        <a:srgbClr val="666666"/>
                      </a:solidFill>
                      <a:prstDash val="solid"/>
                    </a:lnT>
                    <a:lnB w="12700" cmpd="sng">
                      <a:solidFill>
                        <a:srgbClr val="666666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544957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666666"/>
                      </a:solidFill>
                      <a:prstDash val="solid"/>
                    </a:lnL>
                    <a:lnR w="12700" cmpd="sng">
                      <a:solidFill>
                        <a:srgbClr val="666666"/>
                      </a:solidFill>
                      <a:prstDash val="solid"/>
                    </a:lnR>
                    <a:lnT w="12700" cmpd="sng">
                      <a:solidFill>
                        <a:srgbClr val="666666"/>
                      </a:solidFill>
                      <a:prstDash val="solid"/>
                    </a:lnT>
                    <a:lnB w="12700" cmpd="sng">
                      <a:solidFill>
                        <a:srgbClr val="666666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666666"/>
                      </a:solidFill>
                      <a:prstDash val="solid"/>
                    </a:lnL>
                    <a:lnR w="12700" cmpd="sng">
                      <a:solidFill>
                        <a:srgbClr val="666666"/>
                      </a:solidFill>
                      <a:prstDash val="solid"/>
                    </a:lnR>
                    <a:lnT w="12700" cmpd="sng">
                      <a:solidFill>
                        <a:srgbClr val="666666"/>
                      </a:solidFill>
                      <a:prstDash val="solid"/>
                    </a:lnT>
                    <a:lnB w="12700" cmpd="sng">
                      <a:solidFill>
                        <a:srgbClr val="666666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469900" y="1892300"/>
            <a:ext cx="5946927" cy="1583898"/>
            <a:chOff x="469900" y="1892300"/>
            <a:chExt cx="5946927" cy="1583898"/>
          </a:xfrm>
        </p:grpSpPr>
        <p:sp>
          <p:nvSpPr>
            <p:cNvPr id="4" name="TextBox 3"/>
            <p:cNvSpPr txBox="1"/>
            <p:nvPr/>
          </p:nvSpPr>
          <p:spPr>
            <a:xfrm>
              <a:off x="469900" y="1892300"/>
              <a:ext cx="5926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a)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1159002" y="2969768"/>
              <a:ext cx="1102741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>
              <a:off x="2476500" y="1892300"/>
              <a:ext cx="403176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= (5 × ____) + (5 × ___) 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476500" y="2476500"/>
              <a:ext cx="202857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= 350 + 10 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476500" y="3060700"/>
              <a:ext cx="124355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= ____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457200" y="419100"/>
            <a:ext cx="7990840" cy="12286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Extensions: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1. Fill in the missing information.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457200" y="4597400"/>
            <a:ext cx="5966206" cy="1583898"/>
            <a:chOff x="457200" y="4597400"/>
            <a:chExt cx="5966206" cy="1583898"/>
          </a:xfrm>
        </p:grpSpPr>
        <p:sp>
          <p:nvSpPr>
            <p:cNvPr id="11" name="TextBox 10"/>
            <p:cNvSpPr txBox="1"/>
            <p:nvPr/>
          </p:nvSpPr>
          <p:spPr>
            <a:xfrm>
              <a:off x="457200" y="4597400"/>
              <a:ext cx="59227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b)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1146302" y="5674868"/>
              <a:ext cx="1102741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2463800" y="4597400"/>
              <a:ext cx="405104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= (___ × 80) + (___ × 1) 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463800" y="5181600"/>
              <a:ext cx="195145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= ____ + 4 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463800" y="5765800"/>
              <a:ext cx="124355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= ____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406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4212506"/>
              </p:ext>
            </p:extLst>
          </p:nvPr>
        </p:nvGraphicFramePr>
        <p:xfrm>
          <a:off x="1155700" y="774700"/>
          <a:ext cx="1089914" cy="16347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4957"/>
                <a:gridCol w="544957"/>
              </a:tblGrid>
              <a:tr h="544957">
                <a:tc>
                  <a:txBody>
                    <a:bodyPr/>
                    <a:lstStyle/>
                    <a:p>
                      <a:r>
                        <a:rPr lang="en-CA" sz="2800" b="0" i="0" u="none" baseline="0" dirty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 7</a:t>
                      </a:r>
                      <a:endParaRPr lang="en-CA" sz="2800" b="0" i="0" u="none" baseline="0" dirty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>
                    <a:lnL w="12700" cmpd="sng">
                      <a:solidFill>
                        <a:srgbClr val="666666"/>
                      </a:solidFill>
                      <a:prstDash val="solid"/>
                    </a:lnL>
                    <a:lnR w="12700" cmpd="sng">
                      <a:solidFill>
                        <a:srgbClr val="666666"/>
                      </a:solidFill>
                      <a:prstDash val="solid"/>
                    </a:lnR>
                    <a:lnT w="12700" cmpd="sng">
                      <a:solidFill>
                        <a:srgbClr val="666666"/>
                      </a:solidFill>
                      <a:prstDash val="solid"/>
                    </a:lnT>
                    <a:lnB w="12700" cmpd="sng">
                      <a:solidFill>
                        <a:srgbClr val="666666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666666"/>
                      </a:solidFill>
                      <a:prstDash val="solid"/>
                    </a:lnL>
                    <a:lnR w="12700" cmpd="sng">
                      <a:solidFill>
                        <a:srgbClr val="666666"/>
                      </a:solidFill>
                      <a:prstDash val="solid"/>
                    </a:lnR>
                    <a:lnT w="12700" cmpd="sng">
                      <a:solidFill>
                        <a:srgbClr val="666666"/>
                      </a:solidFill>
                      <a:prstDash val="solid"/>
                    </a:lnT>
                    <a:lnB w="12700" cmpd="sng">
                      <a:solidFill>
                        <a:srgbClr val="666666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544830">
                <a:tc>
                  <a:txBody>
                    <a:bodyPr/>
                    <a:lstStyle/>
                    <a:p>
                      <a:r>
                        <a:rPr lang="en-CA" sz="2800" b="0" i="0" u="none" baseline="0" dirty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 ×</a:t>
                      </a:r>
                      <a:endParaRPr lang="en-CA" sz="2800" b="0" i="0" u="none" baseline="0" dirty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>
                    <a:lnL w="12700" cmpd="sng">
                      <a:solidFill>
                        <a:srgbClr val="666666"/>
                      </a:solidFill>
                      <a:prstDash val="solid"/>
                    </a:lnL>
                    <a:lnR w="12700" cmpd="sng">
                      <a:solidFill>
                        <a:srgbClr val="666666"/>
                      </a:solidFill>
                      <a:prstDash val="solid"/>
                    </a:lnR>
                    <a:lnT w="12700" cmpd="sng">
                      <a:solidFill>
                        <a:srgbClr val="666666"/>
                      </a:solidFill>
                      <a:prstDash val="solid"/>
                    </a:lnT>
                    <a:lnB w="12700" cmpd="sng">
                      <a:solidFill>
                        <a:srgbClr val="666666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666666"/>
                      </a:solidFill>
                      <a:prstDash val="solid"/>
                    </a:lnL>
                    <a:lnR w="12700" cmpd="sng">
                      <a:solidFill>
                        <a:srgbClr val="666666"/>
                      </a:solidFill>
                      <a:prstDash val="solid"/>
                    </a:lnR>
                    <a:lnT w="12700" cmpd="sng">
                      <a:solidFill>
                        <a:srgbClr val="666666"/>
                      </a:solidFill>
                      <a:prstDash val="solid"/>
                    </a:lnT>
                    <a:lnB w="12700" cmpd="sng">
                      <a:solidFill>
                        <a:srgbClr val="666666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544957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666666"/>
                      </a:solidFill>
                      <a:prstDash val="solid"/>
                    </a:lnL>
                    <a:lnR w="12700" cmpd="sng">
                      <a:solidFill>
                        <a:srgbClr val="666666"/>
                      </a:solidFill>
                      <a:prstDash val="solid"/>
                    </a:lnR>
                    <a:lnT w="12700" cmpd="sng">
                      <a:solidFill>
                        <a:srgbClr val="666666"/>
                      </a:solidFill>
                      <a:prstDash val="solid"/>
                    </a:lnT>
                    <a:lnB w="12700" cmpd="sng">
                      <a:solidFill>
                        <a:srgbClr val="666666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666666"/>
                      </a:solidFill>
                      <a:prstDash val="solid"/>
                    </a:lnL>
                    <a:lnR w="12700" cmpd="sng">
                      <a:solidFill>
                        <a:srgbClr val="666666"/>
                      </a:solidFill>
                      <a:prstDash val="solid"/>
                    </a:lnR>
                    <a:lnT w="12700" cmpd="sng">
                      <a:solidFill>
                        <a:srgbClr val="666666"/>
                      </a:solidFill>
                      <a:prstDash val="solid"/>
                    </a:lnT>
                    <a:lnB w="12700" cmpd="sng">
                      <a:solidFill>
                        <a:srgbClr val="666666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grpSp>
        <p:nvGrpSpPr>
          <p:cNvPr id="7" name="Group 6"/>
          <p:cNvGrpSpPr/>
          <p:nvPr/>
        </p:nvGrpSpPr>
        <p:grpSpPr>
          <a:xfrm>
            <a:off x="457200" y="787400"/>
            <a:ext cx="6105449" cy="1583898"/>
            <a:chOff x="457200" y="787400"/>
            <a:chExt cx="6105449" cy="1583898"/>
          </a:xfrm>
        </p:grpSpPr>
        <p:sp>
          <p:nvSpPr>
            <p:cNvPr id="3" name="TextBox 2"/>
            <p:cNvSpPr txBox="1"/>
            <p:nvPr/>
          </p:nvSpPr>
          <p:spPr>
            <a:xfrm>
              <a:off x="457200" y="787400"/>
              <a:ext cx="57978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c)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463800" y="787400"/>
              <a:ext cx="419028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= (___ × ___) + (2 × ___) 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463800" y="1371600"/>
              <a:ext cx="183149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= 140 + 8 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463800" y="1955800"/>
              <a:ext cx="124355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= ____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cxnSp>
        <p:nvCxnSpPr>
          <p:cNvPr id="8" name="Straight Connector 7"/>
          <p:cNvCxnSpPr/>
          <p:nvPr/>
        </p:nvCxnSpPr>
        <p:spPr>
          <a:xfrm>
            <a:off x="1146302" y="1864868"/>
            <a:ext cx="1102741" cy="0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610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0743834"/>
              </p:ext>
            </p:extLst>
          </p:nvPr>
        </p:nvGraphicFramePr>
        <p:xfrm>
          <a:off x="1181100" y="1282700"/>
          <a:ext cx="1634871" cy="16347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4957"/>
                <a:gridCol w="544957"/>
                <a:gridCol w="544957"/>
              </a:tblGrid>
              <a:tr h="544957"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mpd="sng">
                      <a:solidFill>
                        <a:srgbClr val="666666"/>
                      </a:solidFill>
                      <a:prstDash val="solid"/>
                    </a:lnL>
                    <a:lnR w="12700" cmpd="sng">
                      <a:solidFill>
                        <a:srgbClr val="666666"/>
                      </a:solidFill>
                      <a:prstDash val="solid"/>
                    </a:lnR>
                    <a:lnT w="12700" cmpd="sng">
                      <a:solidFill>
                        <a:srgbClr val="666666"/>
                      </a:solidFill>
                      <a:prstDash val="solid"/>
                    </a:lnT>
                    <a:lnB w="12700" cmpd="sng">
                      <a:solidFill>
                        <a:srgbClr val="666666"/>
                      </a:solidFill>
                      <a:prstDash val="solid"/>
                    </a:lnB>
                    <a:solidFill>
                      <a:srgbClr val="80808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666666"/>
                      </a:solidFill>
                      <a:prstDash val="solid"/>
                    </a:lnL>
                    <a:lnR w="12700" cmpd="sng">
                      <a:solidFill>
                        <a:srgbClr val="666666"/>
                      </a:solidFill>
                      <a:prstDash val="solid"/>
                    </a:lnR>
                    <a:lnT w="12700" cmpd="sng">
                      <a:solidFill>
                        <a:srgbClr val="666666"/>
                      </a:solidFill>
                      <a:prstDash val="solid"/>
                    </a:lnT>
                    <a:lnB w="12700" cmpd="sng">
                      <a:solidFill>
                        <a:srgbClr val="666666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2800" b="0" i="0" u="none" baseline="0" dirty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 0</a:t>
                      </a:r>
                      <a:endParaRPr lang="en-CA" sz="2800" b="0" i="0" u="none" baseline="0" dirty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>
                    <a:lnL w="12700" cmpd="sng">
                      <a:solidFill>
                        <a:srgbClr val="666666"/>
                      </a:solidFill>
                      <a:prstDash val="solid"/>
                    </a:lnL>
                    <a:lnR w="12700" cmpd="sng">
                      <a:solidFill>
                        <a:srgbClr val="666666"/>
                      </a:solidFill>
                      <a:prstDash val="solid"/>
                    </a:lnR>
                    <a:lnT w="12700" cmpd="sng">
                      <a:solidFill>
                        <a:srgbClr val="666666"/>
                      </a:solidFill>
                      <a:prstDash val="solid"/>
                    </a:lnT>
                    <a:lnB w="12700" cmpd="sng">
                      <a:solidFill>
                        <a:srgbClr val="666666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544830">
                <a:tc>
                  <a:txBody>
                    <a:bodyPr/>
                    <a:lstStyle/>
                    <a:p>
                      <a:r>
                        <a:rPr lang="en-CA" sz="2800" b="0" i="0" u="none" baseline="0" dirty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 ×</a:t>
                      </a:r>
                      <a:endParaRPr lang="en-CA" sz="2800" b="0" i="0" u="none" baseline="0" dirty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>
                    <a:lnL w="12700" cmpd="sng">
                      <a:solidFill>
                        <a:srgbClr val="666666"/>
                      </a:solidFill>
                      <a:prstDash val="solid"/>
                    </a:lnL>
                    <a:lnR w="12700" cmpd="sng">
                      <a:solidFill>
                        <a:srgbClr val="666666"/>
                      </a:solidFill>
                      <a:prstDash val="solid"/>
                    </a:lnR>
                    <a:lnT w="12700" cmpd="sng">
                      <a:solidFill>
                        <a:srgbClr val="666666"/>
                      </a:solidFill>
                      <a:prstDash val="solid"/>
                    </a:lnT>
                    <a:lnB w="12700" cmpd="sng">
                      <a:solidFill>
                        <a:srgbClr val="666666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666666"/>
                      </a:solidFill>
                      <a:prstDash val="solid"/>
                    </a:lnL>
                    <a:lnR w="12700" cmpd="sng">
                      <a:solidFill>
                        <a:srgbClr val="666666"/>
                      </a:solidFill>
                      <a:prstDash val="solid"/>
                    </a:lnR>
                    <a:lnT w="12700" cmpd="sng">
                      <a:solidFill>
                        <a:srgbClr val="666666"/>
                      </a:solidFill>
                      <a:prstDash val="solid"/>
                    </a:lnT>
                    <a:lnB w="12700" cmpd="sng">
                      <a:solidFill>
                        <a:srgbClr val="666666"/>
                      </a:solidFill>
                      <a:prstDash val="solid"/>
                    </a:lnB>
                    <a:solidFill>
                      <a:srgbClr val="80808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2800" b="0" i="0" u="none" baseline="0" dirty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 4</a:t>
                      </a:r>
                      <a:endParaRPr lang="en-CA" sz="2800" b="0" i="0" u="none" baseline="0" dirty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>
                    <a:lnL w="12700" cmpd="sng">
                      <a:solidFill>
                        <a:srgbClr val="666666"/>
                      </a:solidFill>
                      <a:prstDash val="solid"/>
                    </a:lnL>
                    <a:lnR w="12700" cmpd="sng">
                      <a:solidFill>
                        <a:srgbClr val="666666"/>
                      </a:solidFill>
                      <a:prstDash val="solid"/>
                    </a:lnR>
                    <a:lnT w="12700" cmpd="sng">
                      <a:solidFill>
                        <a:srgbClr val="666666"/>
                      </a:solidFill>
                      <a:prstDash val="solid"/>
                    </a:lnT>
                    <a:lnB w="12700" cmpd="sng">
                      <a:solidFill>
                        <a:srgbClr val="666666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544957">
                <a:tc>
                  <a:txBody>
                    <a:bodyPr/>
                    <a:lstStyle/>
                    <a:p>
                      <a:r>
                        <a:rPr lang="en-CA" sz="2800" b="0" i="0" u="none" baseline="0" dirty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 2</a:t>
                      </a:r>
                      <a:endParaRPr lang="en-CA" sz="2800" b="0" i="0" u="none" baseline="0" dirty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>
                    <a:lnL w="12700" cmpd="sng">
                      <a:solidFill>
                        <a:srgbClr val="666666"/>
                      </a:solidFill>
                      <a:prstDash val="solid"/>
                    </a:lnL>
                    <a:lnR w="12700" cmpd="sng">
                      <a:solidFill>
                        <a:srgbClr val="666666"/>
                      </a:solidFill>
                      <a:prstDash val="solid"/>
                    </a:lnR>
                    <a:lnT w="12700" cmpd="sng">
                      <a:solidFill>
                        <a:srgbClr val="666666"/>
                      </a:solidFill>
                      <a:prstDash val="solid"/>
                    </a:lnT>
                    <a:lnB w="12700" cmpd="sng">
                      <a:solidFill>
                        <a:srgbClr val="666666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2800" b="0" i="0" u="none" baseline="0" dirty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 8</a:t>
                      </a:r>
                      <a:endParaRPr lang="en-CA" sz="2800" b="0" i="0" u="none" baseline="0" dirty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>
                    <a:lnL w="12700" cmpd="sng">
                      <a:solidFill>
                        <a:srgbClr val="666666"/>
                      </a:solidFill>
                      <a:prstDash val="solid"/>
                    </a:lnL>
                    <a:lnR w="12700" cmpd="sng">
                      <a:solidFill>
                        <a:srgbClr val="666666"/>
                      </a:solidFill>
                      <a:prstDash val="solid"/>
                    </a:lnR>
                    <a:lnT w="12700" cmpd="sng">
                      <a:solidFill>
                        <a:srgbClr val="666666"/>
                      </a:solidFill>
                      <a:prstDash val="solid"/>
                    </a:lnT>
                    <a:lnB w="12700" cmpd="sng">
                      <a:solidFill>
                        <a:srgbClr val="666666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2800" b="0" i="0" u="none" baseline="0" dirty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 0</a:t>
                      </a:r>
                      <a:endParaRPr lang="en-CA" sz="2800" b="0" i="0" u="none" baseline="0" dirty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>
                    <a:lnL w="12700" cmpd="sng">
                      <a:solidFill>
                        <a:srgbClr val="666666"/>
                      </a:solidFill>
                      <a:prstDash val="solid"/>
                    </a:lnL>
                    <a:lnR w="12700" cmpd="sng">
                      <a:solidFill>
                        <a:srgbClr val="666666"/>
                      </a:solidFill>
                      <a:prstDash val="solid"/>
                    </a:lnR>
                    <a:lnT w="12700" cmpd="sng">
                      <a:solidFill>
                        <a:srgbClr val="666666"/>
                      </a:solidFill>
                      <a:prstDash val="solid"/>
                    </a:lnT>
                    <a:lnB w="12700" cmpd="sng">
                      <a:solidFill>
                        <a:srgbClr val="666666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69900" y="419100"/>
            <a:ext cx="9425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2. Fill in the missing digits.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69900" y="1282700"/>
            <a:ext cx="2364105" cy="1095502"/>
            <a:chOff x="469900" y="1282700"/>
            <a:chExt cx="2364105" cy="1095502"/>
          </a:xfrm>
        </p:grpSpPr>
        <p:sp>
          <p:nvSpPr>
            <p:cNvPr id="4" name="TextBox 3"/>
            <p:cNvSpPr txBox="1"/>
            <p:nvPr/>
          </p:nvSpPr>
          <p:spPr>
            <a:xfrm>
              <a:off x="469900" y="1282700"/>
              <a:ext cx="5926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a)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1163447" y="2378202"/>
              <a:ext cx="1670558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9415223"/>
              </p:ext>
            </p:extLst>
          </p:nvPr>
        </p:nvGraphicFramePr>
        <p:xfrm>
          <a:off x="5937250" y="1282700"/>
          <a:ext cx="1634871" cy="16347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4957"/>
                <a:gridCol w="544957"/>
                <a:gridCol w="544957"/>
              </a:tblGrid>
              <a:tr h="544957"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mpd="sng">
                      <a:solidFill>
                        <a:srgbClr val="666666"/>
                      </a:solidFill>
                      <a:prstDash val="solid"/>
                    </a:lnL>
                    <a:lnR w="12700" cmpd="sng">
                      <a:solidFill>
                        <a:srgbClr val="666666"/>
                      </a:solidFill>
                      <a:prstDash val="solid"/>
                    </a:lnR>
                    <a:lnT w="12700" cmpd="sng">
                      <a:solidFill>
                        <a:srgbClr val="666666"/>
                      </a:solidFill>
                      <a:prstDash val="solid"/>
                    </a:lnT>
                    <a:lnB w="12700" cmpd="sng">
                      <a:solidFill>
                        <a:srgbClr val="666666"/>
                      </a:solidFill>
                      <a:prstDash val="solid"/>
                    </a:lnB>
                    <a:solidFill>
                      <a:srgbClr val="80808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666666"/>
                      </a:solidFill>
                      <a:prstDash val="solid"/>
                    </a:lnL>
                    <a:lnR w="12700" cmpd="sng">
                      <a:solidFill>
                        <a:srgbClr val="666666"/>
                      </a:solidFill>
                      <a:prstDash val="solid"/>
                    </a:lnR>
                    <a:lnT w="12700" cmpd="sng">
                      <a:solidFill>
                        <a:srgbClr val="666666"/>
                      </a:solidFill>
                      <a:prstDash val="solid"/>
                    </a:lnT>
                    <a:lnB w="12700" cmpd="sng">
                      <a:solidFill>
                        <a:srgbClr val="666666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2800" b="0" i="0" u="none" baseline="0" dirty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 0</a:t>
                      </a:r>
                      <a:endParaRPr lang="en-CA" sz="2800" b="0" i="0" u="none" baseline="0" dirty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>
                    <a:lnL w="12700" cmpd="sng">
                      <a:solidFill>
                        <a:srgbClr val="666666"/>
                      </a:solidFill>
                      <a:prstDash val="solid"/>
                    </a:lnL>
                    <a:lnR w="12700" cmpd="sng">
                      <a:solidFill>
                        <a:srgbClr val="666666"/>
                      </a:solidFill>
                      <a:prstDash val="solid"/>
                    </a:lnR>
                    <a:lnT w="12700" cmpd="sng">
                      <a:solidFill>
                        <a:srgbClr val="666666"/>
                      </a:solidFill>
                      <a:prstDash val="solid"/>
                    </a:lnT>
                    <a:lnB w="12700" cmpd="sng">
                      <a:solidFill>
                        <a:srgbClr val="666666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544830">
                <a:tc>
                  <a:txBody>
                    <a:bodyPr/>
                    <a:lstStyle/>
                    <a:p>
                      <a:r>
                        <a:rPr lang="en-CA" sz="2800" b="0" i="0" u="none" baseline="0" dirty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 ×</a:t>
                      </a:r>
                      <a:endParaRPr lang="en-CA" sz="2800" b="0" i="0" u="none" baseline="0" dirty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>
                    <a:lnL w="12700" cmpd="sng">
                      <a:solidFill>
                        <a:srgbClr val="666666"/>
                      </a:solidFill>
                      <a:prstDash val="solid"/>
                    </a:lnL>
                    <a:lnR w="12700" cmpd="sng">
                      <a:solidFill>
                        <a:srgbClr val="666666"/>
                      </a:solidFill>
                      <a:prstDash val="solid"/>
                    </a:lnR>
                    <a:lnT w="12700" cmpd="sng">
                      <a:solidFill>
                        <a:srgbClr val="666666"/>
                      </a:solidFill>
                      <a:prstDash val="solid"/>
                    </a:lnT>
                    <a:lnB w="12700" cmpd="sng">
                      <a:solidFill>
                        <a:srgbClr val="666666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666666"/>
                      </a:solidFill>
                      <a:prstDash val="solid"/>
                    </a:lnL>
                    <a:lnR w="12700" cmpd="sng">
                      <a:solidFill>
                        <a:srgbClr val="666666"/>
                      </a:solidFill>
                      <a:prstDash val="solid"/>
                    </a:lnR>
                    <a:lnT w="12700" cmpd="sng">
                      <a:solidFill>
                        <a:srgbClr val="666666"/>
                      </a:solidFill>
                      <a:prstDash val="solid"/>
                    </a:lnT>
                    <a:lnB w="12700" cmpd="sng">
                      <a:solidFill>
                        <a:srgbClr val="666666"/>
                      </a:solidFill>
                      <a:prstDash val="solid"/>
                    </a:lnB>
                    <a:solidFill>
                      <a:srgbClr val="80808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2800" b="0" i="0" u="none" baseline="0" dirty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 7</a:t>
                      </a:r>
                      <a:endParaRPr lang="en-CA" sz="2800" b="0" i="0" u="none" baseline="0" dirty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>
                    <a:lnL w="12700" cmpd="sng">
                      <a:solidFill>
                        <a:srgbClr val="666666"/>
                      </a:solidFill>
                      <a:prstDash val="solid"/>
                    </a:lnL>
                    <a:lnR w="12700" cmpd="sng">
                      <a:solidFill>
                        <a:srgbClr val="666666"/>
                      </a:solidFill>
                      <a:prstDash val="solid"/>
                    </a:lnR>
                    <a:lnT w="12700" cmpd="sng">
                      <a:solidFill>
                        <a:srgbClr val="666666"/>
                      </a:solidFill>
                      <a:prstDash val="solid"/>
                    </a:lnT>
                    <a:lnB w="12700" cmpd="sng">
                      <a:solidFill>
                        <a:srgbClr val="666666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544957">
                <a:tc>
                  <a:txBody>
                    <a:bodyPr/>
                    <a:lstStyle/>
                    <a:p>
                      <a:r>
                        <a:rPr lang="en-CA" sz="2800" b="0" i="0" u="none" baseline="0" dirty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 5</a:t>
                      </a:r>
                      <a:endParaRPr lang="en-CA" sz="2800" b="0" i="0" u="none" baseline="0" dirty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>
                    <a:lnL w="12700" cmpd="sng">
                      <a:solidFill>
                        <a:srgbClr val="666666"/>
                      </a:solidFill>
                      <a:prstDash val="solid"/>
                    </a:lnL>
                    <a:lnR w="12700" cmpd="sng">
                      <a:solidFill>
                        <a:srgbClr val="666666"/>
                      </a:solidFill>
                      <a:prstDash val="solid"/>
                    </a:lnR>
                    <a:lnT w="12700" cmpd="sng">
                      <a:solidFill>
                        <a:srgbClr val="666666"/>
                      </a:solidFill>
                      <a:prstDash val="solid"/>
                    </a:lnT>
                    <a:lnB w="12700" cmpd="sng">
                      <a:solidFill>
                        <a:srgbClr val="666666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666666"/>
                      </a:solidFill>
                      <a:prstDash val="solid"/>
                    </a:lnL>
                    <a:lnR w="12700" cmpd="sng">
                      <a:solidFill>
                        <a:srgbClr val="666666"/>
                      </a:solidFill>
                      <a:prstDash val="solid"/>
                    </a:lnR>
                    <a:lnT w="12700" cmpd="sng">
                      <a:solidFill>
                        <a:srgbClr val="666666"/>
                      </a:solidFill>
                      <a:prstDash val="solid"/>
                    </a:lnT>
                    <a:lnB w="12700" cmpd="sng">
                      <a:solidFill>
                        <a:srgbClr val="666666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2800" b="0" i="0" u="none" baseline="0" dirty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 0</a:t>
                      </a:r>
                      <a:endParaRPr lang="en-CA" sz="2800" b="0" i="0" u="none" baseline="0" dirty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>
                    <a:lnL w="12700" cmpd="sng">
                      <a:solidFill>
                        <a:srgbClr val="666666"/>
                      </a:solidFill>
                      <a:prstDash val="solid"/>
                    </a:lnL>
                    <a:lnR w="12700" cmpd="sng">
                      <a:solidFill>
                        <a:srgbClr val="666666"/>
                      </a:solidFill>
                      <a:prstDash val="solid"/>
                    </a:lnR>
                    <a:lnT w="12700" cmpd="sng">
                      <a:solidFill>
                        <a:srgbClr val="666666"/>
                      </a:solidFill>
                      <a:prstDash val="solid"/>
                    </a:lnT>
                    <a:lnB w="12700" cmpd="sng">
                      <a:solidFill>
                        <a:srgbClr val="666666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232400" y="1282700"/>
            <a:ext cx="59227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5919597" y="2378202"/>
            <a:ext cx="1670558" cy="0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9637658"/>
              </p:ext>
            </p:extLst>
          </p:nvPr>
        </p:nvGraphicFramePr>
        <p:xfrm>
          <a:off x="1181100" y="4140200"/>
          <a:ext cx="1634871" cy="16347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4957"/>
                <a:gridCol w="544957"/>
                <a:gridCol w="544957"/>
              </a:tblGrid>
              <a:tr h="544957"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mpd="sng">
                      <a:solidFill>
                        <a:srgbClr val="666666"/>
                      </a:solidFill>
                      <a:prstDash val="solid"/>
                    </a:lnL>
                    <a:lnR w="12700" cmpd="sng">
                      <a:solidFill>
                        <a:srgbClr val="666666"/>
                      </a:solidFill>
                      <a:prstDash val="solid"/>
                    </a:lnR>
                    <a:lnT w="12700" cmpd="sng">
                      <a:solidFill>
                        <a:srgbClr val="666666"/>
                      </a:solidFill>
                      <a:prstDash val="solid"/>
                    </a:lnT>
                    <a:lnB w="12700" cmpd="sng">
                      <a:solidFill>
                        <a:srgbClr val="666666"/>
                      </a:solidFill>
                      <a:prstDash val="solid"/>
                    </a:lnB>
                    <a:solidFill>
                      <a:srgbClr val="80808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666666"/>
                      </a:solidFill>
                      <a:prstDash val="solid"/>
                    </a:lnL>
                    <a:lnR w="12700" cmpd="sng">
                      <a:solidFill>
                        <a:srgbClr val="666666"/>
                      </a:solidFill>
                      <a:prstDash val="solid"/>
                    </a:lnR>
                    <a:lnT w="12700" cmpd="sng">
                      <a:solidFill>
                        <a:srgbClr val="666666"/>
                      </a:solidFill>
                      <a:prstDash val="solid"/>
                    </a:lnT>
                    <a:lnB w="12700" cmpd="sng">
                      <a:solidFill>
                        <a:srgbClr val="666666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2800" b="0" i="0" u="none" baseline="0" dirty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 0</a:t>
                      </a:r>
                      <a:endParaRPr lang="en-CA" sz="2800" b="0" i="0" u="none" baseline="0" dirty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>
                    <a:lnL w="12700" cmpd="sng">
                      <a:solidFill>
                        <a:srgbClr val="666666"/>
                      </a:solidFill>
                      <a:prstDash val="solid"/>
                    </a:lnL>
                    <a:lnR w="12700" cmpd="sng">
                      <a:solidFill>
                        <a:srgbClr val="666666"/>
                      </a:solidFill>
                      <a:prstDash val="solid"/>
                    </a:lnR>
                    <a:lnT w="12700" cmpd="sng">
                      <a:solidFill>
                        <a:srgbClr val="666666"/>
                      </a:solidFill>
                      <a:prstDash val="solid"/>
                    </a:lnT>
                    <a:lnB w="12700" cmpd="sng">
                      <a:solidFill>
                        <a:srgbClr val="666666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544830">
                <a:tc>
                  <a:txBody>
                    <a:bodyPr/>
                    <a:lstStyle/>
                    <a:p>
                      <a:r>
                        <a:rPr lang="en-CA" sz="2800" b="0" i="0" u="none" baseline="0" dirty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 ×</a:t>
                      </a:r>
                      <a:endParaRPr lang="en-CA" sz="2800" b="0" i="0" u="none" baseline="0" dirty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>
                    <a:lnL w="12700" cmpd="sng">
                      <a:solidFill>
                        <a:srgbClr val="666666"/>
                      </a:solidFill>
                      <a:prstDash val="solid"/>
                    </a:lnL>
                    <a:lnR w="12700" cmpd="sng">
                      <a:solidFill>
                        <a:srgbClr val="666666"/>
                      </a:solidFill>
                      <a:prstDash val="solid"/>
                    </a:lnR>
                    <a:lnT w="12700" cmpd="sng">
                      <a:solidFill>
                        <a:srgbClr val="666666"/>
                      </a:solidFill>
                      <a:prstDash val="solid"/>
                    </a:lnT>
                    <a:lnB w="12700" cmpd="sng">
                      <a:solidFill>
                        <a:srgbClr val="666666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666666"/>
                      </a:solidFill>
                      <a:prstDash val="solid"/>
                    </a:lnL>
                    <a:lnR w="12700" cmpd="sng">
                      <a:solidFill>
                        <a:srgbClr val="666666"/>
                      </a:solidFill>
                      <a:prstDash val="solid"/>
                    </a:lnR>
                    <a:lnT w="12700" cmpd="sng">
                      <a:solidFill>
                        <a:srgbClr val="666666"/>
                      </a:solidFill>
                      <a:prstDash val="solid"/>
                    </a:lnT>
                    <a:lnB w="12700" cmpd="sng">
                      <a:solidFill>
                        <a:srgbClr val="666666"/>
                      </a:solidFill>
                      <a:prstDash val="solid"/>
                    </a:lnB>
                    <a:solidFill>
                      <a:srgbClr val="80808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2800" b="0" i="0" u="none" baseline="0" dirty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 9</a:t>
                      </a:r>
                      <a:endParaRPr lang="en-CA" sz="2800" b="0" i="0" u="none" baseline="0" dirty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>
                    <a:lnL w="12700" cmpd="sng">
                      <a:solidFill>
                        <a:srgbClr val="666666"/>
                      </a:solidFill>
                      <a:prstDash val="solid"/>
                    </a:lnL>
                    <a:lnR w="12700" cmpd="sng">
                      <a:solidFill>
                        <a:srgbClr val="666666"/>
                      </a:solidFill>
                      <a:prstDash val="solid"/>
                    </a:lnR>
                    <a:lnT w="12700" cmpd="sng">
                      <a:solidFill>
                        <a:srgbClr val="666666"/>
                      </a:solidFill>
                      <a:prstDash val="solid"/>
                    </a:lnT>
                    <a:lnB w="12700" cmpd="sng">
                      <a:solidFill>
                        <a:srgbClr val="666666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544957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666666"/>
                      </a:solidFill>
                      <a:prstDash val="solid"/>
                    </a:lnL>
                    <a:lnR w="12700" cmpd="sng">
                      <a:solidFill>
                        <a:srgbClr val="666666"/>
                      </a:solidFill>
                      <a:prstDash val="solid"/>
                    </a:lnR>
                    <a:lnT w="12700" cmpd="sng">
                      <a:solidFill>
                        <a:srgbClr val="666666"/>
                      </a:solidFill>
                      <a:prstDash val="solid"/>
                    </a:lnT>
                    <a:lnB w="12700" cmpd="sng">
                      <a:solidFill>
                        <a:srgbClr val="666666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2800" b="0" i="0" u="none" baseline="0" dirty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 7</a:t>
                      </a:r>
                      <a:endParaRPr lang="en-CA" sz="2800" b="0" i="0" u="none" baseline="0" dirty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>
                    <a:lnL w="12700" cmpd="sng">
                      <a:solidFill>
                        <a:srgbClr val="666666"/>
                      </a:solidFill>
                      <a:prstDash val="solid"/>
                    </a:lnL>
                    <a:lnR w="12700" cmpd="sng">
                      <a:solidFill>
                        <a:srgbClr val="666666"/>
                      </a:solidFill>
                      <a:prstDash val="solid"/>
                    </a:lnR>
                    <a:lnT w="12700" cmpd="sng">
                      <a:solidFill>
                        <a:srgbClr val="666666"/>
                      </a:solidFill>
                      <a:prstDash val="solid"/>
                    </a:lnT>
                    <a:lnB w="12700" cmpd="sng">
                      <a:solidFill>
                        <a:srgbClr val="666666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2800" b="0" i="0" u="none" baseline="0" dirty="0" smtClean="0">
                          <a:solidFill>
                            <a:srgbClr val="000000"/>
                          </a:solidFill>
                          <a:latin typeface="Century Gothic - 28"/>
                        </a:rPr>
                        <a:t> 0</a:t>
                      </a:r>
                      <a:endParaRPr lang="en-CA" sz="2800" b="0" i="0" u="none" baseline="0" dirty="0">
                        <a:solidFill>
                          <a:srgbClr val="000000"/>
                        </a:solidFill>
                        <a:latin typeface="Century Gothic - 28"/>
                      </a:endParaRPr>
                    </a:p>
                  </a:txBody>
                  <a:tcPr>
                    <a:lnL w="12700" cmpd="sng">
                      <a:solidFill>
                        <a:srgbClr val="666666"/>
                      </a:solidFill>
                      <a:prstDash val="solid"/>
                    </a:lnL>
                    <a:lnR w="12700" cmpd="sng">
                      <a:solidFill>
                        <a:srgbClr val="666666"/>
                      </a:solidFill>
                      <a:prstDash val="solid"/>
                    </a:lnR>
                    <a:lnT w="12700" cmpd="sng">
                      <a:solidFill>
                        <a:srgbClr val="666666"/>
                      </a:solidFill>
                      <a:prstDash val="solid"/>
                    </a:lnT>
                    <a:lnB w="12700" cmpd="sng">
                      <a:solidFill>
                        <a:srgbClr val="666666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69900" y="4140200"/>
            <a:ext cx="57978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1163447" y="5235702"/>
            <a:ext cx="1670558" cy="0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208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AP Book 5.1 pp. 57–59</a:t>
            </a:r>
          </a:p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chemeClr val="bg1">
                    <a:lumMod val="50000"/>
                  </a:schemeClr>
                </a:solidFill>
                <a:latin typeface="Century Gothic"/>
              </a:rPr>
              <a:t>N</a:t>
            </a:r>
            <a:r>
              <a:rPr lang="en-CA" sz="2800" dirty="0" smtClean="0">
                <a:solidFill>
                  <a:srgbClr val="808080"/>
                </a:solidFill>
                <a:latin typeface="Century Gothic"/>
              </a:rPr>
              <a:t>ew Canadian Edition</a:t>
            </a:r>
            <a:endParaRPr lang="en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479688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2283714"/>
            <a:ext cx="5405755" cy="20066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5050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D-20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152105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1997837" y="1734820"/>
            <a:ext cx="6189599" cy="1841373"/>
            <a:chOff x="1997837" y="1734820"/>
            <a:chExt cx="6189599" cy="1841373"/>
          </a:xfrm>
        </p:grpSpPr>
        <p:grpSp>
          <p:nvGrpSpPr>
            <p:cNvPr id="4" name="Group 3"/>
            <p:cNvGrpSpPr/>
            <p:nvPr/>
          </p:nvGrpSpPr>
          <p:grpSpPr>
            <a:xfrm>
              <a:off x="2076436" y="1734820"/>
              <a:ext cx="6007129" cy="523148"/>
              <a:chOff x="2076436" y="1734820"/>
              <a:chExt cx="6007129" cy="523148"/>
            </a:xfrm>
          </p:grpSpPr>
          <p:cxnSp>
            <p:nvCxnSpPr>
              <p:cNvPr id="2" name="Straight Connector 1"/>
              <p:cNvCxnSpPr/>
              <p:nvPr/>
            </p:nvCxnSpPr>
            <p:spPr>
              <a:xfrm>
                <a:off x="5080000" y="1734820"/>
                <a:ext cx="0" cy="205740"/>
              </a:xfrm>
              <a:prstGeom prst="line">
                <a:avLst/>
              </a:prstGeom>
              <a:ln w="25400" cap="flat" cmpd="sng" algn="ctr">
                <a:solidFill>
                  <a:srgbClr val="0093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" name="Freeform 2"/>
              <p:cNvSpPr/>
              <p:nvPr/>
            </p:nvSpPr>
            <p:spPr>
              <a:xfrm>
                <a:off x="2076436" y="1945267"/>
                <a:ext cx="6007129" cy="312701"/>
              </a:xfrm>
              <a:custGeom>
                <a:avLst/>
                <a:gdLst/>
                <a:ahLst/>
                <a:cxnLst/>
                <a:rect l="0" t="0" r="0" b="0"/>
                <a:pathLst>
                  <a:path w="6007129" h="312701">
                    <a:moveTo>
                      <a:pt x="0" y="0"/>
                    </a:moveTo>
                    <a:lnTo>
                      <a:pt x="6007128" y="0"/>
                    </a:lnTo>
                    <a:lnTo>
                      <a:pt x="6007128" y="312700"/>
                    </a:lnTo>
                    <a:lnTo>
                      <a:pt x="0" y="31270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93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pic>
          <p:nvPicPr>
            <p:cNvPr id="5" name="Picture 4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97837" y="2095500"/>
              <a:ext cx="6189599" cy="148069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7" name="TextBox 6"/>
          <p:cNvSpPr txBox="1"/>
          <p:nvPr/>
        </p:nvSpPr>
        <p:spPr>
          <a:xfrm>
            <a:off x="457200" y="419100"/>
            <a:ext cx="9641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What is a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product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that represents this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array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of squares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5067300"/>
            <a:ext cx="8905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Shade the last 4 columns. See p. D-20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63800" y="5994400"/>
            <a:ext cx="531162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3 × 14 = (3 × ____) + (3 × ____)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0" y="5466184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3700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57200" y="3009900"/>
            <a:ext cx="3898900" cy="1016000"/>
            <a:chOff x="457200" y="3009900"/>
            <a:chExt cx="3898900" cy="1016000"/>
          </a:xfrm>
        </p:grpSpPr>
        <p:sp>
          <p:nvSpPr>
            <p:cNvPr id="2" name="TextBox 1"/>
            <p:cNvSpPr txBox="1"/>
            <p:nvPr/>
          </p:nvSpPr>
          <p:spPr>
            <a:xfrm>
              <a:off x="457200" y="3009900"/>
              <a:ext cx="5926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a)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0455" y="3012440"/>
              <a:ext cx="3255645" cy="101346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7" name="Group 6"/>
          <p:cNvGrpSpPr/>
          <p:nvPr/>
        </p:nvGrpSpPr>
        <p:grpSpPr>
          <a:xfrm>
            <a:off x="457200" y="5320792"/>
            <a:ext cx="6748146" cy="1292225"/>
            <a:chOff x="457200" y="5320792"/>
            <a:chExt cx="6748146" cy="1292225"/>
          </a:xfrm>
        </p:grpSpPr>
        <p:pic>
          <p:nvPicPr>
            <p:cNvPr id="5" name="Picture 4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0455" y="5320792"/>
              <a:ext cx="6104891" cy="129222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6" name="TextBox 5"/>
            <p:cNvSpPr txBox="1"/>
            <p:nvPr/>
          </p:nvSpPr>
          <p:spPr>
            <a:xfrm>
              <a:off x="457200" y="5321300"/>
              <a:ext cx="59227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b)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57200" y="419100"/>
            <a:ext cx="8859901" cy="21679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Write a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product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for the entire diagram, the unshaded part, and the shaded part. Then write an equation for the diagram.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844403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768600" y="4432300"/>
            <a:ext cx="4366895" cy="1644523"/>
            <a:chOff x="2768600" y="4432300"/>
            <a:chExt cx="4366895" cy="1644523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65653" y="4725162"/>
              <a:ext cx="4069842" cy="135166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" name="TextBox 2"/>
            <p:cNvSpPr txBox="1"/>
            <p:nvPr/>
          </p:nvSpPr>
          <p:spPr>
            <a:xfrm>
              <a:off x="4445000" y="4432300"/>
              <a:ext cx="499974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10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6477000" y="44323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3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768600" y="52451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4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216400" y="5245100"/>
              <a:ext cx="935304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4 × 10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261100" y="5245100"/>
              <a:ext cx="79453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4 × 3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469900" y="215900"/>
            <a:ext cx="4015054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We don't have to draw all the squares.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9900" y="6921500"/>
            <a:ext cx="546811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D-21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11" name="Picture 10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6062" y="1511300"/>
            <a:ext cx="4099306" cy="132956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12" name="TextBox 11"/>
          <p:cNvSpPr txBox="1"/>
          <p:nvPr/>
        </p:nvSpPr>
        <p:spPr>
          <a:xfrm>
            <a:off x="469900" y="800100"/>
            <a:ext cx="193479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Instead of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9900" y="4025900"/>
            <a:ext cx="177835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We draw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061735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57200" y="2782316"/>
            <a:ext cx="3723640" cy="1747393"/>
            <a:chOff x="457200" y="2782316"/>
            <a:chExt cx="3723640" cy="1747393"/>
          </a:xfrm>
        </p:grpSpPr>
        <p:sp>
          <p:nvSpPr>
            <p:cNvPr id="2" name="TextBox 1"/>
            <p:cNvSpPr txBox="1"/>
            <p:nvPr/>
          </p:nvSpPr>
          <p:spPr>
            <a:xfrm>
              <a:off x="457200" y="3009900"/>
              <a:ext cx="5926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a)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4679" y="2782316"/>
              <a:ext cx="3066161" cy="174739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7" name="Group 6"/>
          <p:cNvGrpSpPr/>
          <p:nvPr/>
        </p:nvGrpSpPr>
        <p:grpSpPr>
          <a:xfrm>
            <a:off x="457200" y="5225923"/>
            <a:ext cx="6307074" cy="1495425"/>
            <a:chOff x="457200" y="5225923"/>
            <a:chExt cx="6307074" cy="1495425"/>
          </a:xfrm>
        </p:grpSpPr>
        <p:sp>
          <p:nvSpPr>
            <p:cNvPr id="5" name="TextBox 4"/>
            <p:cNvSpPr txBox="1"/>
            <p:nvPr/>
          </p:nvSpPr>
          <p:spPr>
            <a:xfrm>
              <a:off x="457200" y="5461000"/>
              <a:ext cx="59227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b)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6" name="Picture 5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9279" y="5225923"/>
              <a:ext cx="5674995" cy="149542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8" name="TextBox 7"/>
          <p:cNvSpPr txBox="1"/>
          <p:nvPr/>
        </p:nvSpPr>
        <p:spPr>
          <a:xfrm>
            <a:off x="457200" y="419100"/>
            <a:ext cx="8859901" cy="21679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Write a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product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for the entire diagram, the unshaded part, and the shaded part. Then write an equation for the diagram.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345348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5029200"/>
            <a:ext cx="546811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pp. D-21–22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26768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Let's look at the answers from our last two exercises.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800100"/>
            <a:ext cx="485460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pt-BR" sz="2800" smtClean="0">
                <a:solidFill>
                  <a:srgbClr val="000000"/>
                </a:solidFill>
                <a:latin typeface="Century Gothic"/>
              </a:rPr>
              <a:t>a) 6 × 12 = (6 × 10) + (6 × 2)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3695700"/>
            <a:ext cx="82321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What pattern do you see in how the right side of the equation was created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9900" y="2120900"/>
            <a:ext cx="485427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pl-PL" sz="2800" smtClean="0">
                <a:solidFill>
                  <a:srgbClr val="000000"/>
                </a:solidFill>
                <a:latin typeface="Century Gothic"/>
              </a:rPr>
              <a:t>b) 5 × 23 = (5 × 20) + (5 × 3)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57600" y="5816600"/>
            <a:ext cx="292432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expanded form</a:t>
            </a:r>
            <a:endParaRPr lang="en-CA" sz="2800" dirty="0">
              <a:solidFill>
                <a:srgbClr val="0000FF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9900" y="6756400"/>
            <a:ext cx="2689377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Calculate each product.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0" y="5466184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9270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930400"/>
            <a:ext cx="36220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6 × 53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3670300"/>
            <a:ext cx="3647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7 × 64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5410200"/>
            <a:ext cx="35077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9 × 45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19100"/>
            <a:ext cx="8044256" cy="12286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Rewrite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product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in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expanded form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Solve.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24968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400300"/>
            <a:ext cx="189174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7 × 125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19700" y="2400300"/>
            <a:ext cx="189138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5 × 348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3987800"/>
            <a:ext cx="187888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4 × 875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19700" y="3987800"/>
            <a:ext cx="189242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9 × 686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5575300"/>
            <a:ext cx="187993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e) 3 × 953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419100"/>
            <a:ext cx="8543925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FF0000"/>
                </a:solidFill>
                <a:latin typeface="Century Gothic"/>
              </a:rPr>
              <a:t>Bonus: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Write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product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as a sum of three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products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and then solve.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309764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A275BBA-A56D-4AB0-AC3D-FF325C76AD28}"/>
</file>

<file path=customXml/itemProps2.xml><?xml version="1.0" encoding="utf-8"?>
<ds:datastoreItem xmlns:ds="http://schemas.openxmlformats.org/officeDocument/2006/customXml" ds:itemID="{8DEC7967-1989-47CA-A824-015161B626DD}"/>
</file>

<file path=customXml/itemProps3.xml><?xml version="1.0" encoding="utf-8"?>
<ds:datastoreItem xmlns:ds="http://schemas.openxmlformats.org/officeDocument/2006/customXml" ds:itemID="{A53C7E7B-994A-4D1A-8700-99B9C49A698D}"/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503</Words>
  <Application>Microsoft Office PowerPoint</Application>
  <PresentationFormat>Custom</PresentationFormat>
  <Paragraphs>108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Century Gothic</vt:lpstr>
      <vt:lpstr>Century Gothic - 28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Lindsay Karpenko</dc:creator>
  <cp:lastModifiedBy>Lindsay Karpenko</cp:lastModifiedBy>
  <cp:revision>12</cp:revision>
  <dcterms:created xsi:type="dcterms:W3CDTF">2019-09-04T14:35:34Z</dcterms:created>
  <dcterms:modified xsi:type="dcterms:W3CDTF">2019-09-06T13:27:50Z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