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18.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0160000" cy="8331200"/>
  <p:notesSz cx="6858000" cy="9144000"/>
  <p:embeddedFontLst>
    <p:embeddedFont>
      <p:font typeface="Century Gothic" panose="020B0502020202020204"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752" y="-138"/>
      </p:cViewPr>
      <p:guideLst>
        <p:guide orient="horz" pos="2624"/>
        <p:guide pos="32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ableStyles" Target="tableStyles.xml"/><Relationship Id="rId30"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88074"/>
            <a:ext cx="8636000" cy="1785808"/>
          </a:xfrm>
        </p:spPr>
        <p:txBody>
          <a:bodyPr/>
          <a:lstStyle/>
          <a:p>
            <a:r>
              <a:rPr lang="en-US" smtClean="0"/>
              <a:t>Click to edit Master title style</a:t>
            </a:r>
            <a:endParaRPr lang="en-CA"/>
          </a:p>
        </p:txBody>
      </p:sp>
      <p:sp>
        <p:nvSpPr>
          <p:cNvPr id="3" name="Subtitle 2"/>
          <p:cNvSpPr>
            <a:spLocks noGrp="1"/>
          </p:cNvSpPr>
          <p:nvPr>
            <p:ph type="subTitle" idx="1"/>
          </p:nvPr>
        </p:nvSpPr>
        <p:spPr>
          <a:xfrm>
            <a:off x="1524000" y="4721014"/>
            <a:ext cx="7112000" cy="212908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8199284B-C399-4ACD-8BDD-2120C5E79BF3}" type="datetimeFigureOut">
              <a:rPr lang="en-CA" smtClean="0"/>
              <a:t>2019-11-28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3497438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199284B-C399-4ACD-8BDD-2120C5E79BF3}" type="datetimeFigureOut">
              <a:rPr lang="en-CA" smtClean="0"/>
              <a:t>2019-11-28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240959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33636"/>
            <a:ext cx="2286000" cy="710851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08001" y="333636"/>
            <a:ext cx="6688667" cy="71085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199284B-C399-4ACD-8BDD-2120C5E79BF3}" type="datetimeFigureOut">
              <a:rPr lang="en-CA" smtClean="0"/>
              <a:t>2019-11-28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925898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199284B-C399-4ACD-8BDD-2120C5E79BF3}" type="datetimeFigureOut">
              <a:rPr lang="en-CA" smtClean="0"/>
              <a:t>2019-11-28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2401688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5353569"/>
            <a:ext cx="8636000" cy="1654669"/>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802570" y="3531119"/>
            <a:ext cx="8636000" cy="18224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99284B-C399-4ACD-8BDD-2120C5E79BF3}" type="datetimeFigureOut">
              <a:rPr lang="en-CA" smtClean="0"/>
              <a:t>2019-11-28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1619816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08000"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164667"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8199284B-C399-4ACD-8BDD-2120C5E79BF3}" type="datetimeFigureOut">
              <a:rPr lang="en-CA" smtClean="0"/>
              <a:t>2019-11-28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445432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8000" y="1864878"/>
            <a:ext cx="4489098"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642070"/>
            <a:ext cx="4489098"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61141" y="1864878"/>
            <a:ext cx="4490861"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2642070"/>
            <a:ext cx="4490861"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8199284B-C399-4ACD-8BDD-2120C5E79BF3}" type="datetimeFigureOut">
              <a:rPr lang="en-CA" smtClean="0"/>
              <a:t>2019-11-28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4050165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8199284B-C399-4ACD-8BDD-2120C5E79BF3}" type="datetimeFigureOut">
              <a:rPr lang="en-CA" smtClean="0"/>
              <a:t>2019-11-28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755339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9284B-C399-4ACD-8BDD-2120C5E79BF3}" type="datetimeFigureOut">
              <a:rPr lang="en-CA" smtClean="0"/>
              <a:t>2019-11-28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1237670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31705"/>
            <a:ext cx="3342570" cy="1411676"/>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972278" y="331707"/>
            <a:ext cx="5679722" cy="711044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8001" y="1743382"/>
            <a:ext cx="3342570" cy="569877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99284B-C399-4ACD-8BDD-2120C5E79BF3}" type="datetimeFigureOut">
              <a:rPr lang="en-CA" smtClean="0"/>
              <a:t>2019-11-28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1761000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5831840"/>
            <a:ext cx="6096000" cy="688482"/>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91431" y="744408"/>
            <a:ext cx="6096000" cy="49987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991431" y="6520322"/>
            <a:ext cx="6096000" cy="9777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99284B-C399-4ACD-8BDD-2120C5E79BF3}" type="datetimeFigureOut">
              <a:rPr lang="en-CA" smtClean="0"/>
              <a:t>2019-11-28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D3902BE-C571-49FB-846A-E1B35E6CFD98}" type="slidenum">
              <a:rPr lang="en-CA" smtClean="0"/>
              <a:t>‹#›</a:t>
            </a:fld>
            <a:endParaRPr lang="en-CA"/>
          </a:p>
        </p:txBody>
      </p:sp>
    </p:spTree>
    <p:extLst>
      <p:ext uri="{BB962C8B-B14F-4D97-AF65-F5344CB8AC3E}">
        <p14:creationId xmlns:p14="http://schemas.microsoft.com/office/powerpoint/2010/main" val="1799180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333634"/>
            <a:ext cx="9144000" cy="138853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508000" y="1943948"/>
            <a:ext cx="9144000" cy="54982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508001" y="7721790"/>
            <a:ext cx="2370667" cy="443559"/>
          </a:xfrm>
          <a:prstGeom prst="rect">
            <a:avLst/>
          </a:prstGeom>
        </p:spPr>
        <p:txBody>
          <a:bodyPr vert="horz" lIns="91440" tIns="45720" rIns="91440" bIns="45720" rtlCol="0" anchor="ctr"/>
          <a:lstStyle>
            <a:lvl1pPr algn="l">
              <a:defRPr sz="1200">
                <a:solidFill>
                  <a:schemeClr val="tx1">
                    <a:tint val="75000"/>
                  </a:schemeClr>
                </a:solidFill>
              </a:defRPr>
            </a:lvl1pPr>
          </a:lstStyle>
          <a:p>
            <a:fld id="{8199284B-C399-4ACD-8BDD-2120C5E79BF3}" type="datetimeFigureOut">
              <a:rPr lang="en-CA" smtClean="0"/>
              <a:t>2019-11-28</a:t>
            </a:fld>
            <a:endParaRPr lang="en-CA"/>
          </a:p>
        </p:txBody>
      </p:sp>
      <p:sp>
        <p:nvSpPr>
          <p:cNvPr id="5" name="Footer Placeholder 4"/>
          <p:cNvSpPr>
            <a:spLocks noGrp="1"/>
          </p:cNvSpPr>
          <p:nvPr>
            <p:ph type="ftr" sz="quarter" idx="3"/>
          </p:nvPr>
        </p:nvSpPr>
        <p:spPr>
          <a:xfrm>
            <a:off x="3471335" y="7721790"/>
            <a:ext cx="3217333" cy="44355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281334" y="7721790"/>
            <a:ext cx="2370667" cy="443559"/>
          </a:xfrm>
          <a:prstGeom prst="rect">
            <a:avLst/>
          </a:prstGeom>
        </p:spPr>
        <p:txBody>
          <a:bodyPr vert="horz" lIns="91440" tIns="45720" rIns="91440" bIns="45720" rtlCol="0" anchor="ctr"/>
          <a:lstStyle>
            <a:lvl1pPr algn="r">
              <a:defRPr sz="1200">
                <a:solidFill>
                  <a:schemeClr val="tx1">
                    <a:tint val="75000"/>
                  </a:schemeClr>
                </a:solidFill>
              </a:defRPr>
            </a:lvl1pPr>
          </a:lstStyle>
          <a:p>
            <a:fld id="{4D3902BE-C571-49FB-846A-E1B35E6CFD98}" type="slidenum">
              <a:rPr lang="en-CA" smtClean="0"/>
              <a:t>‹#›</a:t>
            </a:fld>
            <a:endParaRPr lang="en-CA"/>
          </a:p>
        </p:txBody>
      </p:sp>
    </p:spTree>
    <p:extLst>
      <p:ext uri="{BB962C8B-B14F-4D97-AF65-F5344CB8AC3E}">
        <p14:creationId xmlns:p14="http://schemas.microsoft.com/office/powerpoint/2010/main" val="352848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20700" y="2184400"/>
            <a:ext cx="7571740" cy="553998"/>
          </a:xfrm>
          <a:prstGeom prst="rect">
            <a:avLst/>
          </a:prstGeom>
          <a:noFill/>
        </p:spPr>
        <p:txBody>
          <a:bodyPr vert="horz" rtlCol="0">
            <a:spAutoFit/>
          </a:bodyPr>
          <a:lstStyle/>
          <a:p>
            <a:r>
              <a:rPr lang="en-CA" sz="3000" smtClean="0">
                <a:solidFill>
                  <a:srgbClr val="000000"/>
                </a:solidFill>
                <a:latin typeface="Century Gothic"/>
              </a:rPr>
              <a:t>Problems and Equations—Addition and Subtraction</a:t>
            </a:r>
            <a:endParaRPr lang="en-CA" sz="3000">
              <a:solidFill>
                <a:srgbClr val="000000"/>
              </a:solidFill>
              <a:latin typeface="Century Gothic"/>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4" name="Picture 3"/>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5" name="TextBox 4"/>
          <p:cNvSpPr txBox="1"/>
          <p:nvPr/>
        </p:nvSpPr>
        <p:spPr>
          <a:xfrm>
            <a:off x="520700" y="6541864"/>
            <a:ext cx="4550029" cy="784189"/>
          </a:xfrm>
          <a:prstGeom prst="rect">
            <a:avLst/>
          </a:prstGeom>
          <a:noFill/>
        </p:spPr>
        <p:txBody>
          <a:bodyPr vert="horz" rtlCol="0">
            <a:spAutoFit/>
          </a:bodyPr>
          <a:lstStyle/>
          <a:p>
            <a:pPr>
              <a:lnSpc>
                <a:spcPct val="150000"/>
              </a:lnSpc>
            </a:pPr>
            <a:r>
              <a:rPr lang="en-CA" sz="1600" dirty="0" smtClean="0">
                <a:solidFill>
                  <a:srgbClr val="000000"/>
                </a:solidFill>
                <a:latin typeface="Century Gothic"/>
              </a:rPr>
              <a:t>AB: required	BC: required</a:t>
            </a:r>
          </a:p>
          <a:p>
            <a:pPr>
              <a:lnSpc>
                <a:spcPct val="150000"/>
              </a:lnSpc>
            </a:pPr>
            <a:r>
              <a:rPr lang="en-CA" sz="1600" dirty="0" smtClean="0">
                <a:solidFill>
                  <a:srgbClr val="000000"/>
                </a:solidFill>
                <a:latin typeface="Century Gothic"/>
              </a:rPr>
              <a:t>MB: required	ON: required</a:t>
            </a:r>
            <a:endParaRPr lang="en-CA" sz="1600" dirty="0">
              <a:solidFill>
                <a:srgbClr val="000000"/>
              </a:solidFill>
              <a:latin typeface="Century Gothic"/>
            </a:endParaRPr>
          </a:p>
        </p:txBody>
      </p:sp>
      <p:sp>
        <p:nvSpPr>
          <p:cNvPr id="6" name="TextBox 5"/>
          <p:cNvSpPr txBox="1"/>
          <p:nvPr/>
        </p:nvSpPr>
        <p:spPr>
          <a:xfrm>
            <a:off x="2740660" y="736600"/>
            <a:ext cx="7228840" cy="830997"/>
          </a:xfrm>
          <a:prstGeom prst="rect">
            <a:avLst/>
          </a:prstGeom>
          <a:noFill/>
        </p:spPr>
        <p:txBody>
          <a:bodyPr vert="horz" rtlCol="0">
            <a:spAutoFit/>
          </a:bodyPr>
          <a:lstStyle/>
          <a:p>
            <a:pPr algn="r"/>
            <a:r>
              <a:rPr lang="en-CA" sz="1600" dirty="0" smtClean="0">
                <a:solidFill>
                  <a:srgbClr val="666666"/>
                </a:solidFill>
                <a:latin typeface="Century Gothic"/>
              </a:rPr>
              <a:t>Teacher Resource 5.2 Unit 8 Patterns and Algebra pp. K-26–28</a:t>
            </a:r>
          </a:p>
          <a:p>
            <a:pPr algn="r">
              <a:lnSpc>
                <a:spcPct val="200000"/>
              </a:lnSpc>
            </a:pPr>
            <a:r>
              <a:rPr lang="en-CA" sz="1600" dirty="0" smtClean="0">
                <a:solidFill>
                  <a:srgbClr val="666666"/>
                </a:solidFill>
                <a:latin typeface="Century Gothic"/>
              </a:rPr>
              <a:t>New Canadian Edition</a:t>
            </a:r>
            <a:endParaRPr lang="en-CA" sz="1600" dirty="0">
              <a:solidFill>
                <a:srgbClr val="666666"/>
              </a:solidFill>
              <a:latin typeface="Century Gothic"/>
            </a:endParaRPr>
          </a:p>
        </p:txBody>
      </p:sp>
      <p:sp>
        <p:nvSpPr>
          <p:cNvPr id="7" name="TextBox 6"/>
          <p:cNvSpPr txBox="1"/>
          <p:nvPr/>
        </p:nvSpPr>
        <p:spPr>
          <a:xfrm>
            <a:off x="5102860" y="330200"/>
            <a:ext cx="4866640" cy="338554"/>
          </a:xfrm>
          <a:prstGeom prst="rect">
            <a:avLst/>
          </a:prstGeom>
          <a:noFill/>
        </p:spPr>
        <p:txBody>
          <a:bodyPr vert="horz" rtlCol="0">
            <a:spAutoFit/>
          </a:bodyPr>
          <a:lstStyle/>
          <a:p>
            <a:pPr algn="r"/>
            <a:r>
              <a:rPr lang="en-CA" sz="1600" smtClean="0">
                <a:solidFill>
                  <a:srgbClr val="000000"/>
                </a:solidFill>
                <a:latin typeface="Century Gothic"/>
              </a:rPr>
              <a:t>JUMP Math™    Copyright © 2019 JUMP Math</a:t>
            </a:r>
            <a:endParaRPr lang="en-CA" sz="1600">
              <a:solidFill>
                <a:srgbClr val="000000"/>
              </a:solidFill>
              <a:latin typeface="Century Gothic"/>
            </a:endParaRPr>
          </a:p>
        </p:txBody>
      </p:sp>
      <p:sp>
        <p:nvSpPr>
          <p:cNvPr id="8" name="TextBox 7"/>
          <p:cNvSpPr txBox="1"/>
          <p:nvPr/>
        </p:nvSpPr>
        <p:spPr>
          <a:xfrm>
            <a:off x="520700" y="1625600"/>
            <a:ext cx="1484884" cy="523220"/>
          </a:xfrm>
          <a:prstGeom prst="rect">
            <a:avLst/>
          </a:prstGeom>
          <a:noFill/>
        </p:spPr>
        <p:txBody>
          <a:bodyPr vert="horz" rtlCol="0">
            <a:spAutoFit/>
          </a:bodyPr>
          <a:lstStyle/>
          <a:p>
            <a:r>
              <a:rPr lang="en-CA" sz="2800" smtClean="0">
                <a:solidFill>
                  <a:srgbClr val="666666"/>
                </a:solidFill>
                <a:latin typeface="Century Gothic"/>
              </a:rPr>
              <a:t>PA5-13</a:t>
            </a:r>
            <a:endParaRPr lang="en-CA" sz="2800">
              <a:solidFill>
                <a:srgbClr val="666666"/>
              </a:solidFill>
              <a:latin typeface="Century Gothic"/>
            </a:endParaRPr>
          </a:p>
        </p:txBody>
      </p:sp>
      <p:sp>
        <p:nvSpPr>
          <p:cNvPr id="9" name="TextBox 8"/>
          <p:cNvSpPr txBox="1"/>
          <p:nvPr/>
        </p:nvSpPr>
        <p:spPr>
          <a:xfrm>
            <a:off x="7084060" y="7023100"/>
            <a:ext cx="2891409" cy="338554"/>
          </a:xfrm>
          <a:prstGeom prst="rect">
            <a:avLst/>
          </a:prstGeom>
          <a:noFill/>
        </p:spPr>
        <p:txBody>
          <a:bodyPr vert="horz" rtlCol="0">
            <a:spAutoFit/>
          </a:bodyPr>
          <a:lstStyle/>
          <a:p>
            <a:pPr algn="r"/>
            <a:r>
              <a:rPr lang="en-CA" sz="1600" dirty="0" smtClean="0">
                <a:solidFill>
                  <a:srgbClr val="000000"/>
                </a:solidFill>
                <a:latin typeface="Century Gothic"/>
              </a:rPr>
              <a:t>AP Book 5.2 pp. </a:t>
            </a:r>
            <a:r>
              <a:rPr lang="en-CA" sz="1600" dirty="0" smtClean="0">
                <a:solidFill>
                  <a:srgbClr val="000000"/>
                </a:solidFill>
                <a:latin typeface="Century Gothic"/>
              </a:rPr>
              <a:t>12–13</a:t>
            </a:r>
            <a:endParaRPr lang="en-CA" sz="1600" dirty="0">
              <a:solidFill>
                <a:srgbClr val="000000"/>
              </a:solidFill>
              <a:latin typeface="Century Gothic"/>
            </a:endParaRPr>
          </a:p>
        </p:txBody>
      </p:sp>
      <p:cxnSp>
        <p:nvCxnSpPr>
          <p:cNvPr id="10" name="Straight Connector 9"/>
          <p:cNvCxnSpPr/>
          <p:nvPr/>
        </p:nvCxnSpPr>
        <p:spPr>
          <a:xfrm>
            <a:off x="282829" y="3506470"/>
            <a:ext cx="9594342" cy="0"/>
          </a:xfrm>
          <a:prstGeom prst="line">
            <a:avLst/>
          </a:prstGeom>
          <a:ln w="25400" cap="flat" cmpd="sng" algn="ctr">
            <a:solidFill>
              <a:srgbClr val="808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0700" y="3860800"/>
            <a:ext cx="9006840" cy="1114601"/>
          </a:xfrm>
          <a:prstGeom prst="rect">
            <a:avLst/>
          </a:prstGeom>
          <a:noFill/>
        </p:spPr>
        <p:txBody>
          <a:bodyPr vert="horz" rtlCol="0">
            <a:spAutoFit/>
          </a:bodyPr>
          <a:lstStyle/>
          <a:p>
            <a:pPr>
              <a:lnSpc>
                <a:spcPct val="114000"/>
              </a:lnSpc>
              <a:spcAft>
                <a:spcPts val="800"/>
              </a:spcAft>
            </a:pPr>
            <a:r>
              <a:rPr lang="en-CA" sz="1800" dirty="0" smtClean="0">
                <a:solidFill>
                  <a:srgbClr val="000000"/>
                </a:solidFill>
                <a:latin typeface="Century Gothic"/>
              </a:rPr>
              <a:t>Students will:</a:t>
            </a:r>
          </a:p>
          <a:p>
            <a:pPr>
              <a:lnSpc>
                <a:spcPct val="114000"/>
              </a:lnSpc>
              <a:spcAft>
                <a:spcPts val="800"/>
              </a:spcAft>
            </a:pPr>
            <a:r>
              <a:rPr lang="en-CA" sz="1800" dirty="0" smtClean="0">
                <a:solidFill>
                  <a:srgbClr val="000000"/>
                </a:solidFill>
                <a:latin typeface="Century Gothic"/>
              </a:rPr>
              <a:t>•  solve word problems involving differences or totals using addition and subtraction equations. </a:t>
            </a:r>
            <a:endParaRPr lang="en-CA" sz="1800" dirty="0">
              <a:solidFill>
                <a:srgbClr val="000000"/>
              </a:solidFill>
              <a:latin typeface="Century Gothic"/>
            </a:endParaRPr>
          </a:p>
        </p:txBody>
      </p:sp>
    </p:spTree>
    <p:extLst>
      <p:ext uri="{BB962C8B-B14F-4D97-AF65-F5344CB8AC3E}">
        <p14:creationId xmlns:p14="http://schemas.microsoft.com/office/powerpoint/2010/main" val="1477770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31800"/>
            <a:ext cx="8841740" cy="118551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Activity:</a:t>
            </a:r>
          </a:p>
          <a:p>
            <a:pPr>
              <a:lnSpc>
                <a:spcPct val="114000"/>
              </a:lnSpc>
              <a:spcAft>
                <a:spcPts val="1200"/>
              </a:spcAft>
            </a:pPr>
            <a:r>
              <a:rPr lang="en-CA" sz="2800" dirty="0" smtClean="0">
                <a:solidFill>
                  <a:srgbClr val="000000"/>
                </a:solidFill>
                <a:latin typeface="Century Gothic"/>
              </a:rPr>
              <a:t>Writing answer sentences using </a:t>
            </a:r>
            <a:r>
              <a:rPr lang="en-CA" sz="2800" i="1" dirty="0" smtClean="0">
                <a:solidFill>
                  <a:srgbClr val="000000"/>
                </a:solidFill>
                <a:latin typeface="Century Gothic"/>
              </a:rPr>
              <a:t>x</a:t>
            </a:r>
            <a:r>
              <a:rPr lang="en-CA" sz="2800" dirty="0" smtClean="0">
                <a:solidFill>
                  <a:srgbClr val="000000"/>
                </a:solidFill>
                <a:latin typeface="Century Gothic"/>
              </a:rPr>
              <a:t>.</a:t>
            </a:r>
            <a:endParaRPr lang="en-CA" sz="2800" dirty="0">
              <a:solidFill>
                <a:srgbClr val="000000"/>
              </a:solidFill>
              <a:latin typeface="Century Gothic"/>
            </a:endParaRPr>
          </a:p>
        </p:txBody>
      </p:sp>
      <p:sp>
        <p:nvSpPr>
          <p:cNvPr id="3" name="TextBox 2"/>
          <p:cNvSpPr txBox="1"/>
          <p:nvPr/>
        </p:nvSpPr>
        <p:spPr>
          <a:xfrm>
            <a:off x="4912360" y="203200"/>
            <a:ext cx="5105780" cy="338554"/>
          </a:xfrm>
          <a:prstGeom prst="rect">
            <a:avLst/>
          </a:prstGeom>
          <a:noFill/>
        </p:spPr>
        <p:txBody>
          <a:bodyPr vert="horz" rtlCol="0">
            <a:spAutoFit/>
          </a:bodyPr>
          <a:lstStyle/>
          <a:p>
            <a:pPr algn="r"/>
            <a:r>
              <a:rPr lang="en-CA" sz="1600" smtClean="0">
                <a:solidFill>
                  <a:srgbClr val="666666"/>
                </a:solidFill>
                <a:latin typeface="Century Gothic"/>
              </a:rPr>
              <a:t>This activity is essential.</a:t>
            </a:r>
            <a:endParaRPr lang="en-CA" sz="1600">
              <a:solidFill>
                <a:srgbClr val="666666"/>
              </a:solidFill>
              <a:latin typeface="Century Gothic"/>
            </a:endParaRPr>
          </a:p>
        </p:txBody>
      </p:sp>
      <p:sp>
        <p:nvSpPr>
          <p:cNvPr id="4" name="TextBox 3"/>
          <p:cNvSpPr txBox="1"/>
          <p:nvPr/>
        </p:nvSpPr>
        <p:spPr>
          <a:xfrm>
            <a:off x="469900" y="6921500"/>
            <a:ext cx="9121140" cy="338554"/>
          </a:xfrm>
          <a:prstGeom prst="rect">
            <a:avLst/>
          </a:prstGeom>
          <a:noFill/>
        </p:spPr>
        <p:txBody>
          <a:bodyPr vert="horz" rtlCol="0">
            <a:spAutoFit/>
          </a:bodyPr>
          <a:lstStyle/>
          <a:p>
            <a:r>
              <a:rPr lang="en-CA" sz="1600" smtClean="0">
                <a:solidFill>
                  <a:srgbClr val="666666"/>
                </a:solidFill>
                <a:latin typeface="Century Gothic"/>
              </a:rPr>
              <a:t>Use BLM Word Problem Cards (p. K-43). See p. K-27 for details.</a:t>
            </a:r>
            <a:endParaRPr lang="en-CA" sz="1600">
              <a:solidFill>
                <a:srgbClr val="666666"/>
              </a:solidFill>
              <a:latin typeface="Century Gothic"/>
            </a:endParaRPr>
          </a:p>
        </p:txBody>
      </p:sp>
    </p:spTree>
    <p:extLst>
      <p:ext uri="{BB962C8B-B14F-4D97-AF65-F5344CB8AC3E}">
        <p14:creationId xmlns:p14="http://schemas.microsoft.com/office/powerpoint/2010/main" val="4017665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89941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Go back and write the </a:t>
            </a:r>
            <a:r>
              <a:rPr lang="en-CA" sz="2800" dirty="0" smtClean="0">
                <a:solidFill>
                  <a:srgbClr val="0000FF"/>
                </a:solidFill>
                <a:latin typeface="Century Gothic"/>
              </a:rPr>
              <a:t>equation</a:t>
            </a:r>
            <a:r>
              <a:rPr lang="en-CA" sz="2800" dirty="0" smtClean="0">
                <a:solidFill>
                  <a:srgbClr val="000000"/>
                </a:solidFill>
                <a:latin typeface="Century Gothic"/>
              </a:rPr>
              <a:t> for each problem in exercises and in the activity.</a:t>
            </a:r>
            <a:endParaRPr lang="en-CA" sz="2800" dirty="0">
              <a:solidFill>
                <a:srgbClr val="000000"/>
              </a:solidFill>
              <a:latin typeface="Century Gothic"/>
            </a:endParaRPr>
          </a:p>
        </p:txBody>
      </p:sp>
      <p:sp>
        <p:nvSpPr>
          <p:cNvPr id="3" name="TextBox 2"/>
          <p:cNvSpPr txBox="1"/>
          <p:nvPr/>
        </p:nvSpPr>
        <p:spPr>
          <a:xfrm>
            <a:off x="469900" y="6921500"/>
            <a:ext cx="9514840" cy="338554"/>
          </a:xfrm>
          <a:prstGeom prst="rect">
            <a:avLst/>
          </a:prstGeom>
          <a:noFill/>
        </p:spPr>
        <p:txBody>
          <a:bodyPr vert="horz" rtlCol="0">
            <a:spAutoFit/>
          </a:bodyPr>
          <a:lstStyle/>
          <a:p>
            <a:r>
              <a:rPr lang="en-CA" sz="1600" smtClean="0">
                <a:solidFill>
                  <a:srgbClr val="666666"/>
                </a:solidFill>
                <a:latin typeface="Century Gothic"/>
              </a:rPr>
              <a:t>See pp. K-27–28 for details.</a:t>
            </a:r>
            <a:endParaRPr lang="en-CA" sz="1600">
              <a:solidFill>
                <a:srgbClr val="666666"/>
              </a:solidFill>
              <a:latin typeface="Century Gothic"/>
            </a:endParaRPr>
          </a:p>
        </p:txBody>
      </p:sp>
      <p:sp>
        <p:nvSpPr>
          <p:cNvPr id="4" name="TextBox 3"/>
          <p:cNvSpPr txBox="1"/>
          <p:nvPr/>
        </p:nvSpPr>
        <p:spPr>
          <a:xfrm>
            <a:off x="469900" y="1854200"/>
            <a:ext cx="87655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We'll </a:t>
            </a:r>
            <a:r>
              <a:rPr lang="en-CA" sz="2800" dirty="0" smtClean="0">
                <a:solidFill>
                  <a:srgbClr val="0000FF"/>
                </a:solidFill>
                <a:latin typeface="Century Gothic"/>
              </a:rPr>
              <a:t>solve</a:t>
            </a:r>
            <a:r>
              <a:rPr lang="en-CA" sz="2800" dirty="0" smtClean="0">
                <a:solidFill>
                  <a:srgbClr val="000000"/>
                </a:solidFill>
                <a:latin typeface="Century Gothic"/>
              </a:rPr>
              <a:t> the first two together. Then I want you to</a:t>
            </a:r>
            <a:r>
              <a:rPr lang="en-CA" sz="2800" dirty="0" smtClean="0">
                <a:solidFill>
                  <a:srgbClr val="0000FF"/>
                </a:solidFill>
                <a:latin typeface="Century Gothic"/>
              </a:rPr>
              <a:t> solve</a:t>
            </a:r>
            <a:r>
              <a:rPr lang="en-CA" sz="2800" dirty="0" smtClean="0">
                <a:solidFill>
                  <a:srgbClr val="000000"/>
                </a:solidFill>
                <a:latin typeface="Century Gothic"/>
              </a:rPr>
              <a:t> the rest on your own.</a:t>
            </a:r>
            <a:endParaRPr lang="en-CA" sz="2800" dirty="0">
              <a:solidFill>
                <a:srgbClr val="000000"/>
              </a:solidFill>
              <a:latin typeface="Century Gothic"/>
            </a:endParaRPr>
          </a:p>
        </p:txBody>
      </p:sp>
    </p:spTree>
    <p:extLst>
      <p:ext uri="{BB962C8B-B14F-4D97-AF65-F5344CB8AC3E}">
        <p14:creationId xmlns:p14="http://schemas.microsoft.com/office/powerpoint/2010/main" val="3464038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521190" cy="118551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Write an </a:t>
            </a:r>
            <a:r>
              <a:rPr lang="en-CA" sz="2800" dirty="0" smtClean="0">
                <a:solidFill>
                  <a:srgbClr val="0000FF"/>
                </a:solidFill>
                <a:latin typeface="Century Gothic"/>
              </a:rPr>
              <a:t>equation</a:t>
            </a:r>
            <a:r>
              <a:rPr lang="en-CA" sz="2800" dirty="0" smtClean="0">
                <a:solidFill>
                  <a:srgbClr val="000000"/>
                </a:solidFill>
                <a:latin typeface="Century Gothic"/>
              </a:rPr>
              <a:t> and</a:t>
            </a:r>
            <a:r>
              <a:rPr lang="en-CA" sz="2800" dirty="0" smtClean="0">
                <a:solidFill>
                  <a:srgbClr val="0000FF"/>
                </a:solidFill>
                <a:latin typeface="Century Gothic"/>
              </a:rPr>
              <a:t> solve </a:t>
            </a:r>
            <a:r>
              <a:rPr lang="en-CA" sz="2800" dirty="0" smtClean="0">
                <a:solidFill>
                  <a:srgbClr val="000000"/>
                </a:solidFill>
                <a:latin typeface="Century Gothic"/>
              </a:rPr>
              <a:t>it.</a:t>
            </a:r>
            <a:endParaRPr lang="en-CA" sz="2800" dirty="0">
              <a:solidFill>
                <a:srgbClr val="000000"/>
              </a:solidFill>
              <a:latin typeface="Century Gothic"/>
            </a:endParaRPr>
          </a:p>
        </p:txBody>
      </p:sp>
      <p:sp>
        <p:nvSpPr>
          <p:cNvPr id="3" name="TextBox 2"/>
          <p:cNvSpPr txBox="1"/>
          <p:nvPr/>
        </p:nvSpPr>
        <p:spPr>
          <a:xfrm>
            <a:off x="6423660" y="215900"/>
            <a:ext cx="3585439" cy="338554"/>
          </a:xfrm>
          <a:prstGeom prst="rect">
            <a:avLst/>
          </a:prstGeom>
          <a:noFill/>
        </p:spPr>
        <p:txBody>
          <a:bodyPr vert="horz" rtlCol="0">
            <a:spAutoFit/>
          </a:bodyPr>
          <a:lstStyle/>
          <a:p>
            <a:pPr algn="r"/>
            <a:r>
              <a:rPr lang="en-CA" sz="1600" smtClean="0">
                <a:solidFill>
                  <a:srgbClr val="666666"/>
                </a:solidFill>
                <a:latin typeface="Century Gothic"/>
              </a:rPr>
              <a:t>Work through a) and b) as a class.</a:t>
            </a:r>
            <a:endParaRPr lang="en-CA" sz="1600">
              <a:solidFill>
                <a:srgbClr val="666666"/>
              </a:solidFill>
              <a:latin typeface="Century Gothic"/>
            </a:endParaRPr>
          </a:p>
        </p:txBody>
      </p:sp>
      <p:sp>
        <p:nvSpPr>
          <p:cNvPr id="4" name="TextBox 3"/>
          <p:cNvSpPr txBox="1"/>
          <p:nvPr/>
        </p:nvSpPr>
        <p:spPr>
          <a:xfrm>
            <a:off x="457200" y="1930400"/>
            <a:ext cx="9517888"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a) Ken bought 9 books and 3 magazines. How many books and magazines did he buy altogether</a:t>
            </a:r>
            <a:r>
              <a:rPr lang="en-CA" sz="2800" dirty="0" smtClean="0">
                <a:solidFill>
                  <a:srgbClr val="000000"/>
                </a:solidFill>
                <a:latin typeface="Arial"/>
              </a:rPr>
              <a:t>?</a:t>
            </a:r>
            <a:endParaRPr lang="en-CA" sz="2800" dirty="0">
              <a:solidFill>
                <a:srgbClr val="000000"/>
              </a:solidFill>
              <a:latin typeface="Arial"/>
            </a:endParaRPr>
          </a:p>
        </p:txBody>
      </p:sp>
      <p:sp>
        <p:nvSpPr>
          <p:cNvPr id="5" name="TextBox 4"/>
          <p:cNvSpPr txBox="1"/>
          <p:nvPr/>
        </p:nvSpPr>
        <p:spPr>
          <a:xfrm>
            <a:off x="457200" y="4483100"/>
            <a:ext cx="9638792" cy="1074781"/>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A book costs $8 and a poster is $3 cheaper than </a:t>
            </a:r>
            <a:br>
              <a:rPr lang="en-CA" sz="2800" dirty="0" smtClean="0">
                <a:solidFill>
                  <a:srgbClr val="000000"/>
                </a:solidFill>
                <a:latin typeface="Century Gothic"/>
              </a:rPr>
            </a:br>
            <a:r>
              <a:rPr lang="en-CA" sz="2800" dirty="0" smtClean="0">
                <a:solidFill>
                  <a:srgbClr val="000000"/>
                </a:solidFill>
                <a:latin typeface="Century Gothic"/>
              </a:rPr>
              <a:t>the book. How much does the poster cost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899457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0576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A pet store sells parrots and canaries. There are 16 canaries in the store. There are 6 fewer parrots than canaries. How many parrots are in the store</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3810000"/>
            <a:ext cx="969645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Avril read 9 pages on Sunday. She read 4 pages more on Sunday than on Monday. How many pages did she read on Monday</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6927329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273540" cy="167847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 A cake recipe calls for 5 cups of berries. Jack has 3 cups of raspberries and some blueberries. </a:t>
            </a:r>
          </a:p>
          <a:p>
            <a:pPr>
              <a:lnSpc>
                <a:spcPct val="114000"/>
              </a:lnSpc>
              <a:spcAft>
                <a:spcPts val="1200"/>
              </a:spcAft>
            </a:pPr>
            <a:r>
              <a:rPr lang="en-CA" sz="2800" dirty="0" smtClean="0">
                <a:solidFill>
                  <a:srgbClr val="000000"/>
                </a:solidFill>
                <a:latin typeface="Century Gothic"/>
              </a:rPr>
              <a:t>How many cups of blueberries will he need</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4694049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273540" cy="330603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Extension: </a:t>
            </a:r>
          </a:p>
          <a:p>
            <a:pPr>
              <a:lnSpc>
                <a:spcPct val="114000"/>
              </a:lnSpc>
              <a:spcAft>
                <a:spcPts val="1200"/>
              </a:spcAft>
            </a:pPr>
            <a:r>
              <a:rPr lang="en-CA" sz="2800" dirty="0" smtClean="0">
                <a:solidFill>
                  <a:srgbClr val="000000"/>
                </a:solidFill>
                <a:latin typeface="Century Gothic"/>
              </a:rPr>
              <a:t>Write an</a:t>
            </a:r>
            <a:r>
              <a:rPr lang="en-CA" sz="2800" dirty="0" smtClean="0">
                <a:solidFill>
                  <a:srgbClr val="0000FF"/>
                </a:solidFill>
                <a:latin typeface="Century Gothic"/>
              </a:rPr>
              <a:t> equation </a:t>
            </a:r>
            <a:r>
              <a:rPr lang="en-CA" sz="2800" dirty="0" smtClean="0">
                <a:solidFill>
                  <a:srgbClr val="000000"/>
                </a:solidFill>
                <a:latin typeface="Century Gothic"/>
              </a:rPr>
              <a:t>and </a:t>
            </a:r>
            <a:r>
              <a:rPr lang="en-CA" sz="2800" dirty="0" smtClean="0">
                <a:solidFill>
                  <a:srgbClr val="0000FF"/>
                </a:solidFill>
                <a:latin typeface="Century Gothic"/>
              </a:rPr>
              <a:t>solve</a:t>
            </a:r>
            <a:r>
              <a:rPr lang="en-CA" sz="2800" dirty="0" smtClean="0">
                <a:solidFill>
                  <a:srgbClr val="000000"/>
                </a:solidFill>
                <a:latin typeface="Century Gothic"/>
              </a:rPr>
              <a:t> it. </a:t>
            </a:r>
          </a:p>
          <a:p>
            <a:pPr>
              <a:lnSpc>
                <a:spcPct val="114000"/>
              </a:lnSpc>
              <a:spcAft>
                <a:spcPts val="1200"/>
              </a:spcAft>
            </a:pPr>
            <a:r>
              <a:rPr lang="en-CA" sz="2800" dirty="0" smtClean="0">
                <a:solidFill>
                  <a:srgbClr val="000000"/>
                </a:solidFill>
                <a:latin typeface="Century Gothic"/>
              </a:rPr>
              <a:t>a) There are 32 students in a class. 14 of them are playing soccer, and the rest are playing baseball. How many more students are playing baseball than are playing soccer</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44500" y="4699000"/>
            <a:ext cx="93751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29 students in a class. 7 of them don't wear eyeglasses. How many more students wear eyeglasses than do not wear eyeglasses</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1014487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273540" cy="201580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Braden baked 24 oatmeal cookies and  32 chocolate chip cookies. He brought 42 cookies to bake sale. How many cookies did he leave at home</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69900" y="4025900"/>
            <a:ext cx="93751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Jessica got $100 for her birthday. She paid $39 for a construction toy and $12 for beads. How much money does she have left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80743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273540" cy="2211118"/>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 </a:t>
            </a:r>
          </a:p>
          <a:p>
            <a:pPr>
              <a:lnSpc>
                <a:spcPct val="114000"/>
              </a:lnSpc>
              <a:spcAft>
                <a:spcPts val="1200"/>
              </a:spcAft>
            </a:pPr>
            <a:r>
              <a:rPr lang="en-CA" sz="2800" dirty="0" err="1" smtClean="0">
                <a:latin typeface="Century Gothic"/>
              </a:rPr>
              <a:t>J</a:t>
            </a:r>
            <a:r>
              <a:rPr lang="en-CA" sz="2800" dirty="0" err="1" smtClean="0">
                <a:solidFill>
                  <a:srgbClr val="000000"/>
                </a:solidFill>
                <a:latin typeface="Century Gothic"/>
              </a:rPr>
              <a:t>in</a:t>
            </a:r>
            <a:r>
              <a:rPr lang="en-CA" sz="2800" dirty="0" smtClean="0">
                <a:solidFill>
                  <a:srgbClr val="000000"/>
                </a:solidFill>
                <a:latin typeface="Century Gothic"/>
              </a:rPr>
              <a:t> bought a book for $9 and two magazines for $7 each. He paid with a $20 bill and $10 bill. How much change did he get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451226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06400"/>
            <a:ext cx="6606540" cy="1384995"/>
          </a:xfrm>
          <a:prstGeom prst="rect">
            <a:avLst/>
          </a:prstGeom>
          <a:noFill/>
        </p:spPr>
        <p:txBody>
          <a:bodyPr vert="horz" rtlCol="0">
            <a:spAutoFit/>
          </a:bodyPr>
          <a:lstStyle/>
          <a:p>
            <a:pPr>
              <a:lnSpc>
                <a:spcPct val="150000"/>
              </a:lnSpc>
            </a:pPr>
            <a:r>
              <a:rPr lang="en-CA" sz="2800" dirty="0" smtClean="0">
                <a:solidFill>
                  <a:srgbClr val="000000"/>
                </a:solidFill>
                <a:latin typeface="Century Gothic"/>
              </a:rPr>
              <a:t>AP Book 5.2 pp. </a:t>
            </a:r>
            <a:r>
              <a:rPr lang="en-CA" sz="2800" dirty="0" smtClean="0">
                <a:solidFill>
                  <a:srgbClr val="000000"/>
                </a:solidFill>
                <a:latin typeface="Century Gothic"/>
              </a:rPr>
              <a:t>12–13</a:t>
            </a:r>
            <a:endParaRPr lang="en-CA" sz="2800" dirty="0" smtClean="0">
              <a:solidFill>
                <a:srgbClr val="000000"/>
              </a:solidFill>
              <a:latin typeface="Century Gothic"/>
            </a:endParaRPr>
          </a:p>
          <a:p>
            <a:pPr>
              <a:lnSpc>
                <a:spcPct val="150000"/>
              </a:lnSpc>
            </a:pPr>
            <a:r>
              <a:rPr lang="en-CA" sz="2800" dirty="0" smtClean="0">
                <a:solidFill>
                  <a:schemeClr val="bg1">
                    <a:lumMod val="50000"/>
                  </a:schemeClr>
                </a:solidFill>
                <a:latin typeface="Century Gothic"/>
              </a:rPr>
              <a:t>N</a:t>
            </a:r>
            <a:r>
              <a:rPr lang="en-CA" sz="2800" dirty="0" smtClean="0">
                <a:solidFill>
                  <a:srgbClr val="808080"/>
                </a:solidFill>
                <a:latin typeface="Century Gothic"/>
              </a:rPr>
              <a:t>ew Canadian Edition</a:t>
            </a:r>
            <a:endParaRPr lang="en-CA" sz="2800" dirty="0">
              <a:solidFill>
                <a:srgbClr val="808080"/>
              </a:solidFill>
              <a:latin typeface="Century Gothic"/>
            </a:endParaRPr>
          </a:p>
        </p:txBody>
      </p:sp>
    </p:spTree>
    <p:extLst>
      <p:ext uri="{BB962C8B-B14F-4D97-AF65-F5344CB8AC3E}">
        <p14:creationId xmlns:p14="http://schemas.microsoft.com/office/powerpoint/2010/main" val="1046124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362200" y="2283714"/>
            <a:ext cx="5405755" cy="2006600"/>
          </a:xfrm>
          <a:prstGeom prst="rect">
            <a:avLst/>
          </a:prstGeom>
          <a:solidFill>
            <a:scrgbClr r="0" g="0" b="0">
              <a:alpha val="0"/>
            </a:scrgbClr>
          </a:solidFill>
        </p:spPr>
      </p:pic>
      <p:sp>
        <p:nvSpPr>
          <p:cNvPr id="3" name="TextBox 2"/>
          <p:cNvSpPr txBox="1"/>
          <p:nvPr/>
        </p:nvSpPr>
        <p:spPr>
          <a:xfrm>
            <a:off x="469900" y="6921500"/>
            <a:ext cx="5050409" cy="338554"/>
          </a:xfrm>
          <a:prstGeom prst="rect">
            <a:avLst/>
          </a:prstGeom>
          <a:noFill/>
        </p:spPr>
        <p:txBody>
          <a:bodyPr vert="horz" rtlCol="0">
            <a:spAutoFit/>
          </a:bodyPr>
          <a:lstStyle/>
          <a:p>
            <a:r>
              <a:rPr lang="en-CA" sz="1600" smtClean="0">
                <a:solidFill>
                  <a:srgbClr val="666666"/>
                </a:solidFill>
                <a:latin typeface="Century Gothic"/>
              </a:rPr>
              <a:t>See p. K-26 for details.</a:t>
            </a:r>
            <a:endParaRPr lang="en-CA" sz="1600">
              <a:solidFill>
                <a:srgbClr val="666666"/>
              </a:solidFill>
              <a:latin typeface="Century Gothic"/>
            </a:endParaRPr>
          </a:p>
        </p:txBody>
      </p:sp>
    </p:spTree>
    <p:extLst>
      <p:ext uri="{BB962C8B-B14F-4D97-AF65-F5344CB8AC3E}">
        <p14:creationId xmlns:p14="http://schemas.microsoft.com/office/powerpoint/2010/main" val="337041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7699400" cy="1830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FF"/>
                </a:solidFill>
                <a:latin typeface="Century Gothic"/>
              </a:rPr>
              <a:t>Solve</a:t>
            </a:r>
            <a:r>
              <a:rPr lang="en-CA" sz="2800" dirty="0" smtClean="0">
                <a:solidFill>
                  <a:srgbClr val="000000"/>
                </a:solidFill>
                <a:latin typeface="Century Gothic"/>
              </a:rPr>
              <a:t> the </a:t>
            </a:r>
            <a:r>
              <a:rPr lang="en-CA" sz="2800" dirty="0" smtClean="0">
                <a:solidFill>
                  <a:srgbClr val="0000FF"/>
                </a:solidFill>
                <a:latin typeface="Century Gothic"/>
              </a:rPr>
              <a:t>equation </a:t>
            </a:r>
            <a:r>
              <a:rPr lang="en-CA" sz="2800" dirty="0" smtClean="0">
                <a:solidFill>
                  <a:srgbClr val="000000"/>
                </a:solidFill>
                <a:latin typeface="Century Gothic"/>
              </a:rPr>
              <a:t>by comparing the sides.</a:t>
            </a:r>
          </a:p>
          <a:p>
            <a:pPr>
              <a:lnSpc>
                <a:spcPct val="114000"/>
              </a:lnSpc>
              <a:spcAft>
                <a:spcPts val="1200"/>
              </a:spcAft>
            </a:pPr>
            <a:r>
              <a:rPr lang="en-CA" sz="2800" dirty="0" smtClean="0">
                <a:solidFill>
                  <a:srgbClr val="000000"/>
                </a:solidFill>
                <a:latin typeface="Century Gothic"/>
              </a:rPr>
              <a:t>a) 79 – 53 = </a:t>
            </a:r>
            <a:r>
              <a:rPr lang="en-CA" sz="2800" i="1" dirty="0" smtClean="0">
                <a:solidFill>
                  <a:srgbClr val="000000"/>
                </a:solidFill>
                <a:latin typeface="Century Gothic"/>
              </a:rPr>
              <a:t>x</a:t>
            </a:r>
            <a:r>
              <a:rPr lang="en-CA" sz="2800" dirty="0" smtClean="0">
                <a:solidFill>
                  <a:srgbClr val="000000"/>
                </a:solidFill>
                <a:latin typeface="Century Gothic"/>
              </a:rPr>
              <a:t> – 53</a:t>
            </a:r>
            <a:endParaRPr lang="en-CA" sz="2800" dirty="0">
              <a:solidFill>
                <a:srgbClr val="000000"/>
              </a:solidFill>
              <a:latin typeface="Century Gothic"/>
            </a:endParaRPr>
          </a:p>
        </p:txBody>
      </p:sp>
      <p:sp>
        <p:nvSpPr>
          <p:cNvPr id="3" name="TextBox 2"/>
          <p:cNvSpPr txBox="1"/>
          <p:nvPr/>
        </p:nvSpPr>
        <p:spPr>
          <a:xfrm>
            <a:off x="5257800" y="1765300"/>
            <a:ext cx="3280791" cy="523220"/>
          </a:xfrm>
          <a:prstGeom prst="rect">
            <a:avLst/>
          </a:prstGeom>
          <a:noFill/>
        </p:spPr>
        <p:txBody>
          <a:bodyPr vert="horz" rtlCol="0">
            <a:spAutoFit/>
          </a:bodyPr>
          <a:lstStyle/>
          <a:p>
            <a:r>
              <a:rPr lang="en-CA" sz="2800" smtClean="0">
                <a:solidFill>
                  <a:srgbClr val="000000"/>
                </a:solidFill>
                <a:latin typeface="Century Gothic"/>
              </a:rPr>
              <a:t>b) 489 + 5 = 5 + </a:t>
            </a:r>
            <a:r>
              <a:rPr lang="en-CA" sz="2800" i="1" smtClean="0">
                <a:solidFill>
                  <a:srgbClr val="000000"/>
                </a:solidFill>
                <a:latin typeface="Century Gothic"/>
              </a:rPr>
              <a:t>x</a:t>
            </a:r>
            <a:r>
              <a:rPr lang="en-CA" sz="2800" smtClean="0">
                <a:solidFill>
                  <a:srgbClr val="000000"/>
                </a:solidFill>
                <a:latin typeface="Century Gothic"/>
              </a:rPr>
              <a:t>  </a:t>
            </a:r>
            <a:endParaRPr lang="en-CA" sz="2800">
              <a:solidFill>
                <a:srgbClr val="000000"/>
              </a:solidFill>
              <a:latin typeface="Century Gothic"/>
            </a:endParaRPr>
          </a:p>
        </p:txBody>
      </p:sp>
      <p:sp>
        <p:nvSpPr>
          <p:cNvPr id="4" name="TextBox 3"/>
          <p:cNvSpPr txBox="1"/>
          <p:nvPr/>
        </p:nvSpPr>
        <p:spPr>
          <a:xfrm>
            <a:off x="482600" y="4025900"/>
            <a:ext cx="3390011" cy="523220"/>
          </a:xfrm>
          <a:prstGeom prst="rect">
            <a:avLst/>
          </a:prstGeom>
          <a:noFill/>
        </p:spPr>
        <p:txBody>
          <a:bodyPr vert="horz" rtlCol="0">
            <a:spAutoFit/>
          </a:bodyPr>
          <a:lstStyle/>
          <a:p>
            <a:r>
              <a:rPr lang="en-CA" sz="2800" smtClean="0">
                <a:solidFill>
                  <a:srgbClr val="000000"/>
                </a:solidFill>
                <a:latin typeface="Century Gothic"/>
              </a:rPr>
              <a:t>c) 62 – 43 = 62 – </a:t>
            </a:r>
            <a:r>
              <a:rPr lang="en-CA" sz="2800" i="1" smtClean="0">
                <a:solidFill>
                  <a:srgbClr val="000000"/>
                </a:solidFill>
                <a:latin typeface="Century Gothic"/>
              </a:rPr>
              <a:t>x</a:t>
            </a:r>
            <a:r>
              <a:rPr lang="en-CA" sz="2800" smtClean="0">
                <a:solidFill>
                  <a:srgbClr val="000000"/>
                </a:solidFill>
                <a:latin typeface="Century Gothic"/>
              </a:rPr>
              <a:t>  </a:t>
            </a:r>
            <a:endParaRPr lang="en-CA" sz="2800">
              <a:solidFill>
                <a:srgbClr val="000000"/>
              </a:solidFill>
              <a:latin typeface="Century Gothic"/>
            </a:endParaRPr>
          </a:p>
        </p:txBody>
      </p:sp>
      <p:sp>
        <p:nvSpPr>
          <p:cNvPr id="5" name="TextBox 4"/>
          <p:cNvSpPr txBox="1"/>
          <p:nvPr/>
        </p:nvSpPr>
        <p:spPr>
          <a:xfrm>
            <a:off x="457200" y="5829300"/>
            <a:ext cx="6713982" cy="1185517"/>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 </a:t>
            </a:r>
          </a:p>
          <a:p>
            <a:pPr>
              <a:lnSpc>
                <a:spcPct val="114000"/>
              </a:lnSpc>
              <a:spcAft>
                <a:spcPts val="1200"/>
              </a:spcAft>
            </a:pPr>
            <a:r>
              <a:rPr lang="en-CA" sz="2800" dirty="0" smtClean="0">
                <a:latin typeface="Century Gothic"/>
              </a:rPr>
              <a:t>1</a:t>
            </a:r>
            <a:r>
              <a:rPr lang="en-CA" sz="2800" dirty="0" smtClean="0">
                <a:solidFill>
                  <a:srgbClr val="000000"/>
                </a:solidFill>
                <a:latin typeface="Century Gothic"/>
              </a:rPr>
              <a:t>2 356 – 736  = 12 356 – </a:t>
            </a:r>
            <a:r>
              <a:rPr lang="en-CA" sz="2800" i="1" dirty="0" smtClean="0">
                <a:solidFill>
                  <a:srgbClr val="000000"/>
                </a:solidFill>
                <a:latin typeface="Century Gothic"/>
              </a:rPr>
              <a:t>x</a:t>
            </a:r>
            <a:endParaRPr lang="en-CA" sz="2800" i="1" dirty="0">
              <a:solidFill>
                <a:srgbClr val="000000"/>
              </a:solidFill>
              <a:latin typeface="Century Gothic"/>
            </a:endParaRPr>
          </a:p>
        </p:txBody>
      </p:sp>
      <p:sp>
        <p:nvSpPr>
          <p:cNvPr id="9" name="TextBox 8"/>
          <p:cNvSpPr txBox="1"/>
          <p:nvPr/>
        </p:nvSpPr>
        <p:spPr>
          <a:xfrm>
            <a:off x="5232400" y="4025900"/>
            <a:ext cx="3281833" cy="523220"/>
          </a:xfrm>
          <a:prstGeom prst="rect">
            <a:avLst/>
          </a:prstGeom>
          <a:noFill/>
        </p:spPr>
        <p:txBody>
          <a:bodyPr vert="horz" rtlCol="0">
            <a:spAutoFit/>
          </a:bodyPr>
          <a:lstStyle/>
          <a:p>
            <a:r>
              <a:rPr lang="en-CA" sz="2800" smtClean="0">
                <a:solidFill>
                  <a:srgbClr val="000000"/>
                </a:solidFill>
                <a:latin typeface="Century Gothic"/>
              </a:rPr>
              <a:t>d) 8 + 35 = 35 + </a:t>
            </a:r>
            <a:r>
              <a:rPr lang="en-CA" sz="2800" i="1" smtClean="0">
                <a:solidFill>
                  <a:srgbClr val="000000"/>
                </a:solidFill>
                <a:latin typeface="Century Gothic"/>
              </a:rPr>
              <a:t>x</a:t>
            </a:r>
            <a:r>
              <a:rPr lang="en-CA" sz="2800" smtClean="0">
                <a:solidFill>
                  <a:srgbClr val="000000"/>
                </a:solidFill>
                <a:latin typeface="Century Gothic"/>
              </a:rPr>
              <a:t>  </a:t>
            </a:r>
            <a:endParaRPr lang="en-CA" sz="2800">
              <a:solidFill>
                <a:srgbClr val="000000"/>
              </a:solidFill>
              <a:latin typeface="Century Gothic"/>
            </a:endParaRPr>
          </a:p>
        </p:txBody>
      </p:sp>
      <p:cxnSp>
        <p:nvCxnSpPr>
          <p:cNvPr id="10" name="Straight Connector 9"/>
          <p:cNvCxnSpPr/>
          <p:nvPr/>
        </p:nvCxnSpPr>
        <p:spPr>
          <a:xfrm>
            <a:off x="0" y="5677768"/>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710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1282700"/>
            <a:ext cx="9286240" cy="201580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Armand spent 25 minutes doing his math homework. He spent 15 minutes more on his science project than on math homework. How much time did Armand spend on his science project</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69900" y="6934200"/>
            <a:ext cx="6860540" cy="338554"/>
          </a:xfrm>
          <a:prstGeom prst="rect">
            <a:avLst/>
          </a:prstGeom>
          <a:noFill/>
        </p:spPr>
        <p:txBody>
          <a:bodyPr vert="horz" rtlCol="0">
            <a:spAutoFit/>
          </a:bodyPr>
          <a:lstStyle/>
          <a:p>
            <a:r>
              <a:rPr lang="en-CA" sz="1600" smtClean="0">
                <a:solidFill>
                  <a:srgbClr val="666666"/>
                </a:solidFill>
                <a:latin typeface="Century Gothic"/>
              </a:rPr>
              <a:t>Which is easier for writing an equation</a:t>
            </a:r>
            <a:r>
              <a:rPr lang="en-CA" sz="1600" smtClean="0">
                <a:solidFill>
                  <a:srgbClr val="666666"/>
                </a:solidFill>
                <a:latin typeface="Arial"/>
              </a:rPr>
              <a:t>? </a:t>
            </a:r>
            <a:r>
              <a:rPr lang="en-CA" sz="1600" smtClean="0">
                <a:solidFill>
                  <a:srgbClr val="666666"/>
                </a:solidFill>
                <a:latin typeface="Century Gothic"/>
              </a:rPr>
              <a:t>See p. K-26 for details.</a:t>
            </a:r>
            <a:endParaRPr lang="en-CA" sz="1600">
              <a:solidFill>
                <a:srgbClr val="666666"/>
              </a:solidFill>
              <a:latin typeface="Century Gothic"/>
            </a:endParaRPr>
          </a:p>
        </p:txBody>
      </p:sp>
      <p:sp>
        <p:nvSpPr>
          <p:cNvPr id="4" name="TextBox 3"/>
          <p:cNvSpPr txBox="1"/>
          <p:nvPr/>
        </p:nvSpPr>
        <p:spPr>
          <a:xfrm>
            <a:off x="469900" y="203200"/>
            <a:ext cx="8115173" cy="338554"/>
          </a:xfrm>
          <a:prstGeom prst="rect">
            <a:avLst/>
          </a:prstGeom>
          <a:noFill/>
        </p:spPr>
        <p:txBody>
          <a:bodyPr vert="horz" rtlCol="0">
            <a:spAutoFit/>
          </a:bodyPr>
          <a:lstStyle/>
          <a:p>
            <a:r>
              <a:rPr lang="en-CA" sz="1600" smtClean="0">
                <a:solidFill>
                  <a:srgbClr val="666666"/>
                </a:solidFill>
                <a:latin typeface="Century Gothic"/>
              </a:rPr>
              <a:t>When a word problem is long, it is convenient to write out the data in point form.</a:t>
            </a:r>
            <a:endParaRPr lang="en-CA" sz="1600">
              <a:solidFill>
                <a:srgbClr val="666666"/>
              </a:solidFill>
              <a:latin typeface="Century Gothic"/>
            </a:endParaRPr>
          </a:p>
        </p:txBody>
      </p:sp>
      <p:sp>
        <p:nvSpPr>
          <p:cNvPr id="5" name="TextBox 4"/>
          <p:cNvSpPr txBox="1"/>
          <p:nvPr/>
        </p:nvSpPr>
        <p:spPr>
          <a:xfrm>
            <a:off x="469900" y="800100"/>
            <a:ext cx="1937309" cy="338554"/>
          </a:xfrm>
          <a:prstGeom prst="rect">
            <a:avLst/>
          </a:prstGeom>
          <a:noFill/>
        </p:spPr>
        <p:txBody>
          <a:bodyPr vert="horz" rtlCol="0">
            <a:spAutoFit/>
          </a:bodyPr>
          <a:lstStyle/>
          <a:p>
            <a:r>
              <a:rPr lang="en-CA" sz="1600" b="1" smtClean="0">
                <a:solidFill>
                  <a:srgbClr val="000000"/>
                </a:solidFill>
                <a:latin typeface="Century Gothic"/>
              </a:rPr>
              <a:t>Original problem:</a:t>
            </a:r>
            <a:endParaRPr lang="en-CA" sz="1600" b="1">
              <a:solidFill>
                <a:srgbClr val="000000"/>
              </a:solidFill>
              <a:latin typeface="Century Gothic"/>
            </a:endParaRPr>
          </a:p>
        </p:txBody>
      </p:sp>
      <p:grpSp>
        <p:nvGrpSpPr>
          <p:cNvPr id="11" name="Group 10"/>
          <p:cNvGrpSpPr/>
          <p:nvPr/>
        </p:nvGrpSpPr>
        <p:grpSpPr>
          <a:xfrm>
            <a:off x="469900" y="3670300"/>
            <a:ext cx="9349232" cy="2804454"/>
            <a:chOff x="469900" y="3670300"/>
            <a:chExt cx="9349232" cy="2804454"/>
          </a:xfrm>
        </p:grpSpPr>
        <p:sp>
          <p:nvSpPr>
            <p:cNvPr id="6" name="TextBox 5"/>
            <p:cNvSpPr txBox="1"/>
            <p:nvPr/>
          </p:nvSpPr>
          <p:spPr>
            <a:xfrm>
              <a:off x="469900" y="4152900"/>
              <a:ext cx="8790940" cy="2321854"/>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25 minutes on math homework</a:t>
              </a:r>
            </a:p>
            <a:p>
              <a:pPr>
                <a:lnSpc>
                  <a:spcPct val="114000"/>
                </a:lnSpc>
                <a:spcAft>
                  <a:spcPts val="1200"/>
                </a:spcAft>
              </a:pPr>
              <a:r>
                <a:rPr lang="en-CA" sz="2800" dirty="0" smtClean="0">
                  <a:solidFill>
                    <a:srgbClr val="000000"/>
                  </a:solidFill>
                  <a:latin typeface="Century Gothic"/>
                </a:rPr>
                <a:t>15 minutes more on science project than on math homework</a:t>
              </a:r>
            </a:p>
            <a:p>
              <a:pPr>
                <a:lnSpc>
                  <a:spcPct val="114000"/>
                </a:lnSpc>
                <a:spcAft>
                  <a:spcPts val="1200"/>
                </a:spcAft>
              </a:pPr>
              <a:r>
                <a:rPr lang="en-CA" sz="2800" dirty="0" smtClean="0">
                  <a:solidFill>
                    <a:srgbClr val="000000"/>
                  </a:solidFill>
                  <a:latin typeface="Century Gothic"/>
                </a:rPr>
                <a:t>x minutes on science project</a:t>
              </a:r>
              <a:endParaRPr lang="en-CA" sz="2800" dirty="0">
                <a:solidFill>
                  <a:srgbClr val="000000"/>
                </a:solidFill>
                <a:latin typeface="Century Gothic"/>
              </a:endParaRPr>
            </a:p>
          </p:txBody>
        </p:sp>
        <p:grpSp>
          <p:nvGrpSpPr>
            <p:cNvPr id="9" name="Group 8"/>
            <p:cNvGrpSpPr/>
            <p:nvPr/>
          </p:nvGrpSpPr>
          <p:grpSpPr>
            <a:xfrm>
              <a:off x="5600700" y="6045200"/>
              <a:ext cx="4218432" cy="400109"/>
              <a:chOff x="5600700" y="6045200"/>
              <a:chExt cx="4218432" cy="400109"/>
            </a:xfrm>
          </p:grpSpPr>
          <p:sp>
            <p:nvSpPr>
              <p:cNvPr id="7" name="TextBox 6"/>
              <p:cNvSpPr txBox="1"/>
              <p:nvPr/>
            </p:nvSpPr>
            <p:spPr>
              <a:xfrm>
                <a:off x="6045200" y="6045200"/>
                <a:ext cx="3773932" cy="400109"/>
              </a:xfrm>
              <a:prstGeom prst="rect">
                <a:avLst/>
              </a:prstGeom>
              <a:noFill/>
            </p:spPr>
            <p:txBody>
              <a:bodyPr vert="horz" rtlCol="0">
                <a:spAutoFit/>
              </a:bodyPr>
              <a:lstStyle/>
              <a:p>
                <a:r>
                  <a:rPr lang="en-CA" sz="2000" dirty="0" smtClean="0">
                    <a:solidFill>
                      <a:srgbClr val="000000"/>
                    </a:solidFill>
                    <a:latin typeface="Century Gothic"/>
                  </a:rPr>
                  <a:t>Where did I get this last part</a:t>
                </a:r>
                <a:r>
                  <a:rPr lang="en-CA" sz="2000" dirty="0" smtClean="0">
                    <a:solidFill>
                      <a:srgbClr val="000000"/>
                    </a:solidFill>
                    <a:latin typeface="Arial"/>
                  </a:rPr>
                  <a:t>?</a:t>
                </a:r>
                <a:endParaRPr lang="en-CA" sz="2000" dirty="0">
                  <a:solidFill>
                    <a:srgbClr val="000000"/>
                  </a:solidFill>
                  <a:latin typeface="Arial"/>
                </a:endParaRPr>
              </a:p>
            </p:txBody>
          </p:sp>
          <p:cxnSp>
            <p:nvCxnSpPr>
              <p:cNvPr id="8" name="Straight Connector 7"/>
              <p:cNvCxnSpPr/>
              <p:nvPr/>
            </p:nvCxnSpPr>
            <p:spPr>
              <a:xfrm flipH="1">
                <a:off x="5600700" y="6253832"/>
                <a:ext cx="413512" cy="0"/>
              </a:xfrm>
              <a:prstGeom prst="line">
                <a:avLst/>
              </a:prstGeom>
              <a:ln w="25400" cap="flat" cmpd="sng" algn="ctr">
                <a:solidFill>
                  <a:srgbClr val="0093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469900" y="3670300"/>
              <a:ext cx="1250518" cy="338554"/>
            </a:xfrm>
            <a:prstGeom prst="rect">
              <a:avLst/>
            </a:prstGeom>
            <a:noFill/>
          </p:spPr>
          <p:txBody>
            <a:bodyPr vert="horz" rtlCol="0">
              <a:spAutoFit/>
            </a:bodyPr>
            <a:lstStyle/>
            <a:p>
              <a:r>
                <a:rPr lang="en-CA" sz="1600" b="1" dirty="0" smtClean="0">
                  <a:solidFill>
                    <a:srgbClr val="000000"/>
                  </a:solidFill>
                  <a:latin typeface="Century Gothic"/>
                </a:rPr>
                <a:t>Point form:</a:t>
              </a:r>
              <a:endParaRPr lang="en-CA" sz="1600" b="1" dirty="0">
                <a:solidFill>
                  <a:srgbClr val="000000"/>
                </a:solidFill>
                <a:latin typeface="Century Gothic"/>
              </a:endParaRPr>
            </a:p>
          </p:txBody>
        </p:sp>
      </p:grpSp>
      <p:cxnSp>
        <p:nvCxnSpPr>
          <p:cNvPr id="15" name="Straight Connector 14"/>
          <p:cNvCxnSpPr/>
          <p:nvPr/>
        </p:nvCxnSpPr>
        <p:spPr>
          <a:xfrm>
            <a:off x="0" y="4021584"/>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42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521190" cy="118551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Write out the data in point form.</a:t>
            </a:r>
            <a:endParaRPr lang="en-CA" sz="2800" dirty="0">
              <a:solidFill>
                <a:srgbClr val="000000"/>
              </a:solidFill>
              <a:latin typeface="Century Gothic"/>
            </a:endParaRPr>
          </a:p>
        </p:txBody>
      </p:sp>
      <p:sp>
        <p:nvSpPr>
          <p:cNvPr id="3" name="TextBox 2"/>
          <p:cNvSpPr txBox="1"/>
          <p:nvPr/>
        </p:nvSpPr>
        <p:spPr>
          <a:xfrm>
            <a:off x="457200" y="1917700"/>
            <a:ext cx="9072753"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a) Iva has 16 marbles. Seven of them are red. How many are not red</a:t>
            </a:r>
            <a:r>
              <a:rPr lang="en-CA" sz="2800" dirty="0" smtClean="0">
                <a:solidFill>
                  <a:srgbClr val="000000"/>
                </a:solidFill>
                <a:latin typeface="Arial"/>
              </a:rPr>
              <a:t>?</a:t>
            </a:r>
            <a:endParaRPr lang="en-CA" sz="2800" dirty="0">
              <a:solidFill>
                <a:srgbClr val="000000"/>
              </a:solidFill>
              <a:latin typeface="Arial"/>
            </a:endParaRPr>
          </a:p>
        </p:txBody>
      </p:sp>
      <p:sp>
        <p:nvSpPr>
          <p:cNvPr id="4" name="TextBox 3"/>
          <p:cNvSpPr txBox="1"/>
          <p:nvPr/>
        </p:nvSpPr>
        <p:spPr>
          <a:xfrm>
            <a:off x="457200" y="3543300"/>
            <a:ext cx="93243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6 rats and 3 hamsters in a store. How many rats and hamsters altogether are in the store</a:t>
            </a:r>
            <a:r>
              <a:rPr lang="en-CA" sz="2800" dirty="0" smtClean="0">
                <a:solidFill>
                  <a:srgbClr val="000000"/>
                </a:solidFill>
                <a:latin typeface="Arial"/>
              </a:rPr>
              <a:t>?</a:t>
            </a:r>
            <a:endParaRPr lang="en-CA" sz="2800" dirty="0">
              <a:solidFill>
                <a:srgbClr val="000000"/>
              </a:solidFill>
              <a:latin typeface="Arial"/>
            </a:endParaRPr>
          </a:p>
        </p:txBody>
      </p:sp>
      <p:sp>
        <p:nvSpPr>
          <p:cNvPr id="5" name="TextBox 4"/>
          <p:cNvSpPr txBox="1"/>
          <p:nvPr/>
        </p:nvSpPr>
        <p:spPr>
          <a:xfrm>
            <a:off x="457200" y="5168900"/>
            <a:ext cx="9521190" cy="1566006"/>
          </a:xfrm>
          <a:prstGeom prst="rect">
            <a:avLst/>
          </a:prstGeom>
          <a:noFill/>
        </p:spPr>
        <p:txBody>
          <a:bodyPr vert="horz" wrap="square" rtlCol="0">
            <a:spAutoFit/>
          </a:bodyPr>
          <a:lstStyle/>
          <a:p>
            <a:pPr>
              <a:lnSpc>
                <a:spcPct val="114000"/>
              </a:lnSpc>
              <a:spcAft>
                <a:spcPts val="1200"/>
              </a:spcAft>
            </a:pPr>
            <a:r>
              <a:rPr lang="en-CA" sz="2800" dirty="0" smtClean="0">
                <a:solidFill>
                  <a:srgbClr val="000000"/>
                </a:solidFill>
                <a:latin typeface="Century Gothic"/>
              </a:rPr>
              <a:t>c) There are 18 cars in a parking lot. There are  ​</a:t>
            </a:r>
            <a:br>
              <a:rPr lang="en-CA" sz="2800" dirty="0" smtClean="0">
                <a:solidFill>
                  <a:srgbClr val="000000"/>
                </a:solidFill>
                <a:latin typeface="Century Gothic"/>
              </a:rPr>
            </a:br>
            <a:r>
              <a:rPr lang="en-CA" sz="2800" dirty="0" smtClean="0">
                <a:solidFill>
                  <a:srgbClr val="000000"/>
                </a:solidFill>
                <a:latin typeface="Century Gothic"/>
              </a:rPr>
              <a:t>7 fewer vans than cars in the lot. How many vans ​</a:t>
            </a:r>
            <a:br>
              <a:rPr lang="en-CA" sz="2800" dirty="0" smtClean="0">
                <a:solidFill>
                  <a:srgbClr val="000000"/>
                </a:solidFill>
                <a:latin typeface="Century Gothic"/>
              </a:rPr>
            </a:br>
            <a:r>
              <a:rPr lang="en-CA" sz="2800" dirty="0" smtClean="0">
                <a:solidFill>
                  <a:srgbClr val="000000"/>
                </a:solidFill>
                <a:latin typeface="Century Gothic"/>
              </a:rPr>
              <a:t>are in the lot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453928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540240" cy="523220"/>
          </a:xfrm>
          <a:prstGeom prst="rect">
            <a:avLst/>
          </a:prstGeom>
          <a:noFill/>
        </p:spPr>
        <p:txBody>
          <a:bodyPr vert="horz" rtlCol="0">
            <a:spAutoFit/>
          </a:bodyPr>
          <a:lstStyle/>
          <a:p>
            <a:r>
              <a:rPr lang="en-CA" sz="2800" smtClean="0">
                <a:solidFill>
                  <a:srgbClr val="000000"/>
                </a:solidFill>
                <a:latin typeface="Century Gothic"/>
              </a:rPr>
              <a:t>What two things can we find from these numbers</a:t>
            </a:r>
            <a:r>
              <a:rPr lang="en-CA" sz="2800" smtClean="0">
                <a:solidFill>
                  <a:srgbClr val="000000"/>
                </a:solidFill>
                <a:latin typeface="Arial"/>
              </a:rPr>
              <a:t>?</a:t>
            </a:r>
            <a:endParaRPr lang="en-CA" sz="2800">
              <a:solidFill>
                <a:srgbClr val="000000"/>
              </a:solidFill>
              <a:latin typeface="Arial"/>
            </a:endParaRPr>
          </a:p>
        </p:txBody>
      </p:sp>
      <p:sp>
        <p:nvSpPr>
          <p:cNvPr id="3" name="TextBox 2"/>
          <p:cNvSpPr txBox="1"/>
          <p:nvPr/>
        </p:nvSpPr>
        <p:spPr>
          <a:xfrm>
            <a:off x="457200" y="5105400"/>
            <a:ext cx="5468112" cy="338554"/>
          </a:xfrm>
          <a:prstGeom prst="rect">
            <a:avLst/>
          </a:prstGeom>
          <a:noFill/>
        </p:spPr>
        <p:txBody>
          <a:bodyPr vert="horz" rtlCol="0">
            <a:spAutoFit/>
          </a:bodyPr>
          <a:lstStyle/>
          <a:p>
            <a:r>
              <a:rPr lang="en-CA" sz="1600" smtClean="0">
                <a:solidFill>
                  <a:srgbClr val="666666"/>
                </a:solidFill>
                <a:latin typeface="Century Gothic"/>
              </a:rPr>
              <a:t>See p. K-27 for details.</a:t>
            </a:r>
            <a:endParaRPr lang="en-CA" sz="1600">
              <a:solidFill>
                <a:srgbClr val="666666"/>
              </a:solidFill>
              <a:latin typeface="Century Gothic"/>
            </a:endParaRPr>
          </a:p>
        </p:txBody>
      </p:sp>
      <p:grpSp>
        <p:nvGrpSpPr>
          <p:cNvPr id="7" name="Group 6"/>
          <p:cNvGrpSpPr/>
          <p:nvPr/>
        </p:nvGrpSpPr>
        <p:grpSpPr>
          <a:xfrm>
            <a:off x="2933700" y="1739900"/>
            <a:ext cx="3701415" cy="1429512"/>
            <a:chOff x="2933700" y="1739900"/>
            <a:chExt cx="3701415" cy="1429512"/>
          </a:xfrm>
        </p:grpSpPr>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3524885" y="1739900"/>
              <a:ext cx="3110230" cy="1429512"/>
            </a:xfrm>
            <a:prstGeom prst="rect">
              <a:avLst/>
            </a:prstGeom>
            <a:solidFill>
              <a:scrgbClr r="0" g="0" b="0">
                <a:alpha val="0"/>
              </a:scrgbClr>
            </a:solidFill>
          </p:spPr>
        </p:pic>
        <p:sp>
          <p:nvSpPr>
            <p:cNvPr id="5" name="TextBox 4"/>
            <p:cNvSpPr txBox="1"/>
            <p:nvPr/>
          </p:nvSpPr>
          <p:spPr>
            <a:xfrm>
              <a:off x="2933700" y="1841500"/>
              <a:ext cx="513969" cy="523220"/>
            </a:xfrm>
            <a:prstGeom prst="rect">
              <a:avLst/>
            </a:prstGeom>
            <a:noFill/>
          </p:spPr>
          <p:txBody>
            <a:bodyPr vert="horz" rtlCol="0">
              <a:spAutoFit/>
            </a:bodyPr>
            <a:lstStyle/>
            <a:p>
              <a:r>
                <a:rPr lang="en-CA" sz="2800" smtClean="0">
                  <a:solidFill>
                    <a:srgbClr val="000000"/>
                  </a:solidFill>
                  <a:latin typeface="Century Gothic"/>
                </a:rPr>
                <a:t>7:</a:t>
              </a:r>
              <a:endParaRPr lang="en-CA" sz="2800">
                <a:solidFill>
                  <a:srgbClr val="000000"/>
                </a:solidFill>
                <a:latin typeface="Century Gothic"/>
              </a:endParaRPr>
            </a:p>
          </p:txBody>
        </p:sp>
        <p:sp>
          <p:nvSpPr>
            <p:cNvPr id="6" name="TextBox 5"/>
            <p:cNvSpPr txBox="1"/>
            <p:nvPr/>
          </p:nvSpPr>
          <p:spPr>
            <a:xfrm>
              <a:off x="2933700" y="2641600"/>
              <a:ext cx="513969" cy="523220"/>
            </a:xfrm>
            <a:prstGeom prst="rect">
              <a:avLst/>
            </a:prstGeom>
            <a:noFill/>
          </p:spPr>
          <p:txBody>
            <a:bodyPr vert="horz" rtlCol="0">
              <a:spAutoFit/>
            </a:bodyPr>
            <a:lstStyle/>
            <a:p>
              <a:r>
                <a:rPr lang="en-CA" sz="2800" smtClean="0">
                  <a:solidFill>
                    <a:srgbClr val="000000"/>
                  </a:solidFill>
                  <a:latin typeface="Century Gothic"/>
                </a:rPr>
                <a:t>3:</a:t>
              </a:r>
              <a:endParaRPr lang="en-CA" sz="2800">
                <a:solidFill>
                  <a:srgbClr val="000000"/>
                </a:solidFill>
                <a:latin typeface="Century Gothic"/>
              </a:endParaRPr>
            </a:p>
          </p:txBody>
        </p:sp>
      </p:grpSp>
      <p:sp>
        <p:nvSpPr>
          <p:cNvPr id="8" name="TextBox 7"/>
          <p:cNvSpPr txBox="1"/>
          <p:nvPr/>
        </p:nvSpPr>
        <p:spPr>
          <a:xfrm>
            <a:off x="457200" y="5765800"/>
            <a:ext cx="8409228" cy="118551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Show the </a:t>
            </a:r>
            <a:r>
              <a:rPr lang="en-CA" sz="2800" dirty="0" smtClean="0">
                <a:solidFill>
                  <a:srgbClr val="0000FF"/>
                </a:solidFill>
                <a:latin typeface="Century Gothic"/>
              </a:rPr>
              <a:t>difference</a:t>
            </a:r>
            <a:r>
              <a:rPr lang="en-CA" sz="2800" dirty="0" smtClean="0">
                <a:solidFill>
                  <a:srgbClr val="000000"/>
                </a:solidFill>
                <a:latin typeface="Century Gothic"/>
              </a:rPr>
              <a:t> and the</a:t>
            </a:r>
            <a:r>
              <a:rPr lang="en-CA" sz="2800" dirty="0" smtClean="0">
                <a:solidFill>
                  <a:srgbClr val="0000FF"/>
                </a:solidFill>
                <a:latin typeface="Century Gothic"/>
              </a:rPr>
              <a:t> total</a:t>
            </a:r>
            <a:r>
              <a:rPr lang="en-CA" sz="2800" dirty="0" smtClean="0">
                <a:solidFill>
                  <a:srgbClr val="000000"/>
                </a:solidFill>
                <a:latin typeface="Century Gothic"/>
              </a:rPr>
              <a:t> in the model.</a:t>
            </a:r>
          </a:p>
          <a:p>
            <a:pPr>
              <a:lnSpc>
                <a:spcPct val="114000"/>
              </a:lnSpc>
              <a:spcAft>
                <a:spcPts val="1200"/>
              </a:spcAft>
            </a:pPr>
            <a:r>
              <a:rPr lang="en-CA" sz="2800" dirty="0" smtClean="0">
                <a:solidFill>
                  <a:srgbClr val="000000"/>
                </a:solidFill>
                <a:latin typeface="Century Gothic"/>
              </a:rPr>
              <a:t>Then write the </a:t>
            </a:r>
            <a:r>
              <a:rPr lang="en-CA" sz="2800" dirty="0" smtClean="0">
                <a:solidFill>
                  <a:srgbClr val="0000FF"/>
                </a:solidFill>
                <a:latin typeface="Century Gothic"/>
              </a:rPr>
              <a:t>equation</a:t>
            </a:r>
            <a:r>
              <a:rPr lang="en-CA" sz="2800" dirty="0" smtClean="0">
                <a:solidFill>
                  <a:srgbClr val="000000"/>
                </a:solidFill>
                <a:latin typeface="Century Gothic"/>
              </a:rPr>
              <a:t> for each.</a:t>
            </a:r>
            <a:endParaRPr lang="en-CA" sz="2800" dirty="0">
              <a:solidFill>
                <a:srgbClr val="000000"/>
              </a:solidFill>
              <a:latin typeface="Century Gothic"/>
            </a:endParaRPr>
          </a:p>
        </p:txBody>
      </p:sp>
      <p:cxnSp>
        <p:nvCxnSpPr>
          <p:cNvPr id="12" name="Straight Connector 11"/>
          <p:cNvCxnSpPr/>
          <p:nvPr/>
        </p:nvCxnSpPr>
        <p:spPr>
          <a:xfrm>
            <a:off x="0" y="5533752"/>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86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203200"/>
            <a:ext cx="9324340" cy="338554"/>
          </a:xfrm>
          <a:prstGeom prst="rect">
            <a:avLst/>
          </a:prstGeom>
          <a:noFill/>
        </p:spPr>
        <p:txBody>
          <a:bodyPr vert="horz" rtlCol="0">
            <a:spAutoFit/>
          </a:bodyPr>
          <a:lstStyle/>
          <a:p>
            <a:r>
              <a:rPr lang="en-CA" sz="1600" smtClean="0">
                <a:solidFill>
                  <a:srgbClr val="666666"/>
                </a:solidFill>
                <a:latin typeface="Century Gothic"/>
              </a:rPr>
              <a:t>Again, have students write the equation for both the difference and the total.</a:t>
            </a:r>
            <a:endParaRPr lang="en-CA" sz="1600">
              <a:solidFill>
                <a:srgbClr val="666666"/>
              </a:solidFill>
              <a:latin typeface="Century Gothic"/>
            </a:endParaRPr>
          </a:p>
        </p:txBody>
      </p:sp>
      <p:sp>
        <p:nvSpPr>
          <p:cNvPr id="3" name="TextBox 2"/>
          <p:cNvSpPr txBox="1"/>
          <p:nvPr/>
        </p:nvSpPr>
        <p:spPr>
          <a:xfrm>
            <a:off x="469900" y="6921500"/>
            <a:ext cx="5468112" cy="338554"/>
          </a:xfrm>
          <a:prstGeom prst="rect">
            <a:avLst/>
          </a:prstGeom>
          <a:noFill/>
        </p:spPr>
        <p:txBody>
          <a:bodyPr vert="horz" rtlCol="0">
            <a:spAutoFit/>
          </a:bodyPr>
          <a:lstStyle/>
          <a:p>
            <a:r>
              <a:rPr lang="en-CA" sz="1600" smtClean="0">
                <a:solidFill>
                  <a:srgbClr val="666666"/>
                </a:solidFill>
                <a:latin typeface="Century Gothic"/>
              </a:rPr>
              <a:t>See p. K-27 for details.</a:t>
            </a:r>
            <a:endParaRPr lang="en-CA" sz="1600">
              <a:solidFill>
                <a:srgbClr val="666666"/>
              </a:solidFill>
              <a:latin typeface="Century Gothic"/>
            </a:endParaRPr>
          </a:p>
        </p:txBody>
      </p:sp>
      <p:sp>
        <p:nvSpPr>
          <p:cNvPr id="4" name="TextBox 3"/>
          <p:cNvSpPr txBox="1"/>
          <p:nvPr/>
        </p:nvSpPr>
        <p:spPr>
          <a:xfrm>
            <a:off x="1435100" y="1282700"/>
            <a:ext cx="3056458" cy="523220"/>
          </a:xfrm>
          <a:prstGeom prst="rect">
            <a:avLst/>
          </a:prstGeom>
          <a:noFill/>
        </p:spPr>
        <p:txBody>
          <a:bodyPr vert="horz" rtlCol="0">
            <a:spAutoFit/>
          </a:bodyPr>
          <a:lstStyle/>
          <a:p>
            <a:r>
              <a:rPr lang="en-CA" sz="2800" smtClean="0">
                <a:solidFill>
                  <a:srgbClr val="000000"/>
                </a:solidFill>
                <a:latin typeface="Century Gothic"/>
              </a:rPr>
              <a:t>larger number: 8</a:t>
            </a:r>
            <a:endParaRPr lang="en-CA" sz="2800">
              <a:solidFill>
                <a:srgbClr val="000000"/>
              </a:solidFill>
              <a:latin typeface="Century Gothic"/>
            </a:endParaRPr>
          </a:p>
        </p:txBody>
      </p:sp>
      <p:sp>
        <p:nvSpPr>
          <p:cNvPr id="5" name="TextBox 4"/>
          <p:cNvSpPr txBox="1"/>
          <p:nvPr/>
        </p:nvSpPr>
        <p:spPr>
          <a:xfrm>
            <a:off x="5588000" y="1282700"/>
            <a:ext cx="3226638" cy="523220"/>
          </a:xfrm>
          <a:prstGeom prst="rect">
            <a:avLst/>
          </a:prstGeom>
          <a:noFill/>
        </p:spPr>
        <p:txBody>
          <a:bodyPr vert="horz" rtlCol="0">
            <a:spAutoFit/>
          </a:bodyPr>
          <a:lstStyle/>
          <a:p>
            <a:r>
              <a:rPr lang="en-CA" sz="2800" smtClean="0">
                <a:solidFill>
                  <a:srgbClr val="000000"/>
                </a:solidFill>
                <a:latin typeface="Century Gothic"/>
              </a:rPr>
              <a:t>smaller number: </a:t>
            </a:r>
            <a:r>
              <a:rPr lang="en-CA" sz="2800" i="1" smtClean="0">
                <a:solidFill>
                  <a:srgbClr val="000000"/>
                </a:solidFill>
                <a:latin typeface="Century Gothic"/>
              </a:rPr>
              <a:t>x</a:t>
            </a:r>
            <a:endParaRPr lang="en-CA" sz="2800" i="1">
              <a:solidFill>
                <a:srgbClr val="000000"/>
              </a:solidFill>
              <a:latin typeface="Century Gothic"/>
            </a:endParaRPr>
          </a:p>
        </p:txBody>
      </p:sp>
      <p:sp>
        <p:nvSpPr>
          <p:cNvPr id="6" name="TextBox 5"/>
          <p:cNvSpPr txBox="1"/>
          <p:nvPr/>
        </p:nvSpPr>
        <p:spPr>
          <a:xfrm>
            <a:off x="1435100" y="1993900"/>
            <a:ext cx="2397709" cy="523220"/>
          </a:xfrm>
          <a:prstGeom prst="rect">
            <a:avLst/>
          </a:prstGeom>
          <a:noFill/>
        </p:spPr>
        <p:txBody>
          <a:bodyPr vert="horz" rtlCol="0">
            <a:spAutoFit/>
          </a:bodyPr>
          <a:lstStyle/>
          <a:p>
            <a:r>
              <a:rPr lang="en-CA" sz="2800" smtClean="0">
                <a:solidFill>
                  <a:srgbClr val="0000FF"/>
                </a:solidFill>
                <a:latin typeface="Century Gothic"/>
              </a:rPr>
              <a:t>difference</a:t>
            </a:r>
            <a:r>
              <a:rPr lang="en-CA" sz="2800" smtClean="0">
                <a:solidFill>
                  <a:srgbClr val="000000"/>
                </a:solidFill>
                <a:latin typeface="Century Gothic"/>
              </a:rPr>
              <a:t>: 3</a:t>
            </a:r>
            <a:endParaRPr lang="en-CA" sz="2800">
              <a:solidFill>
                <a:srgbClr val="000000"/>
              </a:solidFill>
              <a:latin typeface="Century Gothic"/>
            </a:endParaRPr>
          </a:p>
        </p:txBody>
      </p:sp>
      <p:sp>
        <p:nvSpPr>
          <p:cNvPr id="7" name="TextBox 6"/>
          <p:cNvSpPr txBox="1"/>
          <p:nvPr/>
        </p:nvSpPr>
        <p:spPr>
          <a:xfrm>
            <a:off x="5588000" y="1993900"/>
            <a:ext cx="1597432" cy="523220"/>
          </a:xfrm>
          <a:prstGeom prst="rect">
            <a:avLst/>
          </a:prstGeom>
          <a:noFill/>
        </p:spPr>
        <p:txBody>
          <a:bodyPr vert="horz" rtlCol="0">
            <a:spAutoFit/>
          </a:bodyPr>
          <a:lstStyle/>
          <a:p>
            <a:r>
              <a:rPr lang="en-CA" sz="2800" smtClean="0">
                <a:solidFill>
                  <a:srgbClr val="0000FF"/>
                </a:solidFill>
                <a:latin typeface="Century Gothic"/>
              </a:rPr>
              <a:t>total</a:t>
            </a:r>
            <a:r>
              <a:rPr lang="en-CA" sz="2800" smtClean="0">
                <a:solidFill>
                  <a:srgbClr val="000000"/>
                </a:solidFill>
                <a:latin typeface="Century Gothic"/>
              </a:rPr>
              <a:t>: 13</a:t>
            </a:r>
            <a:endParaRPr lang="en-CA" sz="2800">
              <a:solidFill>
                <a:srgbClr val="000000"/>
              </a:solidFill>
              <a:latin typeface="Century Gothic"/>
            </a:endParaRPr>
          </a:p>
        </p:txBody>
      </p:sp>
    </p:spTree>
    <p:extLst>
      <p:ext uri="{BB962C8B-B14F-4D97-AF65-F5344CB8AC3E}">
        <p14:creationId xmlns:p14="http://schemas.microsoft.com/office/powerpoint/2010/main" val="264609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521190" cy="954108"/>
          </a:xfrm>
          <a:prstGeom prst="rect">
            <a:avLst/>
          </a:prstGeom>
          <a:noFill/>
        </p:spPr>
        <p:txBody>
          <a:bodyPr vert="horz" rtlCol="0">
            <a:spAutoFit/>
          </a:bodyPr>
          <a:lstStyle/>
          <a:p>
            <a:r>
              <a:rPr lang="en-CA" sz="2800" dirty="0" smtClean="0">
                <a:solidFill>
                  <a:srgbClr val="000000"/>
                </a:solidFill>
                <a:latin typeface="Century Gothic"/>
              </a:rPr>
              <a:t>Exercises: </a:t>
            </a:r>
          </a:p>
          <a:p>
            <a:r>
              <a:rPr lang="en-CA" sz="2800" dirty="0" smtClean="0">
                <a:solidFill>
                  <a:srgbClr val="000000"/>
                </a:solidFill>
                <a:latin typeface="Century Gothic"/>
              </a:rPr>
              <a:t>Which piece of data belongs in which column</a:t>
            </a:r>
            <a:r>
              <a:rPr lang="en-CA" sz="2800" dirty="0" smtClean="0">
                <a:solidFill>
                  <a:srgbClr val="000000"/>
                </a:solidFill>
                <a:latin typeface="Arial"/>
              </a:rPr>
              <a:t>?</a:t>
            </a:r>
            <a:endParaRPr lang="en-CA" sz="2800" dirty="0">
              <a:solidFill>
                <a:srgbClr val="000000"/>
              </a:solidFill>
              <a:latin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153699474"/>
              </p:ext>
            </p:extLst>
          </p:nvPr>
        </p:nvGraphicFramePr>
        <p:xfrm>
          <a:off x="520699" y="1824736"/>
          <a:ext cx="9233154" cy="5414518"/>
        </p:xfrm>
        <a:graphic>
          <a:graphicData uri="http://schemas.openxmlformats.org/drawingml/2006/table">
            <a:tbl>
              <a:tblPr firstRow="1" bandRow="1">
                <a:tableStyleId>{5C22544A-7EE6-4342-B048-85BDC9FD1C3A}</a:tableStyleId>
              </a:tblPr>
              <a:tblGrid>
                <a:gridCol w="4567301"/>
                <a:gridCol w="1333246"/>
                <a:gridCol w="1242441"/>
                <a:gridCol w="2090166"/>
              </a:tblGrid>
              <a:tr h="508000">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smtClean="0">
                          <a:solidFill>
                            <a:srgbClr val="0000FF"/>
                          </a:solidFill>
                          <a:latin typeface="Century Gothic - 24"/>
                        </a:rPr>
                        <a:t>Parts</a:t>
                      </a:r>
                      <a:endParaRPr lang="en-CA" sz="2400" b="1" i="0" u="none" baseline="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dirty="0" smtClean="0">
                          <a:solidFill>
                            <a:srgbClr val="0000FF"/>
                          </a:solidFill>
                          <a:latin typeface="Century Gothic - 24"/>
                        </a:rPr>
                        <a:t>Total</a:t>
                      </a:r>
                      <a:endParaRPr lang="en-CA" sz="2400" b="1" i="0" u="none" baseline="0" dirty="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dirty="0" smtClean="0">
                          <a:solidFill>
                            <a:srgbClr val="0000FF"/>
                          </a:solidFill>
                          <a:latin typeface="Century Gothic - 24"/>
                        </a:rPr>
                        <a:t>Difference</a:t>
                      </a:r>
                      <a:endParaRPr lang="en-CA" sz="2400" b="1" i="0" u="none" baseline="0" dirty="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1014222">
                <a:tc>
                  <a:txBody>
                    <a:bodyPr/>
                    <a:lstStyle/>
                    <a:p>
                      <a:pPr algn="l"/>
                      <a:endParaRPr lang="en-CA" sz="2400" b="0" i="0" u="none" baseline="0" dirty="0">
                        <a:solidFill>
                          <a:srgbClr val="000000"/>
                        </a:solidFill>
                        <a:latin typeface="Century Gothic - 24"/>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1045210">
                <a:tc>
                  <a:txBody>
                    <a:bodyPr/>
                    <a:lstStyle/>
                    <a:p>
                      <a:pPr algn="l"/>
                      <a:endParaRPr lang="en-CA" sz="2400" b="0" i="0" u="none" baseline="0" dirty="0">
                        <a:solidFill>
                          <a:srgbClr val="000000"/>
                        </a:solidFill>
                        <a:latin typeface="Century Gothic - 24"/>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1423543">
                <a:tc>
                  <a:txBody>
                    <a:bodyPr/>
                    <a:lstStyle/>
                    <a:p>
                      <a:pPr algn="l"/>
                      <a:endParaRPr lang="en-CA" sz="2400" b="0" i="0" u="none" baseline="0" dirty="0">
                        <a:solidFill>
                          <a:srgbClr val="000000"/>
                        </a:solidFill>
                        <a:latin typeface="Century Gothic - 24"/>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1423543">
                <a:tc>
                  <a:txBody>
                    <a:bodyPr/>
                    <a:lstStyle/>
                    <a:p>
                      <a:pPr algn="l"/>
                      <a:endParaRPr lang="en-CA" sz="2400" b="0" i="0" u="none" baseline="0" dirty="0">
                        <a:solidFill>
                          <a:srgbClr val="000000"/>
                        </a:solidFill>
                        <a:latin typeface="Century Gothic - 24"/>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4" name="TextBox 3"/>
          <p:cNvSpPr txBox="1"/>
          <p:nvPr/>
        </p:nvSpPr>
        <p:spPr>
          <a:xfrm>
            <a:off x="5979160" y="215900"/>
            <a:ext cx="4032250" cy="338554"/>
          </a:xfrm>
          <a:prstGeom prst="rect">
            <a:avLst/>
          </a:prstGeom>
          <a:noFill/>
        </p:spPr>
        <p:txBody>
          <a:bodyPr vert="horz" rtlCol="0">
            <a:spAutoFit/>
          </a:bodyPr>
          <a:lstStyle/>
          <a:p>
            <a:pPr algn="r"/>
            <a:r>
              <a:rPr lang="en-CA" sz="1600" smtClean="0">
                <a:solidFill>
                  <a:srgbClr val="666666"/>
                </a:solidFill>
                <a:latin typeface="Century Gothic"/>
              </a:rPr>
              <a:t>Work through these as a class.</a:t>
            </a:r>
            <a:endParaRPr lang="en-CA" sz="1600">
              <a:solidFill>
                <a:srgbClr val="666666"/>
              </a:solidFill>
              <a:latin typeface="Century Gothic"/>
            </a:endParaRPr>
          </a:p>
        </p:txBody>
      </p:sp>
      <p:sp>
        <p:nvSpPr>
          <p:cNvPr id="5" name="Freeform 4"/>
          <p:cNvSpPr/>
          <p:nvPr/>
        </p:nvSpPr>
        <p:spPr>
          <a:xfrm>
            <a:off x="474838" y="1799999"/>
            <a:ext cx="4586113" cy="501966"/>
          </a:xfrm>
          <a:custGeom>
            <a:avLst/>
            <a:gdLst/>
            <a:ahLst/>
            <a:cxnLst/>
            <a:rect l="0" t="0" r="0" b="0"/>
            <a:pathLst>
              <a:path w="4586113" h="501966">
                <a:moveTo>
                  <a:pt x="0" y="0"/>
                </a:moveTo>
                <a:lnTo>
                  <a:pt x="4586112" y="0"/>
                </a:lnTo>
                <a:lnTo>
                  <a:pt x="4586112" y="501965"/>
                </a:lnTo>
                <a:lnTo>
                  <a:pt x="0" y="501965"/>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p:cNvSpPr txBox="1"/>
          <p:nvPr/>
        </p:nvSpPr>
        <p:spPr>
          <a:xfrm>
            <a:off x="543496" y="2409532"/>
            <a:ext cx="4890323" cy="1107996"/>
          </a:xfrm>
          <a:prstGeom prst="rect">
            <a:avLst/>
          </a:prstGeom>
          <a:noFill/>
        </p:spPr>
        <p:txBody>
          <a:bodyPr wrap="square" rtlCol="0">
            <a:spAutoFit/>
          </a:bodyPr>
          <a:lstStyle/>
          <a:p>
            <a:r>
              <a:rPr lang="en-CA" sz="2400" dirty="0">
                <a:solidFill>
                  <a:srgbClr val="000000"/>
                </a:solidFill>
                <a:latin typeface="Century Gothic - 24"/>
              </a:rPr>
              <a:t> a) x spoons, 8 forks, 19 forks </a:t>
            </a:r>
          </a:p>
          <a:p>
            <a:r>
              <a:rPr lang="en-CA" sz="2400" dirty="0">
                <a:solidFill>
                  <a:srgbClr val="000000"/>
                </a:solidFill>
                <a:latin typeface="Century Gothic - 24"/>
              </a:rPr>
              <a:t> and spoons altogether</a:t>
            </a:r>
          </a:p>
          <a:p>
            <a:endParaRPr lang="en-CA" dirty="0"/>
          </a:p>
        </p:txBody>
      </p:sp>
      <p:sp>
        <p:nvSpPr>
          <p:cNvPr id="8" name="TextBox 7"/>
          <p:cNvSpPr txBox="1"/>
          <p:nvPr/>
        </p:nvSpPr>
        <p:spPr>
          <a:xfrm>
            <a:off x="529208" y="3469327"/>
            <a:ext cx="5702920" cy="1200329"/>
          </a:xfrm>
          <a:prstGeom prst="rect">
            <a:avLst/>
          </a:prstGeom>
          <a:noFill/>
        </p:spPr>
        <p:txBody>
          <a:bodyPr wrap="square" rtlCol="0">
            <a:spAutoFit/>
          </a:bodyPr>
          <a:lstStyle/>
          <a:p>
            <a:r>
              <a:rPr lang="en-CA" sz="2400" dirty="0">
                <a:solidFill>
                  <a:srgbClr val="000000"/>
                </a:solidFill>
                <a:latin typeface="Century Gothic - 24"/>
              </a:rPr>
              <a:t> b) 12 cars, x buses, 18 cars </a:t>
            </a:r>
          </a:p>
          <a:p>
            <a:r>
              <a:rPr lang="en-CA" sz="2400" dirty="0">
                <a:solidFill>
                  <a:srgbClr val="000000"/>
                </a:solidFill>
                <a:latin typeface="Century Gothic - 24"/>
              </a:rPr>
              <a:t> and buses in a parking lot</a:t>
            </a:r>
          </a:p>
          <a:p>
            <a:endParaRPr lang="en-CA" sz="2400" dirty="0"/>
          </a:p>
        </p:txBody>
      </p:sp>
      <p:sp>
        <p:nvSpPr>
          <p:cNvPr id="9" name="TextBox 8"/>
          <p:cNvSpPr txBox="1"/>
          <p:nvPr/>
        </p:nvSpPr>
        <p:spPr>
          <a:xfrm>
            <a:off x="543496" y="4525640"/>
            <a:ext cx="4805487" cy="1200329"/>
          </a:xfrm>
          <a:prstGeom prst="rect">
            <a:avLst/>
          </a:prstGeom>
          <a:noFill/>
        </p:spPr>
        <p:txBody>
          <a:bodyPr wrap="square" rtlCol="0">
            <a:spAutoFit/>
          </a:bodyPr>
          <a:lstStyle/>
          <a:p>
            <a:r>
              <a:rPr lang="en-CA" sz="2400" dirty="0">
                <a:solidFill>
                  <a:srgbClr val="000000"/>
                </a:solidFill>
                <a:latin typeface="Century Gothic - 24"/>
              </a:rPr>
              <a:t> c) There are 5 </a:t>
            </a:r>
            <a:r>
              <a:rPr lang="en-CA" sz="2400" dirty="0" smtClean="0">
                <a:solidFill>
                  <a:srgbClr val="000000"/>
                </a:solidFill>
                <a:latin typeface="Century Gothic - 24"/>
              </a:rPr>
              <a:t>bananas.</a:t>
            </a:r>
            <a:br>
              <a:rPr lang="en-CA" sz="2400" dirty="0" smtClean="0">
                <a:solidFill>
                  <a:srgbClr val="000000"/>
                </a:solidFill>
                <a:latin typeface="Century Gothic - 24"/>
              </a:rPr>
            </a:br>
            <a:r>
              <a:rPr lang="en-CA" sz="2400" dirty="0" smtClean="0">
                <a:solidFill>
                  <a:srgbClr val="000000"/>
                </a:solidFill>
                <a:latin typeface="Century Gothic - 24"/>
              </a:rPr>
              <a:t> There </a:t>
            </a:r>
            <a:r>
              <a:rPr lang="en-CA" sz="2400" dirty="0">
                <a:solidFill>
                  <a:srgbClr val="000000"/>
                </a:solidFill>
                <a:latin typeface="Century Gothic - 24"/>
              </a:rPr>
              <a:t>are x kiwis. There are </a:t>
            </a:r>
          </a:p>
          <a:p>
            <a:r>
              <a:rPr lang="en-CA" sz="2400" dirty="0">
                <a:solidFill>
                  <a:srgbClr val="000000"/>
                </a:solidFill>
                <a:latin typeface="Century Gothic - 24"/>
              </a:rPr>
              <a:t> 3 fewer bananas than kiwis</a:t>
            </a:r>
            <a:endParaRPr lang="en-CA" sz="2400" dirty="0"/>
          </a:p>
        </p:txBody>
      </p:sp>
      <p:sp>
        <p:nvSpPr>
          <p:cNvPr id="10" name="TextBox 9"/>
          <p:cNvSpPr txBox="1"/>
          <p:nvPr/>
        </p:nvSpPr>
        <p:spPr>
          <a:xfrm>
            <a:off x="526502" y="5965800"/>
            <a:ext cx="4409482" cy="1569660"/>
          </a:xfrm>
          <a:prstGeom prst="rect">
            <a:avLst/>
          </a:prstGeom>
          <a:noFill/>
        </p:spPr>
        <p:txBody>
          <a:bodyPr wrap="square" rtlCol="0">
            <a:spAutoFit/>
          </a:bodyPr>
          <a:lstStyle/>
          <a:p>
            <a:r>
              <a:rPr lang="en-CA" sz="2400" dirty="0">
                <a:solidFill>
                  <a:srgbClr val="000000"/>
                </a:solidFill>
                <a:latin typeface="Century Gothic - 24"/>
              </a:rPr>
              <a:t> d) A cat weighs 8 kg. A dog </a:t>
            </a:r>
          </a:p>
          <a:p>
            <a:r>
              <a:rPr lang="en-CA" sz="2400" dirty="0">
                <a:solidFill>
                  <a:srgbClr val="000000"/>
                </a:solidFill>
                <a:latin typeface="Century Gothic - 24"/>
              </a:rPr>
              <a:t> weighs 2 kg less than the cat. </a:t>
            </a:r>
          </a:p>
          <a:p>
            <a:r>
              <a:rPr lang="en-CA" sz="2400" dirty="0">
                <a:solidFill>
                  <a:srgbClr val="000000"/>
                </a:solidFill>
                <a:latin typeface="Century Gothic - 24"/>
              </a:rPr>
              <a:t> The dog weighs x kg.</a:t>
            </a:r>
          </a:p>
          <a:p>
            <a:endParaRPr lang="en-CA" sz="2400" dirty="0"/>
          </a:p>
        </p:txBody>
      </p:sp>
    </p:spTree>
    <p:extLst>
      <p:ext uri="{BB962C8B-B14F-4D97-AF65-F5344CB8AC3E}">
        <p14:creationId xmlns:p14="http://schemas.microsoft.com/office/powerpoint/2010/main" val="65694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57200828"/>
              </p:ext>
            </p:extLst>
          </p:nvPr>
        </p:nvGraphicFramePr>
        <p:xfrm>
          <a:off x="516000" y="757936"/>
          <a:ext cx="9233154" cy="6606032"/>
        </p:xfrm>
        <a:graphic>
          <a:graphicData uri="http://schemas.openxmlformats.org/drawingml/2006/table">
            <a:tbl>
              <a:tblPr firstRow="1" bandRow="1">
                <a:tableStyleId>{5C22544A-7EE6-4342-B048-85BDC9FD1C3A}</a:tableStyleId>
              </a:tblPr>
              <a:tblGrid>
                <a:gridCol w="4706874"/>
                <a:gridCol w="1291971"/>
                <a:gridCol w="1267206"/>
                <a:gridCol w="1967103"/>
              </a:tblGrid>
              <a:tr h="508000">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smtClean="0">
                          <a:solidFill>
                            <a:srgbClr val="0000FF"/>
                          </a:solidFill>
                          <a:latin typeface="Century Gothic - 24"/>
                        </a:rPr>
                        <a:t>Parts</a:t>
                      </a:r>
                      <a:endParaRPr lang="en-CA" sz="2400" b="1" i="0" u="none" baseline="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smtClean="0">
                          <a:solidFill>
                            <a:srgbClr val="0000FF"/>
                          </a:solidFill>
                          <a:latin typeface="Century Gothic - 24"/>
                        </a:rPr>
                        <a:t>Total</a:t>
                      </a:r>
                      <a:endParaRPr lang="en-CA" sz="2400" b="1" i="0" u="none" baseline="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400" b="1" i="0" u="none" baseline="0" dirty="0" smtClean="0">
                          <a:solidFill>
                            <a:srgbClr val="0000FF"/>
                          </a:solidFill>
                          <a:latin typeface="Century Gothic - 24"/>
                        </a:rPr>
                        <a:t>Difference</a:t>
                      </a:r>
                      <a:endParaRPr lang="en-CA" sz="2400" b="1" i="0" u="none" baseline="0" dirty="0">
                        <a:solidFill>
                          <a:srgbClr val="0000FF"/>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1984502">
                <a:tc>
                  <a:txBody>
                    <a:bodyPr/>
                    <a:lstStyle/>
                    <a:p>
                      <a:endParaRPr lang="en-CA" sz="2400" b="0" i="0" u="none" baseline="0" dirty="0">
                        <a:solidFill>
                          <a:srgbClr val="000000"/>
                        </a:solidFill>
                        <a:latin typeface="Century Gothic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2056765">
                <a:tc>
                  <a:txBody>
                    <a:bodyPr/>
                    <a:lstStyle/>
                    <a:p>
                      <a:endParaRPr lang="en-CA" sz="2400" b="0" i="0" u="none" baseline="0" dirty="0">
                        <a:solidFill>
                          <a:srgbClr val="000000"/>
                        </a:solidFill>
                        <a:latin typeface="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2056765">
                <a:tc>
                  <a:txBody>
                    <a:bodyPr/>
                    <a:lstStyle/>
                    <a:p>
                      <a:endParaRPr lang="en-CA" sz="2400" b="0" i="0" u="none" baseline="0" dirty="0">
                        <a:solidFill>
                          <a:srgbClr val="000000"/>
                        </a:solidFill>
                        <a:latin typeface=" - 2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3" name="TextBox 2"/>
          <p:cNvSpPr txBox="1"/>
          <p:nvPr/>
        </p:nvSpPr>
        <p:spPr>
          <a:xfrm>
            <a:off x="5979160" y="215900"/>
            <a:ext cx="4032250" cy="338554"/>
          </a:xfrm>
          <a:prstGeom prst="rect">
            <a:avLst/>
          </a:prstGeom>
          <a:noFill/>
        </p:spPr>
        <p:txBody>
          <a:bodyPr vert="horz" rtlCol="0">
            <a:spAutoFit/>
          </a:bodyPr>
          <a:lstStyle/>
          <a:p>
            <a:pPr algn="r"/>
            <a:r>
              <a:rPr lang="en-CA" sz="1600" smtClean="0">
                <a:solidFill>
                  <a:srgbClr val="666666"/>
                </a:solidFill>
                <a:latin typeface="Century Gothic"/>
              </a:rPr>
              <a:t>Work through these as a class.</a:t>
            </a:r>
            <a:endParaRPr lang="en-CA" sz="1600">
              <a:solidFill>
                <a:srgbClr val="666666"/>
              </a:solidFill>
              <a:latin typeface="Century Gothic"/>
            </a:endParaRPr>
          </a:p>
        </p:txBody>
      </p:sp>
      <p:sp>
        <p:nvSpPr>
          <p:cNvPr id="4" name="Freeform 3"/>
          <p:cNvSpPr/>
          <p:nvPr/>
        </p:nvSpPr>
        <p:spPr>
          <a:xfrm>
            <a:off x="-20462" y="739617"/>
            <a:ext cx="5214763" cy="501966"/>
          </a:xfrm>
          <a:custGeom>
            <a:avLst/>
            <a:gdLst/>
            <a:ahLst/>
            <a:cxnLst/>
            <a:rect l="0" t="0" r="0" b="0"/>
            <a:pathLst>
              <a:path w="5214763" h="501966">
                <a:moveTo>
                  <a:pt x="0" y="0"/>
                </a:moveTo>
                <a:lnTo>
                  <a:pt x="5214762" y="0"/>
                </a:lnTo>
                <a:lnTo>
                  <a:pt x="5214762" y="501965"/>
                </a:lnTo>
                <a:lnTo>
                  <a:pt x="0" y="501965"/>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543496" y="1501304"/>
            <a:ext cx="4478093" cy="1846659"/>
          </a:xfrm>
          <a:prstGeom prst="rect">
            <a:avLst/>
          </a:prstGeom>
          <a:noFill/>
        </p:spPr>
        <p:txBody>
          <a:bodyPr wrap="square" rtlCol="0">
            <a:spAutoFit/>
          </a:bodyPr>
          <a:lstStyle/>
          <a:p>
            <a:r>
              <a:rPr lang="en-CA" sz="2400" dirty="0">
                <a:solidFill>
                  <a:srgbClr val="000000"/>
                </a:solidFill>
                <a:latin typeface="Century Gothic - 24"/>
              </a:rPr>
              <a:t> e) Jayden paid $7 for a hat. </a:t>
            </a:r>
          </a:p>
          <a:p>
            <a:r>
              <a:rPr lang="en-CA" sz="2400" dirty="0">
                <a:solidFill>
                  <a:srgbClr val="000000"/>
                </a:solidFill>
                <a:latin typeface="Century Gothic - 24"/>
              </a:rPr>
              <a:t> He paid $9 for a pair of mitts. </a:t>
            </a:r>
          </a:p>
          <a:p>
            <a:r>
              <a:rPr lang="en-CA" sz="2400" dirty="0">
                <a:solidFill>
                  <a:srgbClr val="000000"/>
                </a:solidFill>
                <a:latin typeface="Century Gothic - 24"/>
              </a:rPr>
              <a:t> He paid x for the mitts and </a:t>
            </a:r>
          </a:p>
          <a:p>
            <a:r>
              <a:rPr lang="en-CA" sz="2400" dirty="0">
                <a:solidFill>
                  <a:srgbClr val="000000"/>
                </a:solidFill>
                <a:latin typeface="Century Gothic - 24"/>
              </a:rPr>
              <a:t> the hat.</a:t>
            </a:r>
          </a:p>
          <a:p>
            <a:endParaRPr lang="en-CA" dirty="0"/>
          </a:p>
        </p:txBody>
      </p:sp>
      <p:sp>
        <p:nvSpPr>
          <p:cNvPr id="6" name="TextBox 5"/>
          <p:cNvSpPr txBox="1"/>
          <p:nvPr/>
        </p:nvSpPr>
        <p:spPr>
          <a:xfrm>
            <a:off x="543496" y="3399061"/>
            <a:ext cx="4694117" cy="1846659"/>
          </a:xfrm>
          <a:prstGeom prst="rect">
            <a:avLst/>
          </a:prstGeom>
          <a:noFill/>
        </p:spPr>
        <p:txBody>
          <a:bodyPr wrap="square" rtlCol="0">
            <a:spAutoFit/>
          </a:bodyPr>
          <a:lstStyle/>
          <a:p>
            <a:r>
              <a:rPr lang="en-CA" sz="2400" dirty="0">
                <a:solidFill>
                  <a:srgbClr val="000000"/>
                </a:solidFill>
                <a:latin typeface=" - 24"/>
              </a:rPr>
              <a:t> f) Alexa studied math for </a:t>
            </a:r>
          </a:p>
          <a:p>
            <a:r>
              <a:rPr lang="en-CA" sz="2400" dirty="0">
                <a:solidFill>
                  <a:srgbClr val="000000"/>
                </a:solidFill>
                <a:latin typeface=" - 24"/>
              </a:rPr>
              <a:t> 30 minutes. Math and reading </a:t>
            </a:r>
          </a:p>
          <a:p>
            <a:r>
              <a:rPr lang="en-CA" sz="2400" dirty="0">
                <a:solidFill>
                  <a:srgbClr val="000000"/>
                </a:solidFill>
                <a:latin typeface=" - 24"/>
              </a:rPr>
              <a:t> took 50 minutes altogether. </a:t>
            </a:r>
          </a:p>
          <a:p>
            <a:r>
              <a:rPr lang="en-CA" sz="2400" dirty="0">
                <a:solidFill>
                  <a:srgbClr val="000000"/>
                </a:solidFill>
                <a:latin typeface=" - 24"/>
              </a:rPr>
              <a:t> How long did she read for?</a:t>
            </a:r>
          </a:p>
          <a:p>
            <a:endParaRPr lang="en-CA" dirty="0"/>
          </a:p>
        </p:txBody>
      </p:sp>
      <p:sp>
        <p:nvSpPr>
          <p:cNvPr id="7" name="TextBox 6"/>
          <p:cNvSpPr txBox="1"/>
          <p:nvPr/>
        </p:nvSpPr>
        <p:spPr>
          <a:xfrm>
            <a:off x="529899" y="5487293"/>
            <a:ext cx="4694117" cy="1846659"/>
          </a:xfrm>
          <a:prstGeom prst="rect">
            <a:avLst/>
          </a:prstGeom>
          <a:noFill/>
        </p:spPr>
        <p:txBody>
          <a:bodyPr wrap="square" rtlCol="0">
            <a:spAutoFit/>
          </a:bodyPr>
          <a:lstStyle/>
          <a:p>
            <a:r>
              <a:rPr lang="en-CA" sz="2400" dirty="0">
                <a:solidFill>
                  <a:srgbClr val="000000"/>
                </a:solidFill>
                <a:latin typeface=" - 24"/>
              </a:rPr>
              <a:t> g) A salad recipe calls for </a:t>
            </a:r>
          </a:p>
          <a:p>
            <a:r>
              <a:rPr lang="en-CA" sz="2400" dirty="0">
                <a:solidFill>
                  <a:srgbClr val="000000"/>
                </a:solidFill>
                <a:latin typeface=" - 24"/>
              </a:rPr>
              <a:t> 2 onions and 3 more tomatoes </a:t>
            </a:r>
          </a:p>
          <a:p>
            <a:r>
              <a:rPr lang="en-CA" sz="2400" dirty="0">
                <a:solidFill>
                  <a:srgbClr val="000000"/>
                </a:solidFill>
                <a:latin typeface=" - 24"/>
              </a:rPr>
              <a:t> than onions. How many </a:t>
            </a:r>
          </a:p>
          <a:p>
            <a:r>
              <a:rPr lang="en-CA" sz="2400" dirty="0">
                <a:solidFill>
                  <a:srgbClr val="000000"/>
                </a:solidFill>
                <a:latin typeface=" - 24"/>
              </a:rPr>
              <a:t> tomatoes are needed?</a:t>
            </a:r>
          </a:p>
          <a:p>
            <a:endParaRPr lang="en-CA" dirty="0"/>
          </a:p>
        </p:txBody>
      </p:sp>
    </p:spTree>
    <p:extLst>
      <p:ext uri="{BB962C8B-B14F-4D97-AF65-F5344CB8AC3E}">
        <p14:creationId xmlns:p14="http://schemas.microsoft.com/office/powerpoint/2010/main" val="43260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1" ma:contentTypeDescription="Create a new document." ma:contentTypeScope="" ma:versionID="ce0ea5008157ab5b98911c0e52a210a7">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1dc34ba02f05da32e371e9c9edcd8d32"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CA6DD0F-D763-40EE-A2FB-F118E0789926}"/>
</file>

<file path=customXml/itemProps2.xml><?xml version="1.0" encoding="utf-8"?>
<ds:datastoreItem xmlns:ds="http://schemas.openxmlformats.org/officeDocument/2006/customXml" ds:itemID="{0907D6AA-6529-40A5-8631-EBAE83F0492B}"/>
</file>

<file path=customXml/itemProps3.xml><?xml version="1.0" encoding="utf-8"?>
<ds:datastoreItem xmlns:ds="http://schemas.openxmlformats.org/officeDocument/2006/customXml" ds:itemID="{8AFC10CC-9DDA-4F26-A721-CF525D5C5CB6}"/>
</file>

<file path=docProps/app.xml><?xml version="1.0" encoding="utf-8"?>
<Properties xmlns="http://schemas.openxmlformats.org/officeDocument/2006/extended-properties" xmlns:vt="http://schemas.openxmlformats.org/officeDocument/2006/docPropsVTypes">
  <TotalTime>85</TotalTime>
  <Words>949</Words>
  <Application>Microsoft Office PowerPoint</Application>
  <PresentationFormat>Custom</PresentationFormat>
  <Paragraphs>102</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Century Gothic - 24</vt:lpstr>
      <vt:lpstr>Century Gothic</vt:lpstr>
      <vt:lpstr> - 24</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Megan</cp:lastModifiedBy>
  <cp:revision>23</cp:revision>
  <dcterms:created xsi:type="dcterms:W3CDTF">2019-10-24T19:09:07Z</dcterms:created>
  <dcterms:modified xsi:type="dcterms:W3CDTF">2019-11-28T18:15:12Z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0x01010017FA1BCBC6E2B8468E172994160D6E3A</vt:lpwstr>
  </property>
</Properties>
</file>