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17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</p:sldIdLst>
  <p:sldSz cx="10160000" cy="8331200"/>
  <p:notesSz cx="6858000" cy="9144000"/>
  <p:embeddedFontLst>
    <p:embeddedFont>
      <p:font typeface="Century Gothic" panose="020B0502020202020204" pitchFamily="34" charset="0"/>
      <p:regular r:id="rId43"/>
      <p:bold r:id="rId44"/>
      <p:italic r:id="rId45"/>
      <p:boldItalic r:id="rId4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40" y="-66"/>
      </p:cViewPr>
      <p:guideLst>
        <p:guide orient="horz" pos="262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3.fntdata"/><Relationship Id="rId53" Type="http://schemas.openxmlformats.org/officeDocument/2006/relationships/customXml" Target="../customXml/item3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2.fntdata"/><Relationship Id="rId52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1.fntdata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customXml" Target="../customXml/item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4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3CE8E-57E5-406B-BAB3-2D7FE21F9B24}" type="datetimeFigureOut">
              <a:rPr lang="en-CA" smtClean="0"/>
              <a:t>2019-11-12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13346-0548-4793-963D-0E1193DEF9E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17450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3CE8E-57E5-406B-BAB3-2D7FE21F9B24}" type="datetimeFigureOut">
              <a:rPr lang="en-CA" smtClean="0"/>
              <a:t>2019-11-12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13346-0548-4793-963D-0E1193DEF9E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22893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3CE8E-57E5-406B-BAB3-2D7FE21F9B24}" type="datetimeFigureOut">
              <a:rPr lang="en-CA" smtClean="0"/>
              <a:t>2019-11-12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13346-0548-4793-963D-0E1193DEF9E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38659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3CE8E-57E5-406B-BAB3-2D7FE21F9B24}" type="datetimeFigureOut">
              <a:rPr lang="en-CA" smtClean="0"/>
              <a:t>2019-11-12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13346-0548-4793-963D-0E1193DEF9E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89429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3CE8E-57E5-406B-BAB3-2D7FE21F9B24}" type="datetimeFigureOut">
              <a:rPr lang="en-CA" smtClean="0"/>
              <a:t>2019-11-12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13346-0548-4793-963D-0E1193DEF9E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50118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3CE8E-57E5-406B-BAB3-2D7FE21F9B24}" type="datetimeFigureOut">
              <a:rPr lang="en-CA" smtClean="0"/>
              <a:t>2019-11-12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13346-0548-4793-963D-0E1193DEF9E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94764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3CE8E-57E5-406B-BAB3-2D7FE21F9B24}" type="datetimeFigureOut">
              <a:rPr lang="en-CA" smtClean="0"/>
              <a:t>2019-11-12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13346-0548-4793-963D-0E1193DEF9E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5263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3CE8E-57E5-406B-BAB3-2D7FE21F9B24}" type="datetimeFigureOut">
              <a:rPr lang="en-CA" smtClean="0"/>
              <a:t>2019-11-12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13346-0548-4793-963D-0E1193DEF9E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5341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3CE8E-57E5-406B-BAB3-2D7FE21F9B24}" type="datetimeFigureOut">
              <a:rPr lang="en-CA" smtClean="0"/>
              <a:t>2019-11-12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13346-0548-4793-963D-0E1193DEF9E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65730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3CE8E-57E5-406B-BAB3-2D7FE21F9B24}" type="datetimeFigureOut">
              <a:rPr lang="en-CA" smtClean="0"/>
              <a:t>2019-11-12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13346-0548-4793-963D-0E1193DEF9E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4976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3CE8E-57E5-406B-BAB3-2D7FE21F9B24}" type="datetimeFigureOut">
              <a:rPr lang="en-CA" smtClean="0"/>
              <a:t>2019-11-12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13346-0548-4793-963D-0E1193DEF9E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77412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3CE8E-57E5-406B-BAB3-2D7FE21F9B24}" type="datetimeFigureOut">
              <a:rPr lang="en-CA" smtClean="0"/>
              <a:t>2019-11-12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013346-0548-4793-963D-0E1193DEF9E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71595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4963"/>
            <a:ext cx="5831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2460" y="736600"/>
            <a:ext cx="80670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5.2 Unit 8 Patterns and Algebra pp. K-5–10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2567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PA5-9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Unknown Quantities and Equations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70340" cy="15120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write and solve easy addition and subtraction equations using models; and 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solve easy multiplication and division equations using the guess-and-check method and by writing the unknown by itself. 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5.2 pp. 2–4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271222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31800"/>
            <a:ext cx="84607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Make models with boxes and circles to solve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359400" y="4749800"/>
            <a:ext cx="3534155" cy="567928"/>
            <a:chOff x="5359400" y="4749800"/>
            <a:chExt cx="3534155" cy="567928"/>
          </a:xfrm>
        </p:grpSpPr>
        <p:sp>
          <p:nvSpPr>
            <p:cNvPr id="3" name="TextBox 2"/>
            <p:cNvSpPr txBox="1"/>
            <p:nvPr/>
          </p:nvSpPr>
          <p:spPr>
            <a:xfrm>
              <a:off x="5359400" y="4749800"/>
              <a:ext cx="353415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d) 9 +        = 12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Freeform 3"/>
            <p:cNvSpPr/>
            <p:nvPr/>
          </p:nvSpPr>
          <p:spPr>
            <a:xfrm>
              <a:off x="6543484" y="4783692"/>
              <a:ext cx="534036" cy="534036"/>
            </a:xfrm>
            <a:custGeom>
              <a:avLst/>
              <a:gdLst/>
              <a:ahLst/>
              <a:cxnLst/>
              <a:rect l="0" t="0" r="0" b="0"/>
              <a:pathLst>
                <a:path w="534036" h="534036">
                  <a:moveTo>
                    <a:pt x="0" y="0"/>
                  </a:moveTo>
                  <a:lnTo>
                    <a:pt x="534035" y="0"/>
                  </a:lnTo>
                  <a:lnTo>
                    <a:pt x="534035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57200" y="4749800"/>
            <a:ext cx="3602990" cy="567928"/>
            <a:chOff x="457200" y="4749800"/>
            <a:chExt cx="3602990" cy="567928"/>
          </a:xfrm>
        </p:grpSpPr>
        <p:sp>
          <p:nvSpPr>
            <p:cNvPr id="6" name="TextBox 5"/>
            <p:cNvSpPr txBox="1"/>
            <p:nvPr/>
          </p:nvSpPr>
          <p:spPr>
            <a:xfrm>
              <a:off x="457200" y="4749800"/>
              <a:ext cx="36029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 4 +        = 10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1601915" y="4783692"/>
              <a:ext cx="534035" cy="534036"/>
            </a:xfrm>
            <a:custGeom>
              <a:avLst/>
              <a:gdLst/>
              <a:ahLst/>
              <a:cxnLst/>
              <a:rect l="0" t="0" r="0" b="0"/>
              <a:pathLst>
                <a:path w="534035" h="534036">
                  <a:moveTo>
                    <a:pt x="0" y="0"/>
                  </a:moveTo>
                  <a:lnTo>
                    <a:pt x="534034" y="0"/>
                  </a:lnTo>
                  <a:lnTo>
                    <a:pt x="534034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359400" y="2695460"/>
            <a:ext cx="3418840" cy="545560"/>
            <a:chOff x="5359400" y="2695460"/>
            <a:chExt cx="3418840" cy="545560"/>
          </a:xfrm>
        </p:grpSpPr>
        <p:sp>
          <p:nvSpPr>
            <p:cNvPr id="9" name="TextBox 8"/>
            <p:cNvSpPr txBox="1"/>
            <p:nvPr/>
          </p:nvSpPr>
          <p:spPr>
            <a:xfrm>
              <a:off x="5359400" y="2717800"/>
              <a:ext cx="3418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 6 +        = 13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6543484" y="2695460"/>
              <a:ext cx="534036" cy="534036"/>
            </a:xfrm>
            <a:custGeom>
              <a:avLst/>
              <a:gdLst/>
              <a:ahLst/>
              <a:cxnLst/>
              <a:rect l="0" t="0" r="0" b="0"/>
              <a:pathLst>
                <a:path w="534036" h="534036">
                  <a:moveTo>
                    <a:pt x="0" y="0"/>
                  </a:moveTo>
                  <a:lnTo>
                    <a:pt x="534035" y="0"/>
                  </a:lnTo>
                  <a:lnTo>
                    <a:pt x="534035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57200" y="2695460"/>
            <a:ext cx="3285490" cy="545560"/>
            <a:chOff x="457200" y="2695460"/>
            <a:chExt cx="3285490" cy="545560"/>
          </a:xfrm>
        </p:grpSpPr>
        <p:sp>
          <p:nvSpPr>
            <p:cNvPr id="12" name="TextBox 11"/>
            <p:cNvSpPr txBox="1"/>
            <p:nvPr/>
          </p:nvSpPr>
          <p:spPr>
            <a:xfrm>
              <a:off x="457200" y="27178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 7 +        = 11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1601915" y="2695460"/>
              <a:ext cx="534035" cy="534036"/>
            </a:xfrm>
            <a:custGeom>
              <a:avLst/>
              <a:gdLst/>
              <a:ahLst/>
              <a:cxnLst/>
              <a:rect l="0" t="0" r="0" b="0"/>
              <a:pathLst>
                <a:path w="534035" h="534036">
                  <a:moveTo>
                    <a:pt x="0" y="0"/>
                  </a:moveTo>
                  <a:lnTo>
                    <a:pt x="534034" y="0"/>
                  </a:lnTo>
                  <a:lnTo>
                    <a:pt x="534034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402942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235440" cy="26609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Draw models, write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using boxes and numbers, and solve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There are 10 trees in the garden. Three of them are apple trees. All of the rest are cherry trees. How many cherry trees are in the garden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21500"/>
            <a:ext cx="261000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K-6–7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500" y="4343400"/>
            <a:ext cx="92608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Jane has 12 T-shirts. Three of them are plain. All the rest have designs. How many of Jane's t-shirts have designs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5090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235440" cy="28148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Write an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to solve the problem.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There are 15 plants in the flowerbed. Six are lilies. All the rest are peonies. How many peonies are in the flowerbed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207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235440" cy="21696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latin typeface="Century Gothic"/>
              </a:rPr>
              <a:t>b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) There are 150 pirates on two ships, a galleon and a schooner. Forty of the pirates are on the schooner. How many are on the galleon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4025900"/>
            <a:ext cx="92608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c) A dragon has 15 heads. A knight cut off some of the heads. The dragon has seven remaining heads. How many heads did the knight remove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475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235440" cy="21696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Simon has a box of apples. He took two apples from the box. Four were left.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many apples were in the box before he removed any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21500"/>
            <a:ext cx="22571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K-7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2908553" y="3225800"/>
            <a:ext cx="4342897" cy="2491583"/>
          </a:xfrm>
          <a:custGeom>
            <a:avLst/>
            <a:gdLst/>
            <a:ahLst/>
            <a:cxnLst/>
            <a:rect l="0" t="0" r="0" b="0"/>
            <a:pathLst>
              <a:path w="4342897" h="2491583">
                <a:moveTo>
                  <a:pt x="0" y="0"/>
                </a:moveTo>
                <a:lnTo>
                  <a:pt x="4342896" y="0"/>
                </a:lnTo>
                <a:lnTo>
                  <a:pt x="4342896" y="2491582"/>
                </a:lnTo>
                <a:lnTo>
                  <a:pt x="0" y="2491582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0756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52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How many apples were in the box at the beginning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254500"/>
            <a:ext cx="6763004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Note the difference between subtraction and addition equations. </a:t>
            </a:r>
          </a:p>
          <a:p>
            <a:pPr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K-7 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927230" y="2011874"/>
            <a:ext cx="8305543" cy="1513453"/>
            <a:chOff x="927230" y="2011874"/>
            <a:chExt cx="8305543" cy="1513453"/>
          </a:xfrm>
        </p:grpSpPr>
        <p:grpSp>
          <p:nvGrpSpPr>
            <p:cNvPr id="6" name="Group 5"/>
            <p:cNvGrpSpPr/>
            <p:nvPr/>
          </p:nvGrpSpPr>
          <p:grpSpPr>
            <a:xfrm rot="5400000">
              <a:off x="3834574" y="2301177"/>
              <a:ext cx="676656" cy="1643253"/>
              <a:chOff x="3834574" y="2301177"/>
              <a:chExt cx="676656" cy="1643253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3834828" y="3268028"/>
                <a:ext cx="676402" cy="676402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3834574" y="2301177"/>
                <a:ext cx="676403" cy="676402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2692400" y="2933700"/>
              <a:ext cx="3962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–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283200" y="29337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927230" y="2011874"/>
              <a:ext cx="1513452" cy="1513453"/>
            </a:xfrm>
            <a:custGeom>
              <a:avLst/>
              <a:gdLst/>
              <a:ahLst/>
              <a:cxnLst/>
              <a:rect l="0" t="0" r="0" b="0"/>
              <a:pathLst>
                <a:path w="1513452" h="1513453">
                  <a:moveTo>
                    <a:pt x="0" y="0"/>
                  </a:moveTo>
                  <a:lnTo>
                    <a:pt x="1513451" y="0"/>
                  </a:lnTo>
                  <a:lnTo>
                    <a:pt x="1513451" y="1513452"/>
                  </a:lnTo>
                  <a:lnTo>
                    <a:pt x="0" y="151345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Oval 9"/>
            <p:cNvSpPr/>
            <p:nvPr/>
          </p:nvSpPr>
          <p:spPr>
            <a:xfrm>
              <a:off x="6043422" y="2803779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Oval 10"/>
            <p:cNvSpPr/>
            <p:nvPr/>
          </p:nvSpPr>
          <p:spPr>
            <a:xfrm>
              <a:off x="6889242" y="2803779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Oval 11"/>
            <p:cNvSpPr/>
            <p:nvPr/>
          </p:nvSpPr>
          <p:spPr>
            <a:xfrm>
              <a:off x="7735062" y="2803779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Oval 12"/>
            <p:cNvSpPr/>
            <p:nvPr/>
          </p:nvSpPr>
          <p:spPr>
            <a:xfrm>
              <a:off x="8556371" y="2803779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57200" y="5397500"/>
            <a:ext cx="9552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could you write this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using numbers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-32568" y="5101704"/>
            <a:ext cx="101925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1372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622" y="2688717"/>
            <a:ext cx="2055749" cy="204368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5" name="Group 4"/>
          <p:cNvGrpSpPr/>
          <p:nvPr/>
        </p:nvGrpSpPr>
        <p:grpSpPr>
          <a:xfrm>
            <a:off x="6557010" y="2938145"/>
            <a:ext cx="644779" cy="1794256"/>
            <a:chOff x="6557010" y="2938145"/>
            <a:chExt cx="644779" cy="1794256"/>
          </a:xfrm>
        </p:grpSpPr>
        <p:pic>
          <p:nvPicPr>
            <p:cNvPr id="3" name="Picture 2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7137" y="3905123"/>
              <a:ext cx="644652" cy="8272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4" name="Picture 3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7010" y="2938145"/>
              <a:ext cx="644652" cy="8272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7401560" y="2938145"/>
            <a:ext cx="644779" cy="1794256"/>
            <a:chOff x="7401560" y="2938145"/>
            <a:chExt cx="644779" cy="1794256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01687" y="3905123"/>
              <a:ext cx="644652" cy="8272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7" name="Picture 6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01560" y="2938145"/>
              <a:ext cx="644652" cy="8272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4" name="Group 13"/>
          <p:cNvGrpSpPr/>
          <p:nvPr/>
        </p:nvGrpSpPr>
        <p:grpSpPr>
          <a:xfrm>
            <a:off x="1583477" y="5126634"/>
            <a:ext cx="6238453" cy="713970"/>
            <a:chOff x="1583477" y="5126634"/>
            <a:chExt cx="6238453" cy="713970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6781419" y="5840603"/>
              <a:ext cx="1040511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89502" y="5840603"/>
              <a:ext cx="1040511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Freeform 10"/>
            <p:cNvSpPr/>
            <p:nvPr/>
          </p:nvSpPr>
          <p:spPr>
            <a:xfrm>
              <a:off x="1583477" y="5126634"/>
              <a:ext cx="713971" cy="713970"/>
            </a:xfrm>
            <a:custGeom>
              <a:avLst/>
              <a:gdLst/>
              <a:ahLst/>
              <a:cxnLst/>
              <a:rect l="0" t="0" r="0" b="0"/>
              <a:pathLst>
                <a:path w="713971" h="713970">
                  <a:moveTo>
                    <a:pt x="0" y="0"/>
                  </a:moveTo>
                  <a:lnTo>
                    <a:pt x="713970" y="0"/>
                  </a:lnTo>
                  <a:lnTo>
                    <a:pt x="713970" y="713969"/>
                  </a:lnTo>
                  <a:lnTo>
                    <a:pt x="0" y="71396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36900" y="5270500"/>
              <a:ext cx="3962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–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791200" y="52705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69900" y="6921500"/>
            <a:ext cx="22571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K-7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641471" y="2938145"/>
            <a:ext cx="644779" cy="1794256"/>
            <a:chOff x="3641471" y="2938145"/>
            <a:chExt cx="644779" cy="1794256"/>
          </a:xfrm>
        </p:grpSpPr>
        <p:pic>
          <p:nvPicPr>
            <p:cNvPr id="16" name="Picture 1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1598" y="3905123"/>
              <a:ext cx="644652" cy="8272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7" name="Picture 16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1471" y="2938145"/>
              <a:ext cx="644652" cy="8272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pic>
        <p:nvPicPr>
          <p:cNvPr id="19" name="Picture 18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6148" y="3905123"/>
            <a:ext cx="644652" cy="82727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22" name="Group 21"/>
          <p:cNvGrpSpPr/>
          <p:nvPr/>
        </p:nvGrpSpPr>
        <p:grpSpPr>
          <a:xfrm>
            <a:off x="3136900" y="3594100"/>
            <a:ext cx="2996768" cy="415498"/>
            <a:chOff x="3136900" y="3594100"/>
            <a:chExt cx="2996768" cy="415498"/>
          </a:xfrm>
        </p:grpSpPr>
        <p:sp>
          <p:nvSpPr>
            <p:cNvPr id="20" name="TextBox 19"/>
            <p:cNvSpPr txBox="1"/>
            <p:nvPr/>
          </p:nvSpPr>
          <p:spPr>
            <a:xfrm>
              <a:off x="3136900" y="3594100"/>
              <a:ext cx="3962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–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91200" y="3594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69900" y="203200"/>
            <a:ext cx="575922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Let's practice writing subtraction equations from models.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68610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622" y="2688717"/>
            <a:ext cx="2055749" cy="204368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5" name="Group 4"/>
          <p:cNvGrpSpPr/>
          <p:nvPr/>
        </p:nvGrpSpPr>
        <p:grpSpPr>
          <a:xfrm>
            <a:off x="6557010" y="2938145"/>
            <a:ext cx="644779" cy="1794256"/>
            <a:chOff x="6557010" y="2938145"/>
            <a:chExt cx="644779" cy="1794256"/>
          </a:xfrm>
        </p:grpSpPr>
        <p:pic>
          <p:nvPicPr>
            <p:cNvPr id="3" name="Picture 2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7137" y="3905123"/>
              <a:ext cx="644652" cy="8272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4" name="Picture 3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7010" y="2938145"/>
              <a:ext cx="644652" cy="8272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7401560" y="2938145"/>
            <a:ext cx="644779" cy="1794256"/>
            <a:chOff x="7401560" y="2938145"/>
            <a:chExt cx="644779" cy="1794256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01687" y="3905123"/>
              <a:ext cx="644652" cy="8272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7" name="Picture 6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01560" y="2938145"/>
              <a:ext cx="644652" cy="8272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4" name="Group 13"/>
          <p:cNvGrpSpPr/>
          <p:nvPr/>
        </p:nvGrpSpPr>
        <p:grpSpPr>
          <a:xfrm>
            <a:off x="1583477" y="5126634"/>
            <a:ext cx="6238453" cy="713970"/>
            <a:chOff x="1583477" y="5126634"/>
            <a:chExt cx="6238453" cy="713970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6781419" y="5840603"/>
              <a:ext cx="1040511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89502" y="5840603"/>
              <a:ext cx="1040511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Freeform 10"/>
            <p:cNvSpPr/>
            <p:nvPr/>
          </p:nvSpPr>
          <p:spPr>
            <a:xfrm>
              <a:off x="1583477" y="5126634"/>
              <a:ext cx="713971" cy="713970"/>
            </a:xfrm>
            <a:custGeom>
              <a:avLst/>
              <a:gdLst/>
              <a:ahLst/>
              <a:cxnLst/>
              <a:rect l="0" t="0" r="0" b="0"/>
              <a:pathLst>
                <a:path w="713971" h="713970">
                  <a:moveTo>
                    <a:pt x="0" y="0"/>
                  </a:moveTo>
                  <a:lnTo>
                    <a:pt x="713970" y="0"/>
                  </a:lnTo>
                  <a:lnTo>
                    <a:pt x="713970" y="713969"/>
                  </a:lnTo>
                  <a:lnTo>
                    <a:pt x="0" y="71396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36900" y="5270500"/>
              <a:ext cx="3962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–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791200" y="52705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69900" y="6921500"/>
            <a:ext cx="22571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K-7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641471" y="2938145"/>
            <a:ext cx="644779" cy="1794256"/>
            <a:chOff x="3641471" y="2938145"/>
            <a:chExt cx="644779" cy="1794256"/>
          </a:xfrm>
        </p:grpSpPr>
        <p:pic>
          <p:nvPicPr>
            <p:cNvPr id="16" name="Picture 1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1598" y="3905123"/>
              <a:ext cx="644652" cy="8272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7" name="Picture 16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1471" y="2938145"/>
              <a:ext cx="644652" cy="8272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1" name="Group 20"/>
          <p:cNvGrpSpPr/>
          <p:nvPr/>
        </p:nvGrpSpPr>
        <p:grpSpPr>
          <a:xfrm>
            <a:off x="4486021" y="2938145"/>
            <a:ext cx="644779" cy="1794256"/>
            <a:chOff x="4486021" y="2938145"/>
            <a:chExt cx="644779" cy="1794256"/>
          </a:xfrm>
        </p:grpSpPr>
        <p:pic>
          <p:nvPicPr>
            <p:cNvPr id="19" name="Picture 18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6148" y="3905123"/>
              <a:ext cx="644652" cy="8272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20" name="Picture 19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6021" y="2938145"/>
              <a:ext cx="644652" cy="8272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4" name="Group 23"/>
          <p:cNvGrpSpPr/>
          <p:nvPr/>
        </p:nvGrpSpPr>
        <p:grpSpPr>
          <a:xfrm>
            <a:off x="8239760" y="2938145"/>
            <a:ext cx="644779" cy="1794256"/>
            <a:chOff x="8239760" y="2938145"/>
            <a:chExt cx="644779" cy="1794256"/>
          </a:xfrm>
        </p:grpSpPr>
        <p:pic>
          <p:nvPicPr>
            <p:cNvPr id="22" name="Picture 21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9887" y="3905123"/>
              <a:ext cx="644652" cy="8272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23" name="Picture 22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9760" y="2938145"/>
              <a:ext cx="644652" cy="8272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7" name="Group 26"/>
          <p:cNvGrpSpPr/>
          <p:nvPr/>
        </p:nvGrpSpPr>
        <p:grpSpPr>
          <a:xfrm>
            <a:off x="3136900" y="3594100"/>
            <a:ext cx="2996768" cy="415498"/>
            <a:chOff x="3136900" y="3594100"/>
            <a:chExt cx="2996768" cy="415498"/>
          </a:xfrm>
        </p:grpSpPr>
        <p:sp>
          <p:nvSpPr>
            <p:cNvPr id="25" name="TextBox 24"/>
            <p:cNvSpPr txBox="1"/>
            <p:nvPr/>
          </p:nvSpPr>
          <p:spPr>
            <a:xfrm>
              <a:off x="3136900" y="3594100"/>
              <a:ext cx="3962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–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791200" y="3594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90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6781419" y="5840603"/>
            <a:ext cx="1040511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3889502" y="5840603"/>
            <a:ext cx="1040511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3"/>
          <p:cNvSpPr/>
          <p:nvPr/>
        </p:nvSpPr>
        <p:spPr>
          <a:xfrm>
            <a:off x="1583477" y="5126634"/>
            <a:ext cx="713971" cy="713970"/>
          </a:xfrm>
          <a:custGeom>
            <a:avLst/>
            <a:gdLst/>
            <a:ahLst/>
            <a:cxnLst/>
            <a:rect l="0" t="0" r="0" b="0"/>
            <a:pathLst>
              <a:path w="713971" h="713970">
                <a:moveTo>
                  <a:pt x="0" y="0"/>
                </a:moveTo>
                <a:lnTo>
                  <a:pt x="713970" y="0"/>
                </a:lnTo>
                <a:lnTo>
                  <a:pt x="713970" y="713969"/>
                </a:lnTo>
                <a:lnTo>
                  <a:pt x="0" y="71396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2806700" y="5283200"/>
            <a:ext cx="396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–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75300" y="5270500"/>
            <a:ext cx="4339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=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9900" y="6921500"/>
            <a:ext cx="22571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K-7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2600" y="203200"/>
            <a:ext cx="488708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Draw several models for subtraction equations.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0977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2354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Draw the model to solve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44500" y="1926015"/>
            <a:ext cx="3194050" cy="534036"/>
            <a:chOff x="444500" y="1926015"/>
            <a:chExt cx="3194050" cy="534036"/>
          </a:xfrm>
        </p:grpSpPr>
        <p:sp>
          <p:nvSpPr>
            <p:cNvPr id="3" name="TextBox 2"/>
            <p:cNvSpPr txBox="1"/>
            <p:nvPr/>
          </p:nvSpPr>
          <p:spPr>
            <a:xfrm>
              <a:off x="444500" y="19812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         – 6 = 9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Freeform 3"/>
            <p:cNvSpPr/>
            <p:nvPr/>
          </p:nvSpPr>
          <p:spPr>
            <a:xfrm>
              <a:off x="1030415" y="1926015"/>
              <a:ext cx="534035" cy="534036"/>
            </a:xfrm>
            <a:custGeom>
              <a:avLst/>
              <a:gdLst/>
              <a:ahLst/>
              <a:cxnLst/>
              <a:rect l="0" t="0" r="0" b="0"/>
              <a:pathLst>
                <a:path w="534035" h="534036">
                  <a:moveTo>
                    <a:pt x="0" y="0"/>
                  </a:moveTo>
                  <a:lnTo>
                    <a:pt x="534034" y="0"/>
                  </a:lnTo>
                  <a:lnTo>
                    <a:pt x="534034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219700" y="1926015"/>
            <a:ext cx="3194050" cy="534036"/>
            <a:chOff x="5219700" y="1926015"/>
            <a:chExt cx="3194050" cy="534036"/>
          </a:xfrm>
        </p:grpSpPr>
        <p:sp>
          <p:nvSpPr>
            <p:cNvPr id="6" name="TextBox 5"/>
            <p:cNvSpPr txBox="1"/>
            <p:nvPr/>
          </p:nvSpPr>
          <p:spPr>
            <a:xfrm>
              <a:off x="5219700" y="19812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         – 7 = 12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5809742" y="1926015"/>
              <a:ext cx="534036" cy="534036"/>
            </a:xfrm>
            <a:custGeom>
              <a:avLst/>
              <a:gdLst/>
              <a:ahLst/>
              <a:cxnLst/>
              <a:rect l="0" t="0" r="0" b="0"/>
              <a:pathLst>
                <a:path w="534036" h="534036">
                  <a:moveTo>
                    <a:pt x="0" y="0"/>
                  </a:moveTo>
                  <a:lnTo>
                    <a:pt x="534035" y="0"/>
                  </a:lnTo>
                  <a:lnTo>
                    <a:pt x="534035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" y="4339015"/>
            <a:ext cx="3194050" cy="534036"/>
            <a:chOff x="457200" y="4339015"/>
            <a:chExt cx="3194050" cy="534036"/>
          </a:xfrm>
        </p:grpSpPr>
        <p:sp>
          <p:nvSpPr>
            <p:cNvPr id="9" name="TextBox 8"/>
            <p:cNvSpPr txBox="1"/>
            <p:nvPr/>
          </p:nvSpPr>
          <p:spPr>
            <a:xfrm>
              <a:off x="457200" y="43942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         – 5 = 3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1047242" y="4339015"/>
              <a:ext cx="534036" cy="534036"/>
            </a:xfrm>
            <a:custGeom>
              <a:avLst/>
              <a:gdLst/>
              <a:ahLst/>
              <a:cxnLst/>
              <a:rect l="0" t="0" r="0" b="0"/>
              <a:pathLst>
                <a:path w="534036" h="534036">
                  <a:moveTo>
                    <a:pt x="0" y="0"/>
                  </a:moveTo>
                  <a:lnTo>
                    <a:pt x="534035" y="0"/>
                  </a:lnTo>
                  <a:lnTo>
                    <a:pt x="534035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219700" y="4394200"/>
            <a:ext cx="3194050" cy="534036"/>
            <a:chOff x="5219700" y="4394200"/>
            <a:chExt cx="3194050" cy="534036"/>
          </a:xfrm>
        </p:grpSpPr>
        <p:sp>
          <p:nvSpPr>
            <p:cNvPr id="12" name="TextBox 11"/>
            <p:cNvSpPr txBox="1"/>
            <p:nvPr/>
          </p:nvSpPr>
          <p:spPr>
            <a:xfrm>
              <a:off x="5219700" y="44450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d)         – 3 = 10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5813870" y="4394200"/>
              <a:ext cx="534035" cy="534036"/>
            </a:xfrm>
            <a:custGeom>
              <a:avLst/>
              <a:gdLst/>
              <a:ahLst/>
              <a:cxnLst/>
              <a:rect l="0" t="0" r="0" b="0"/>
              <a:pathLst>
                <a:path w="534035" h="534036">
                  <a:moveTo>
                    <a:pt x="0" y="0"/>
                  </a:moveTo>
                  <a:lnTo>
                    <a:pt x="534034" y="0"/>
                  </a:lnTo>
                  <a:lnTo>
                    <a:pt x="534034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385930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283714"/>
            <a:ext cx="5405755" cy="2006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21500"/>
            <a:ext cx="5050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K-5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00373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540500"/>
            <a:ext cx="8340674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Try the numbers 16, 15, and 17.</a:t>
            </a:r>
            <a:r>
              <a:rPr lang="en-CA" sz="1600" dirty="0" smtClean="0">
                <a:solidFill>
                  <a:srgbClr val="666666"/>
                </a:solidFill>
                <a:latin typeface="Arial"/>
              </a:rPr>
              <a:t>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Have students guess until they find the right answer.</a:t>
            </a:r>
          </a:p>
          <a:p>
            <a:pPr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pp. K-7–8 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38932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Let's try solving equations by guessing and checking.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962400" y="1113215"/>
            <a:ext cx="2232025" cy="534036"/>
            <a:chOff x="3962400" y="1113215"/>
            <a:chExt cx="2232025" cy="534036"/>
          </a:xfrm>
        </p:grpSpPr>
        <p:sp>
          <p:nvSpPr>
            <p:cNvPr id="4" name="TextBox 3"/>
            <p:cNvSpPr txBox="1"/>
            <p:nvPr/>
          </p:nvSpPr>
          <p:spPr>
            <a:xfrm>
              <a:off x="3962400" y="1168400"/>
              <a:ext cx="232346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9 +         = 28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>
              <a:off x="4738053" y="1113215"/>
              <a:ext cx="534036" cy="534036"/>
            </a:xfrm>
            <a:custGeom>
              <a:avLst/>
              <a:gdLst/>
              <a:ahLst/>
              <a:cxnLst/>
              <a:rect l="0" t="0" r="0" b="0"/>
              <a:pathLst>
                <a:path w="534036" h="534036">
                  <a:moveTo>
                    <a:pt x="0" y="0"/>
                  </a:moveTo>
                  <a:lnTo>
                    <a:pt x="534035" y="0"/>
                  </a:lnTo>
                  <a:lnTo>
                    <a:pt x="534035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379666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540500"/>
            <a:ext cx="7077126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First guess with 25. Have students guess until they find the right answer.</a:t>
            </a:r>
          </a:p>
          <a:p>
            <a:pPr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pp. K-7–8 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279138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Repeat with this equation.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860483" y="1113215"/>
            <a:ext cx="2333942" cy="534036"/>
            <a:chOff x="3860483" y="1113215"/>
            <a:chExt cx="2333942" cy="534036"/>
          </a:xfrm>
        </p:grpSpPr>
        <p:sp>
          <p:nvSpPr>
            <p:cNvPr id="4" name="TextBox 3"/>
            <p:cNvSpPr txBox="1"/>
            <p:nvPr/>
          </p:nvSpPr>
          <p:spPr>
            <a:xfrm>
              <a:off x="3962400" y="1168400"/>
              <a:ext cx="232346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     + 8 = 31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>
              <a:off x="3860483" y="1113215"/>
              <a:ext cx="534035" cy="534036"/>
            </a:xfrm>
            <a:custGeom>
              <a:avLst/>
              <a:gdLst/>
              <a:ahLst/>
              <a:cxnLst/>
              <a:rect l="0" t="0" r="0" b="0"/>
              <a:pathLst>
                <a:path w="534035" h="534036">
                  <a:moveTo>
                    <a:pt x="0" y="0"/>
                  </a:moveTo>
                  <a:lnTo>
                    <a:pt x="534034" y="0"/>
                  </a:lnTo>
                  <a:lnTo>
                    <a:pt x="534034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24551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2354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Solve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by guessing and checking.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44500" y="1926015"/>
            <a:ext cx="3194050" cy="534036"/>
            <a:chOff x="444500" y="1926015"/>
            <a:chExt cx="3194050" cy="534036"/>
          </a:xfrm>
        </p:grpSpPr>
        <p:sp>
          <p:nvSpPr>
            <p:cNvPr id="3" name="TextBox 2"/>
            <p:cNvSpPr txBox="1"/>
            <p:nvPr/>
          </p:nvSpPr>
          <p:spPr>
            <a:xfrm>
              <a:off x="444500" y="19812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 5 +        = 13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Freeform 3"/>
            <p:cNvSpPr/>
            <p:nvPr/>
          </p:nvSpPr>
          <p:spPr>
            <a:xfrm>
              <a:off x="1640017" y="1926015"/>
              <a:ext cx="534037" cy="534036"/>
            </a:xfrm>
            <a:custGeom>
              <a:avLst/>
              <a:gdLst/>
              <a:ahLst/>
              <a:cxnLst/>
              <a:rect l="0" t="0" r="0" b="0"/>
              <a:pathLst>
                <a:path w="534037" h="534036">
                  <a:moveTo>
                    <a:pt x="0" y="0"/>
                  </a:moveTo>
                  <a:lnTo>
                    <a:pt x="534036" y="0"/>
                  </a:lnTo>
                  <a:lnTo>
                    <a:pt x="534036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219700" y="1926015"/>
            <a:ext cx="3194050" cy="534036"/>
            <a:chOff x="5219700" y="1926015"/>
            <a:chExt cx="3194050" cy="534036"/>
          </a:xfrm>
        </p:grpSpPr>
        <p:sp>
          <p:nvSpPr>
            <p:cNvPr id="6" name="TextBox 5"/>
            <p:cNvSpPr txBox="1"/>
            <p:nvPr/>
          </p:nvSpPr>
          <p:spPr>
            <a:xfrm>
              <a:off x="5219700" y="19812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         + 7 = 22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5809742" y="1926015"/>
              <a:ext cx="534036" cy="534036"/>
            </a:xfrm>
            <a:custGeom>
              <a:avLst/>
              <a:gdLst/>
              <a:ahLst/>
              <a:cxnLst/>
              <a:rect l="0" t="0" r="0" b="0"/>
              <a:pathLst>
                <a:path w="534036" h="534036">
                  <a:moveTo>
                    <a:pt x="0" y="0"/>
                  </a:moveTo>
                  <a:lnTo>
                    <a:pt x="534035" y="0"/>
                  </a:lnTo>
                  <a:lnTo>
                    <a:pt x="534035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" y="4339015"/>
            <a:ext cx="3194050" cy="534036"/>
            <a:chOff x="457200" y="4339015"/>
            <a:chExt cx="3194050" cy="534036"/>
          </a:xfrm>
        </p:grpSpPr>
        <p:sp>
          <p:nvSpPr>
            <p:cNvPr id="9" name="TextBox 8"/>
            <p:cNvSpPr txBox="1"/>
            <p:nvPr/>
          </p:nvSpPr>
          <p:spPr>
            <a:xfrm>
              <a:off x="457200" y="43942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         – 8 = 4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1047242" y="4339015"/>
              <a:ext cx="534036" cy="534036"/>
            </a:xfrm>
            <a:custGeom>
              <a:avLst/>
              <a:gdLst/>
              <a:ahLst/>
              <a:cxnLst/>
              <a:rect l="0" t="0" r="0" b="0"/>
              <a:pathLst>
                <a:path w="534036" h="534036">
                  <a:moveTo>
                    <a:pt x="0" y="0"/>
                  </a:moveTo>
                  <a:lnTo>
                    <a:pt x="534035" y="0"/>
                  </a:lnTo>
                  <a:lnTo>
                    <a:pt x="534035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219700" y="3746500"/>
            <a:ext cx="3285490" cy="1211188"/>
            <a:chOff x="5219700" y="3746500"/>
            <a:chExt cx="3285490" cy="1211188"/>
          </a:xfrm>
        </p:grpSpPr>
        <p:sp>
          <p:nvSpPr>
            <p:cNvPr id="12" name="TextBox 11"/>
            <p:cNvSpPr txBox="1"/>
            <p:nvPr/>
          </p:nvSpPr>
          <p:spPr>
            <a:xfrm>
              <a:off x="5219700" y="3746500"/>
              <a:ext cx="3285490" cy="118551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dirty="0" smtClean="0">
                  <a:solidFill>
                    <a:srgbClr val="FF0000"/>
                  </a:solidFill>
                  <a:latin typeface="Century Gothic"/>
                </a:rPr>
                <a:t>Bonus:</a:t>
              </a:r>
            </a:p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dirty="0" smtClean="0">
                  <a:latin typeface="Century Gothic"/>
                </a:rPr>
                <a:t>d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)  31 –        = 10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6689407" y="4423652"/>
              <a:ext cx="534037" cy="534036"/>
            </a:xfrm>
            <a:custGeom>
              <a:avLst/>
              <a:gdLst/>
              <a:ahLst/>
              <a:cxnLst/>
              <a:rect l="0" t="0" r="0" b="0"/>
              <a:pathLst>
                <a:path w="534037" h="534036">
                  <a:moveTo>
                    <a:pt x="0" y="0"/>
                  </a:moveTo>
                  <a:lnTo>
                    <a:pt x="534036" y="0"/>
                  </a:lnTo>
                  <a:lnTo>
                    <a:pt x="534036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200"/>
                </a:spcAft>
              </a:pPr>
              <a:endParaRPr lang="en-CA"/>
            </a:p>
          </p:txBody>
        </p:sp>
      </p:grpSp>
      <p:cxnSp>
        <p:nvCxnSpPr>
          <p:cNvPr id="18" name="Straight Connector 17"/>
          <p:cNvCxnSpPr/>
          <p:nvPr/>
        </p:nvCxnSpPr>
        <p:spPr>
          <a:xfrm>
            <a:off x="5074920" y="3661544"/>
            <a:ext cx="50525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5080000" y="3661544"/>
            <a:ext cx="0" cy="4392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2153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22571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K-8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78015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We can also write equations for multiplication problems.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6197600"/>
            <a:ext cx="7917815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smtClean="0">
                <a:solidFill>
                  <a:srgbClr val="000000"/>
                </a:solidFill>
                <a:latin typeface="Century Gothic"/>
              </a:rPr>
              <a:t> "2 ×" means that some quantity will be two times as large. </a:t>
            </a:r>
            <a:endParaRPr lang="en-CA" sz="20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812800"/>
            <a:ext cx="193758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Examples: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676400" y="1248410"/>
            <a:ext cx="6738112" cy="1514602"/>
            <a:chOff x="1676400" y="1248410"/>
            <a:chExt cx="6738112" cy="1514602"/>
          </a:xfrm>
        </p:grpSpPr>
        <p:sp>
          <p:nvSpPr>
            <p:cNvPr id="6" name="TextBox 5"/>
            <p:cNvSpPr txBox="1"/>
            <p:nvPr/>
          </p:nvSpPr>
          <p:spPr>
            <a:xfrm>
              <a:off x="5283200" y="22225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6046470" y="2086610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Oval 7"/>
            <p:cNvSpPr/>
            <p:nvPr/>
          </p:nvSpPr>
          <p:spPr>
            <a:xfrm>
              <a:off x="6892290" y="2086610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Oval 8"/>
            <p:cNvSpPr/>
            <p:nvPr/>
          </p:nvSpPr>
          <p:spPr>
            <a:xfrm>
              <a:off x="7738110" y="2086610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76400" y="2222500"/>
              <a:ext cx="8278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2 ×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046470" y="1248410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Oval 11"/>
            <p:cNvSpPr/>
            <p:nvPr/>
          </p:nvSpPr>
          <p:spPr>
            <a:xfrm>
              <a:off x="6892290" y="1248410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Oval 12"/>
            <p:cNvSpPr/>
            <p:nvPr/>
          </p:nvSpPr>
          <p:spPr>
            <a:xfrm>
              <a:off x="7738110" y="1248410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Oval 13"/>
            <p:cNvSpPr/>
            <p:nvPr/>
          </p:nvSpPr>
          <p:spPr>
            <a:xfrm>
              <a:off x="2594356" y="2086610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Oval 14"/>
            <p:cNvSpPr/>
            <p:nvPr/>
          </p:nvSpPr>
          <p:spPr>
            <a:xfrm>
              <a:off x="3440176" y="2086610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" name="Oval 15"/>
            <p:cNvSpPr/>
            <p:nvPr/>
          </p:nvSpPr>
          <p:spPr>
            <a:xfrm>
              <a:off x="4285996" y="2086610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676400" y="4144002"/>
            <a:ext cx="7380593" cy="1513454"/>
            <a:chOff x="1676400" y="4144002"/>
            <a:chExt cx="7380593" cy="1513454"/>
          </a:xfrm>
        </p:grpSpPr>
        <p:sp>
          <p:nvSpPr>
            <p:cNvPr id="18" name="Freeform 17"/>
            <p:cNvSpPr/>
            <p:nvPr/>
          </p:nvSpPr>
          <p:spPr>
            <a:xfrm>
              <a:off x="2907901" y="4144002"/>
              <a:ext cx="1513453" cy="1513453"/>
            </a:xfrm>
            <a:custGeom>
              <a:avLst/>
              <a:gdLst/>
              <a:ahLst/>
              <a:cxnLst/>
              <a:rect l="0" t="0" r="0" b="0"/>
              <a:pathLst>
                <a:path w="1513453" h="1513453">
                  <a:moveTo>
                    <a:pt x="0" y="0"/>
                  </a:moveTo>
                  <a:lnTo>
                    <a:pt x="1513452" y="0"/>
                  </a:lnTo>
                  <a:lnTo>
                    <a:pt x="1513452" y="1513452"/>
                  </a:lnTo>
                  <a:lnTo>
                    <a:pt x="0" y="151345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245100" y="47498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76400" y="4749800"/>
              <a:ext cx="8278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2 ×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1" name="Freeform 20"/>
            <p:cNvSpPr/>
            <p:nvPr/>
          </p:nvSpPr>
          <p:spPr>
            <a:xfrm>
              <a:off x="5854302" y="4144004"/>
              <a:ext cx="1513452" cy="1513452"/>
            </a:xfrm>
            <a:custGeom>
              <a:avLst/>
              <a:gdLst/>
              <a:ahLst/>
              <a:cxnLst/>
              <a:rect l="0" t="0" r="0" b="0"/>
              <a:pathLst>
                <a:path w="1513452" h="1513452">
                  <a:moveTo>
                    <a:pt x="0" y="0"/>
                  </a:moveTo>
                  <a:lnTo>
                    <a:pt x="1513451" y="0"/>
                  </a:lnTo>
                  <a:lnTo>
                    <a:pt x="1513451" y="1513451"/>
                  </a:lnTo>
                  <a:lnTo>
                    <a:pt x="0" y="151345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7543541" y="4144002"/>
              <a:ext cx="1513452" cy="1513454"/>
            </a:xfrm>
            <a:custGeom>
              <a:avLst/>
              <a:gdLst/>
              <a:ahLst/>
              <a:cxnLst/>
              <a:rect l="0" t="0" r="0" b="0"/>
              <a:pathLst>
                <a:path w="1513452" h="1513454">
                  <a:moveTo>
                    <a:pt x="0" y="0"/>
                  </a:moveTo>
                  <a:lnTo>
                    <a:pt x="1513451" y="0"/>
                  </a:lnTo>
                  <a:lnTo>
                    <a:pt x="1513451" y="1513453"/>
                  </a:lnTo>
                  <a:lnTo>
                    <a:pt x="0" y="151345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48113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9900" y="4648200"/>
            <a:ext cx="22571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K-8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546100" y="1836763"/>
            <a:ext cx="9009507" cy="2320875"/>
            <a:chOff x="546100" y="1836763"/>
            <a:chExt cx="9009507" cy="2320875"/>
          </a:xfrm>
        </p:grpSpPr>
        <p:sp>
          <p:nvSpPr>
            <p:cNvPr id="6" name="Freeform 5"/>
            <p:cNvSpPr/>
            <p:nvPr/>
          </p:nvSpPr>
          <p:spPr>
            <a:xfrm>
              <a:off x="1321441" y="1836763"/>
              <a:ext cx="2320877" cy="2320875"/>
            </a:xfrm>
            <a:custGeom>
              <a:avLst/>
              <a:gdLst/>
              <a:ahLst/>
              <a:cxnLst/>
              <a:rect l="0" t="0" r="0" b="0"/>
              <a:pathLst>
                <a:path w="2320877" h="2320875">
                  <a:moveTo>
                    <a:pt x="0" y="0"/>
                  </a:moveTo>
                  <a:lnTo>
                    <a:pt x="2320876" y="0"/>
                  </a:lnTo>
                  <a:lnTo>
                    <a:pt x="2320876" y="2320874"/>
                  </a:lnTo>
                  <a:lnTo>
                    <a:pt x="0" y="232087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784600" y="28448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46100" y="2844800"/>
              <a:ext cx="8278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2 ×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4660265" y="3183128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Oval 9"/>
            <p:cNvSpPr/>
            <p:nvPr/>
          </p:nvSpPr>
          <p:spPr>
            <a:xfrm>
              <a:off x="5506085" y="3183128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Oval 10"/>
            <p:cNvSpPr/>
            <p:nvPr/>
          </p:nvSpPr>
          <p:spPr>
            <a:xfrm>
              <a:off x="6351905" y="3183128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Oval 11"/>
            <p:cNvSpPr/>
            <p:nvPr/>
          </p:nvSpPr>
          <p:spPr>
            <a:xfrm>
              <a:off x="7187565" y="3183128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Oval 12"/>
            <p:cNvSpPr/>
            <p:nvPr/>
          </p:nvSpPr>
          <p:spPr>
            <a:xfrm>
              <a:off x="8033385" y="3183128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Oval 13"/>
            <p:cNvSpPr/>
            <p:nvPr/>
          </p:nvSpPr>
          <p:spPr>
            <a:xfrm>
              <a:off x="8879205" y="3183128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Oval 14"/>
            <p:cNvSpPr/>
            <p:nvPr/>
          </p:nvSpPr>
          <p:spPr>
            <a:xfrm>
              <a:off x="4407662" y="2256790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" name="Oval 15"/>
            <p:cNvSpPr/>
            <p:nvPr/>
          </p:nvSpPr>
          <p:spPr>
            <a:xfrm>
              <a:off x="5253482" y="2256790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" name="Oval 16"/>
            <p:cNvSpPr/>
            <p:nvPr/>
          </p:nvSpPr>
          <p:spPr>
            <a:xfrm>
              <a:off x="6099302" y="2256790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" name="Oval 17"/>
            <p:cNvSpPr/>
            <p:nvPr/>
          </p:nvSpPr>
          <p:spPr>
            <a:xfrm>
              <a:off x="6934962" y="2256790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" name="Oval 18"/>
            <p:cNvSpPr/>
            <p:nvPr/>
          </p:nvSpPr>
          <p:spPr>
            <a:xfrm>
              <a:off x="7780782" y="2256790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0" name="Oval 19"/>
            <p:cNvSpPr/>
            <p:nvPr/>
          </p:nvSpPr>
          <p:spPr>
            <a:xfrm>
              <a:off x="8626602" y="2256790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69900" y="419100"/>
            <a:ext cx="903742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Draw the appropriate number of circles in the box.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7200" y="5295900"/>
            <a:ext cx="9552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could you write this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with numbers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-32568" y="510170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0404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9900" y="4648200"/>
            <a:ext cx="22571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K-8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546100" y="1836763"/>
            <a:ext cx="9009507" cy="2320875"/>
            <a:chOff x="546100" y="1836763"/>
            <a:chExt cx="9009507" cy="2320875"/>
          </a:xfrm>
        </p:grpSpPr>
        <p:sp>
          <p:nvSpPr>
            <p:cNvPr id="6" name="Freeform 5"/>
            <p:cNvSpPr/>
            <p:nvPr/>
          </p:nvSpPr>
          <p:spPr>
            <a:xfrm>
              <a:off x="1245241" y="1836763"/>
              <a:ext cx="2320877" cy="2320875"/>
            </a:xfrm>
            <a:custGeom>
              <a:avLst/>
              <a:gdLst/>
              <a:ahLst/>
              <a:cxnLst/>
              <a:rect l="0" t="0" r="0" b="0"/>
              <a:pathLst>
                <a:path w="2320877" h="2320875">
                  <a:moveTo>
                    <a:pt x="0" y="0"/>
                  </a:moveTo>
                  <a:lnTo>
                    <a:pt x="2320876" y="0"/>
                  </a:lnTo>
                  <a:lnTo>
                    <a:pt x="2320876" y="2320874"/>
                  </a:lnTo>
                  <a:lnTo>
                    <a:pt x="0" y="232087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873500" y="28448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46100" y="2844800"/>
              <a:ext cx="8278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2 ×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4660265" y="3183128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Oval 9"/>
            <p:cNvSpPr/>
            <p:nvPr/>
          </p:nvSpPr>
          <p:spPr>
            <a:xfrm>
              <a:off x="5506085" y="3183128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Oval 10"/>
            <p:cNvSpPr/>
            <p:nvPr/>
          </p:nvSpPr>
          <p:spPr>
            <a:xfrm>
              <a:off x="6351905" y="3183128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Oval 11"/>
            <p:cNvSpPr/>
            <p:nvPr/>
          </p:nvSpPr>
          <p:spPr>
            <a:xfrm>
              <a:off x="7187565" y="3183128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Oval 12"/>
            <p:cNvSpPr/>
            <p:nvPr/>
          </p:nvSpPr>
          <p:spPr>
            <a:xfrm>
              <a:off x="8033385" y="3183128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Oval 13"/>
            <p:cNvSpPr/>
            <p:nvPr/>
          </p:nvSpPr>
          <p:spPr>
            <a:xfrm>
              <a:off x="8879205" y="3183128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Oval 14"/>
            <p:cNvSpPr/>
            <p:nvPr/>
          </p:nvSpPr>
          <p:spPr>
            <a:xfrm>
              <a:off x="4407662" y="2256790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" name="Oval 15"/>
            <p:cNvSpPr/>
            <p:nvPr/>
          </p:nvSpPr>
          <p:spPr>
            <a:xfrm>
              <a:off x="5253482" y="2256790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" name="Oval 16"/>
            <p:cNvSpPr/>
            <p:nvPr/>
          </p:nvSpPr>
          <p:spPr>
            <a:xfrm>
              <a:off x="6099302" y="2256790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" name="Oval 17"/>
            <p:cNvSpPr/>
            <p:nvPr/>
          </p:nvSpPr>
          <p:spPr>
            <a:xfrm>
              <a:off x="6934962" y="2256790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" name="Oval 18"/>
            <p:cNvSpPr/>
            <p:nvPr/>
          </p:nvSpPr>
          <p:spPr>
            <a:xfrm>
              <a:off x="7780782" y="2256790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0" name="Oval 19"/>
            <p:cNvSpPr/>
            <p:nvPr/>
          </p:nvSpPr>
          <p:spPr>
            <a:xfrm>
              <a:off x="8626602" y="2256790"/>
              <a:ext cx="676402" cy="67640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69900" y="5295900"/>
            <a:ext cx="9641840" cy="16784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Write the division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Is the number of circles in the diagram the same as the number in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9900" y="419100"/>
            <a:ext cx="94005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mathematical operation are you performing when you split circles into equal groups</a:t>
            </a:r>
            <a:r>
              <a:rPr lang="en-CA" sz="2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CA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-32568" y="510170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7433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69900" y="4749483"/>
            <a:ext cx="3194050" cy="534035"/>
            <a:chOff x="469900" y="4749483"/>
            <a:chExt cx="3194050" cy="534035"/>
          </a:xfrm>
        </p:grpSpPr>
        <p:sp>
          <p:nvSpPr>
            <p:cNvPr id="2" name="TextBox 1"/>
            <p:cNvSpPr txBox="1"/>
            <p:nvPr/>
          </p:nvSpPr>
          <p:spPr>
            <a:xfrm>
              <a:off x="469900" y="48006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 6 ×        = 42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" name="Freeform 2"/>
            <p:cNvSpPr/>
            <p:nvPr/>
          </p:nvSpPr>
          <p:spPr>
            <a:xfrm>
              <a:off x="1665417" y="4749483"/>
              <a:ext cx="534037" cy="534035"/>
            </a:xfrm>
            <a:custGeom>
              <a:avLst/>
              <a:gdLst/>
              <a:ahLst/>
              <a:cxnLst/>
              <a:rect l="0" t="0" r="0" b="0"/>
              <a:pathLst>
                <a:path w="534037" h="534035">
                  <a:moveTo>
                    <a:pt x="0" y="0"/>
                  </a:moveTo>
                  <a:lnTo>
                    <a:pt x="534036" y="0"/>
                  </a:lnTo>
                  <a:lnTo>
                    <a:pt x="534036" y="534034"/>
                  </a:lnTo>
                  <a:lnTo>
                    <a:pt x="0" y="53403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57200" y="419100"/>
            <a:ext cx="9235440" cy="17198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Solve the multiplication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by rewriting it   using division.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57200" y="2336483"/>
            <a:ext cx="3194050" cy="534035"/>
            <a:chOff x="457200" y="2336483"/>
            <a:chExt cx="3194050" cy="534035"/>
          </a:xfrm>
        </p:grpSpPr>
        <p:sp>
          <p:nvSpPr>
            <p:cNvPr id="6" name="TextBox 5"/>
            <p:cNvSpPr txBox="1"/>
            <p:nvPr/>
          </p:nvSpPr>
          <p:spPr>
            <a:xfrm>
              <a:off x="457200" y="23876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 3 ×        = 24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1652717" y="2336483"/>
              <a:ext cx="534037" cy="534035"/>
            </a:xfrm>
            <a:custGeom>
              <a:avLst/>
              <a:gdLst/>
              <a:ahLst/>
              <a:cxnLst/>
              <a:rect l="0" t="0" r="0" b="0"/>
              <a:pathLst>
                <a:path w="534037" h="534035">
                  <a:moveTo>
                    <a:pt x="0" y="0"/>
                  </a:moveTo>
                  <a:lnTo>
                    <a:pt x="534036" y="0"/>
                  </a:lnTo>
                  <a:lnTo>
                    <a:pt x="534036" y="534034"/>
                  </a:lnTo>
                  <a:lnTo>
                    <a:pt x="0" y="53403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232400" y="2336483"/>
            <a:ext cx="3194050" cy="534035"/>
            <a:chOff x="5232400" y="2336483"/>
            <a:chExt cx="3194050" cy="534035"/>
          </a:xfrm>
        </p:grpSpPr>
        <p:sp>
          <p:nvSpPr>
            <p:cNvPr id="9" name="TextBox 8"/>
            <p:cNvSpPr txBox="1"/>
            <p:nvPr/>
          </p:nvSpPr>
          <p:spPr>
            <a:xfrm>
              <a:off x="5232400" y="23876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 5 ×        = 45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6427917" y="2336483"/>
              <a:ext cx="534037" cy="534035"/>
            </a:xfrm>
            <a:custGeom>
              <a:avLst/>
              <a:gdLst/>
              <a:ahLst/>
              <a:cxnLst/>
              <a:rect l="0" t="0" r="0" b="0"/>
              <a:pathLst>
                <a:path w="534037" h="534035">
                  <a:moveTo>
                    <a:pt x="0" y="0"/>
                  </a:moveTo>
                  <a:lnTo>
                    <a:pt x="534036" y="0"/>
                  </a:lnTo>
                  <a:lnTo>
                    <a:pt x="534036" y="534034"/>
                  </a:lnTo>
                  <a:lnTo>
                    <a:pt x="0" y="53403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232400" y="4749483"/>
            <a:ext cx="3194050" cy="534035"/>
            <a:chOff x="5232400" y="4749483"/>
            <a:chExt cx="3194050" cy="534035"/>
          </a:xfrm>
        </p:grpSpPr>
        <p:sp>
          <p:nvSpPr>
            <p:cNvPr id="12" name="TextBox 11"/>
            <p:cNvSpPr txBox="1"/>
            <p:nvPr/>
          </p:nvSpPr>
          <p:spPr>
            <a:xfrm>
              <a:off x="5232400" y="48006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d) 9 ×        = 72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6427917" y="4749483"/>
              <a:ext cx="534037" cy="534035"/>
            </a:xfrm>
            <a:custGeom>
              <a:avLst/>
              <a:gdLst/>
              <a:ahLst/>
              <a:cxnLst/>
              <a:rect l="0" t="0" r="0" b="0"/>
              <a:pathLst>
                <a:path w="534037" h="534035">
                  <a:moveTo>
                    <a:pt x="0" y="0"/>
                  </a:moveTo>
                  <a:lnTo>
                    <a:pt x="534036" y="0"/>
                  </a:lnTo>
                  <a:lnTo>
                    <a:pt x="534036" y="534034"/>
                  </a:lnTo>
                  <a:lnTo>
                    <a:pt x="0" y="53403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135032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" y="3943350"/>
            <a:ext cx="3644900" cy="534036"/>
            <a:chOff x="457200" y="3943350"/>
            <a:chExt cx="3644900" cy="534036"/>
          </a:xfrm>
        </p:grpSpPr>
        <p:sp>
          <p:nvSpPr>
            <p:cNvPr id="2" name="TextBox 1"/>
            <p:cNvSpPr txBox="1"/>
            <p:nvPr/>
          </p:nvSpPr>
          <p:spPr>
            <a:xfrm>
              <a:off x="457200" y="4000500"/>
              <a:ext cx="37363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g) 6 ×        = 42 000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" name="Freeform 2"/>
            <p:cNvSpPr/>
            <p:nvPr/>
          </p:nvSpPr>
          <p:spPr>
            <a:xfrm>
              <a:off x="1652717" y="3943350"/>
              <a:ext cx="534037" cy="534036"/>
            </a:xfrm>
            <a:custGeom>
              <a:avLst/>
              <a:gdLst/>
              <a:ahLst/>
              <a:cxnLst/>
              <a:rect l="0" t="0" r="0" b="0"/>
              <a:pathLst>
                <a:path w="534037" h="534036">
                  <a:moveTo>
                    <a:pt x="0" y="0"/>
                  </a:moveTo>
                  <a:lnTo>
                    <a:pt x="534036" y="0"/>
                  </a:lnTo>
                  <a:lnTo>
                    <a:pt x="534036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57200" y="419100"/>
            <a:ext cx="9235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FF0000"/>
                </a:solidFill>
                <a:latin typeface="Century Gothic"/>
              </a:rPr>
              <a:t>Bonus: </a:t>
            </a:r>
            <a:endParaRPr lang="en-CA" sz="2800">
              <a:solidFill>
                <a:srgbClr val="FF0000"/>
              </a:solidFill>
              <a:latin typeface="Century Gothic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57200" y="952182"/>
            <a:ext cx="3194050" cy="534037"/>
            <a:chOff x="457200" y="952182"/>
            <a:chExt cx="3194050" cy="534037"/>
          </a:xfrm>
        </p:grpSpPr>
        <p:sp>
          <p:nvSpPr>
            <p:cNvPr id="6" name="TextBox 5"/>
            <p:cNvSpPr txBox="1"/>
            <p:nvPr/>
          </p:nvSpPr>
          <p:spPr>
            <a:xfrm>
              <a:off x="457200" y="10033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e) 3 ×        = 240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1652717" y="952182"/>
              <a:ext cx="534037" cy="534037"/>
            </a:xfrm>
            <a:custGeom>
              <a:avLst/>
              <a:gdLst/>
              <a:ahLst/>
              <a:cxnLst/>
              <a:rect l="0" t="0" r="0" b="0"/>
              <a:pathLst>
                <a:path w="534037" h="534037">
                  <a:moveTo>
                    <a:pt x="0" y="0"/>
                  </a:moveTo>
                  <a:lnTo>
                    <a:pt x="534036" y="0"/>
                  </a:lnTo>
                  <a:lnTo>
                    <a:pt x="534036" y="534036"/>
                  </a:lnTo>
                  <a:lnTo>
                    <a:pt x="0" y="53403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245100" y="952182"/>
            <a:ext cx="3285490" cy="574338"/>
            <a:chOff x="5245100" y="952182"/>
            <a:chExt cx="3285490" cy="574338"/>
          </a:xfrm>
        </p:grpSpPr>
        <p:sp>
          <p:nvSpPr>
            <p:cNvPr id="9" name="TextBox 8"/>
            <p:cNvSpPr txBox="1"/>
            <p:nvPr/>
          </p:nvSpPr>
          <p:spPr>
            <a:xfrm>
              <a:off x="5245100" y="10033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f) 5 ×         = 4500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6376144" y="952182"/>
              <a:ext cx="534037" cy="534037"/>
            </a:xfrm>
            <a:custGeom>
              <a:avLst/>
              <a:gdLst/>
              <a:ahLst/>
              <a:cxnLst/>
              <a:rect l="0" t="0" r="0" b="0"/>
              <a:pathLst>
                <a:path w="534037" h="534037">
                  <a:moveTo>
                    <a:pt x="0" y="0"/>
                  </a:moveTo>
                  <a:lnTo>
                    <a:pt x="534036" y="0"/>
                  </a:lnTo>
                  <a:lnTo>
                    <a:pt x="534036" y="534036"/>
                  </a:lnTo>
                  <a:lnTo>
                    <a:pt x="0" y="53403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219700" y="3943350"/>
            <a:ext cx="3848100" cy="534036"/>
            <a:chOff x="5219700" y="3943350"/>
            <a:chExt cx="3848100" cy="534036"/>
          </a:xfrm>
        </p:grpSpPr>
        <p:sp>
          <p:nvSpPr>
            <p:cNvPr id="12" name="TextBox 11"/>
            <p:cNvSpPr txBox="1"/>
            <p:nvPr/>
          </p:nvSpPr>
          <p:spPr>
            <a:xfrm>
              <a:off x="5219700" y="4000500"/>
              <a:ext cx="39395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h) 9 ×        = 720 000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6415217" y="3943350"/>
              <a:ext cx="534037" cy="534036"/>
            </a:xfrm>
            <a:custGeom>
              <a:avLst/>
              <a:gdLst/>
              <a:ahLst/>
              <a:cxnLst/>
              <a:rect l="0" t="0" r="0" b="0"/>
              <a:pathLst>
                <a:path w="534037" h="534036">
                  <a:moveTo>
                    <a:pt x="0" y="0"/>
                  </a:moveTo>
                  <a:lnTo>
                    <a:pt x="534036" y="0"/>
                  </a:lnTo>
                  <a:lnTo>
                    <a:pt x="534036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42205084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261000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K-8–9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210300"/>
            <a:ext cx="5272151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smtClean="0">
                <a:solidFill>
                  <a:srgbClr val="000000"/>
                </a:solidFill>
                <a:latin typeface="Century Gothic"/>
              </a:rPr>
              <a:t> The box replaces a missing number. </a:t>
            </a:r>
            <a:endParaRPr lang="en-CA" sz="20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431800"/>
            <a:ext cx="9641840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Do these two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have the same answer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xplain your thinking.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892300" y="2408615"/>
            <a:ext cx="2146300" cy="534036"/>
            <a:chOff x="1892300" y="2408615"/>
            <a:chExt cx="2146300" cy="534036"/>
          </a:xfrm>
        </p:grpSpPr>
        <p:sp>
          <p:nvSpPr>
            <p:cNvPr id="5" name="TextBox 4"/>
            <p:cNvSpPr txBox="1"/>
            <p:nvPr/>
          </p:nvSpPr>
          <p:spPr>
            <a:xfrm>
              <a:off x="1892300" y="2463800"/>
              <a:ext cx="22377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3 ×        = 27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Freeform 5"/>
            <p:cNvSpPr/>
            <p:nvPr/>
          </p:nvSpPr>
          <p:spPr>
            <a:xfrm>
              <a:off x="2612918" y="2408615"/>
              <a:ext cx="534038" cy="534036"/>
            </a:xfrm>
            <a:custGeom>
              <a:avLst/>
              <a:gdLst/>
              <a:ahLst/>
              <a:cxnLst/>
              <a:rect l="0" t="0" r="0" b="0"/>
              <a:pathLst>
                <a:path w="534038" h="534036">
                  <a:moveTo>
                    <a:pt x="0" y="0"/>
                  </a:moveTo>
                  <a:lnTo>
                    <a:pt x="534037" y="0"/>
                  </a:lnTo>
                  <a:lnTo>
                    <a:pt x="534037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134100" y="2408615"/>
            <a:ext cx="2133600" cy="534036"/>
            <a:chOff x="6134100" y="2408615"/>
            <a:chExt cx="2133600" cy="534036"/>
          </a:xfrm>
        </p:grpSpPr>
        <p:sp>
          <p:nvSpPr>
            <p:cNvPr id="8" name="TextBox 7"/>
            <p:cNvSpPr txBox="1"/>
            <p:nvPr/>
          </p:nvSpPr>
          <p:spPr>
            <a:xfrm>
              <a:off x="6134100" y="2463800"/>
              <a:ext cx="22250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       × 3 = 27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6252761" y="2408615"/>
              <a:ext cx="534039" cy="534036"/>
            </a:xfrm>
            <a:custGeom>
              <a:avLst/>
              <a:gdLst/>
              <a:ahLst/>
              <a:cxnLst/>
              <a:rect l="0" t="0" r="0" b="0"/>
              <a:pathLst>
                <a:path w="534039" h="534036">
                  <a:moveTo>
                    <a:pt x="0" y="0"/>
                  </a:moveTo>
                  <a:lnTo>
                    <a:pt x="534038" y="0"/>
                  </a:lnTo>
                  <a:lnTo>
                    <a:pt x="534038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19896645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32400" y="2336483"/>
            <a:ext cx="3194050" cy="534035"/>
            <a:chOff x="5232400" y="2336483"/>
            <a:chExt cx="3194050" cy="534035"/>
          </a:xfrm>
        </p:grpSpPr>
        <p:sp>
          <p:nvSpPr>
            <p:cNvPr id="2" name="TextBox 1"/>
            <p:cNvSpPr txBox="1"/>
            <p:nvPr/>
          </p:nvSpPr>
          <p:spPr>
            <a:xfrm>
              <a:off x="5232400" y="23876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        × 4 = 48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" name="Freeform 2"/>
            <p:cNvSpPr/>
            <p:nvPr/>
          </p:nvSpPr>
          <p:spPr>
            <a:xfrm>
              <a:off x="5805617" y="2336483"/>
              <a:ext cx="534037" cy="534035"/>
            </a:xfrm>
            <a:custGeom>
              <a:avLst/>
              <a:gdLst/>
              <a:ahLst/>
              <a:cxnLst/>
              <a:rect l="0" t="0" r="0" b="0"/>
              <a:pathLst>
                <a:path w="534037" h="534035">
                  <a:moveTo>
                    <a:pt x="0" y="0"/>
                  </a:moveTo>
                  <a:lnTo>
                    <a:pt x="534036" y="0"/>
                  </a:lnTo>
                  <a:lnTo>
                    <a:pt x="534036" y="534034"/>
                  </a:lnTo>
                  <a:lnTo>
                    <a:pt x="0" y="53403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57200" y="4749483"/>
            <a:ext cx="3194050" cy="534035"/>
            <a:chOff x="457200" y="4749483"/>
            <a:chExt cx="3194050" cy="534035"/>
          </a:xfrm>
        </p:grpSpPr>
        <p:sp>
          <p:nvSpPr>
            <p:cNvPr id="5" name="TextBox 4"/>
            <p:cNvSpPr txBox="1"/>
            <p:nvPr/>
          </p:nvSpPr>
          <p:spPr>
            <a:xfrm>
              <a:off x="457200" y="48006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        × 7 = 63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Freeform 5"/>
            <p:cNvSpPr/>
            <p:nvPr/>
          </p:nvSpPr>
          <p:spPr>
            <a:xfrm>
              <a:off x="1030417" y="4749483"/>
              <a:ext cx="534037" cy="534035"/>
            </a:xfrm>
            <a:custGeom>
              <a:avLst/>
              <a:gdLst/>
              <a:ahLst/>
              <a:cxnLst/>
              <a:rect l="0" t="0" r="0" b="0"/>
              <a:pathLst>
                <a:path w="534037" h="534035">
                  <a:moveTo>
                    <a:pt x="0" y="0"/>
                  </a:moveTo>
                  <a:lnTo>
                    <a:pt x="534036" y="0"/>
                  </a:lnTo>
                  <a:lnTo>
                    <a:pt x="534036" y="534034"/>
                  </a:lnTo>
                  <a:lnTo>
                    <a:pt x="0" y="53403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232400" y="4749483"/>
            <a:ext cx="3194050" cy="534035"/>
            <a:chOff x="5232400" y="4749483"/>
            <a:chExt cx="3194050" cy="534035"/>
          </a:xfrm>
        </p:grpSpPr>
        <p:sp>
          <p:nvSpPr>
            <p:cNvPr id="8" name="TextBox 7"/>
            <p:cNvSpPr txBox="1"/>
            <p:nvPr/>
          </p:nvSpPr>
          <p:spPr>
            <a:xfrm>
              <a:off x="5232400" y="48006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d)        × 8 = 56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5805617" y="4749483"/>
              <a:ext cx="534037" cy="534035"/>
            </a:xfrm>
            <a:custGeom>
              <a:avLst/>
              <a:gdLst/>
              <a:ahLst/>
              <a:cxnLst/>
              <a:rect l="0" t="0" r="0" b="0"/>
              <a:pathLst>
                <a:path w="534037" h="534035">
                  <a:moveTo>
                    <a:pt x="0" y="0"/>
                  </a:moveTo>
                  <a:lnTo>
                    <a:pt x="534036" y="0"/>
                  </a:lnTo>
                  <a:lnTo>
                    <a:pt x="534036" y="534034"/>
                  </a:lnTo>
                  <a:lnTo>
                    <a:pt x="0" y="53403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57200" y="419100"/>
            <a:ext cx="92354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Solve the multiplication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by rewriting it using division.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57200" y="2336483"/>
            <a:ext cx="3194050" cy="534035"/>
            <a:chOff x="457200" y="2336483"/>
            <a:chExt cx="3194050" cy="534035"/>
          </a:xfrm>
        </p:grpSpPr>
        <p:sp>
          <p:nvSpPr>
            <p:cNvPr id="12" name="TextBox 11"/>
            <p:cNvSpPr txBox="1"/>
            <p:nvPr/>
          </p:nvSpPr>
          <p:spPr>
            <a:xfrm>
              <a:off x="457200" y="23876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        × 3 = 21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1030417" y="2336483"/>
              <a:ext cx="534037" cy="534035"/>
            </a:xfrm>
            <a:custGeom>
              <a:avLst/>
              <a:gdLst/>
              <a:ahLst/>
              <a:cxnLst/>
              <a:rect l="0" t="0" r="0" b="0"/>
              <a:pathLst>
                <a:path w="534037" h="534035">
                  <a:moveTo>
                    <a:pt x="0" y="0"/>
                  </a:moveTo>
                  <a:lnTo>
                    <a:pt x="534036" y="0"/>
                  </a:lnTo>
                  <a:lnTo>
                    <a:pt x="534036" y="534034"/>
                  </a:lnTo>
                  <a:lnTo>
                    <a:pt x="0" y="53403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892089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 rot="10800000">
            <a:off x="2071370" y="4688713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Oval 2"/>
          <p:cNvSpPr/>
          <p:nvPr/>
        </p:nvSpPr>
        <p:spPr>
          <a:xfrm rot="10800000">
            <a:off x="1537081" y="3899027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Oval 3"/>
          <p:cNvSpPr/>
          <p:nvPr/>
        </p:nvSpPr>
        <p:spPr>
          <a:xfrm rot="10800000">
            <a:off x="1002665" y="4688713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444500" y="431800"/>
            <a:ext cx="92608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The number of counters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in total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is the same on both sides of the line.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Guess how many counters are in the bag.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071491" y="2795270"/>
            <a:ext cx="0" cy="3199130"/>
          </a:xfrm>
          <a:prstGeom prst="line">
            <a:avLst/>
          </a:prstGeom>
          <a:ln w="38100" cap="sq" cmpd="sng" algn="ctr">
            <a:solidFill>
              <a:srgbClr val="000000"/>
            </a:solidFill>
            <a:prstDash val="dot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6764147" y="3794760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Oval 7"/>
          <p:cNvSpPr/>
          <p:nvPr/>
        </p:nvSpPr>
        <p:spPr>
          <a:xfrm>
            <a:off x="6205982" y="4584446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Oval 8"/>
          <p:cNvSpPr/>
          <p:nvPr/>
        </p:nvSpPr>
        <p:spPr>
          <a:xfrm>
            <a:off x="8391017" y="4584446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Oval 9"/>
          <p:cNvSpPr/>
          <p:nvPr/>
        </p:nvSpPr>
        <p:spPr>
          <a:xfrm>
            <a:off x="7298436" y="4584446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/>
          <p:cNvSpPr/>
          <p:nvPr/>
        </p:nvSpPr>
        <p:spPr>
          <a:xfrm>
            <a:off x="7832852" y="3794760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TextBox 11"/>
          <p:cNvSpPr txBox="1"/>
          <p:nvPr/>
        </p:nvSpPr>
        <p:spPr>
          <a:xfrm>
            <a:off x="469900" y="6908800"/>
            <a:ext cx="965034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K-5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3108071" y="4669663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/>
          <p:cNvSpPr/>
          <p:nvPr/>
        </p:nvSpPr>
        <p:spPr>
          <a:xfrm>
            <a:off x="4176776" y="4669663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Freeform 14"/>
          <p:cNvSpPr/>
          <p:nvPr/>
        </p:nvSpPr>
        <p:spPr>
          <a:xfrm>
            <a:off x="770318" y="2767457"/>
            <a:ext cx="2110234" cy="2631187"/>
          </a:xfrm>
          <a:custGeom>
            <a:avLst/>
            <a:gdLst/>
            <a:ahLst/>
            <a:cxnLst/>
            <a:rect l="0" t="0" r="0" b="0"/>
            <a:pathLst>
              <a:path w="2110234" h="2631187">
                <a:moveTo>
                  <a:pt x="0" y="0"/>
                </a:moveTo>
                <a:lnTo>
                  <a:pt x="2110233" y="0"/>
                </a:lnTo>
                <a:lnTo>
                  <a:pt x="2110233" y="2631186"/>
                </a:lnTo>
                <a:lnTo>
                  <a:pt x="0" y="2631186"/>
                </a:lnTo>
                <a:close/>
              </a:path>
            </a:pathLst>
          </a:custGeom>
          <a:solidFill>
            <a:srgbClr val="D2B48C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0618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003300"/>
            <a:ext cx="32854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       × 3 = 3000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1030417" y="952182"/>
            <a:ext cx="534037" cy="534037"/>
          </a:xfrm>
          <a:custGeom>
            <a:avLst/>
            <a:gdLst/>
            <a:ahLst/>
            <a:cxnLst/>
            <a:rect l="0" t="0" r="0" b="0"/>
            <a:pathLst>
              <a:path w="534037" h="534037">
                <a:moveTo>
                  <a:pt x="0" y="0"/>
                </a:moveTo>
                <a:lnTo>
                  <a:pt x="534036" y="0"/>
                </a:lnTo>
                <a:lnTo>
                  <a:pt x="534036" y="534036"/>
                </a:lnTo>
                <a:lnTo>
                  <a:pt x="0" y="534036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6" name="Group 5"/>
          <p:cNvGrpSpPr/>
          <p:nvPr/>
        </p:nvGrpSpPr>
        <p:grpSpPr>
          <a:xfrm>
            <a:off x="5219700" y="952182"/>
            <a:ext cx="3194050" cy="534037"/>
            <a:chOff x="5219700" y="952182"/>
            <a:chExt cx="3194050" cy="534037"/>
          </a:xfrm>
        </p:grpSpPr>
        <p:sp>
          <p:nvSpPr>
            <p:cNvPr id="4" name="TextBox 3"/>
            <p:cNvSpPr txBox="1"/>
            <p:nvPr/>
          </p:nvSpPr>
          <p:spPr>
            <a:xfrm>
              <a:off x="5219700" y="10033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f)         × 4 = 1200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>
              <a:off x="5792917" y="952182"/>
              <a:ext cx="534037" cy="534037"/>
            </a:xfrm>
            <a:custGeom>
              <a:avLst/>
              <a:gdLst/>
              <a:ahLst/>
              <a:cxnLst/>
              <a:rect l="0" t="0" r="0" b="0"/>
              <a:pathLst>
                <a:path w="534037" h="534037">
                  <a:moveTo>
                    <a:pt x="0" y="0"/>
                  </a:moveTo>
                  <a:lnTo>
                    <a:pt x="534036" y="0"/>
                  </a:lnTo>
                  <a:lnTo>
                    <a:pt x="534036" y="534036"/>
                  </a:lnTo>
                  <a:lnTo>
                    <a:pt x="0" y="53403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19700" y="3943350"/>
            <a:ext cx="4025900" cy="534036"/>
            <a:chOff x="5219700" y="3943350"/>
            <a:chExt cx="4025900" cy="534036"/>
          </a:xfrm>
        </p:grpSpPr>
        <p:sp>
          <p:nvSpPr>
            <p:cNvPr id="7" name="TextBox 6"/>
            <p:cNvSpPr txBox="1"/>
            <p:nvPr/>
          </p:nvSpPr>
          <p:spPr>
            <a:xfrm>
              <a:off x="5219700" y="4000500"/>
              <a:ext cx="41173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h)        × 8 = 24 000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5792917" y="3943350"/>
              <a:ext cx="534037" cy="534036"/>
            </a:xfrm>
            <a:custGeom>
              <a:avLst/>
              <a:gdLst/>
              <a:ahLst/>
              <a:cxnLst/>
              <a:rect l="0" t="0" r="0" b="0"/>
              <a:pathLst>
                <a:path w="534037" h="534036">
                  <a:moveTo>
                    <a:pt x="0" y="0"/>
                  </a:moveTo>
                  <a:lnTo>
                    <a:pt x="534036" y="0"/>
                  </a:lnTo>
                  <a:lnTo>
                    <a:pt x="534036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57200" y="3943350"/>
            <a:ext cx="3194050" cy="534036"/>
            <a:chOff x="457200" y="3943350"/>
            <a:chExt cx="3194050" cy="534036"/>
          </a:xfrm>
        </p:grpSpPr>
        <p:sp>
          <p:nvSpPr>
            <p:cNvPr id="10" name="TextBox 9"/>
            <p:cNvSpPr txBox="1"/>
            <p:nvPr/>
          </p:nvSpPr>
          <p:spPr>
            <a:xfrm>
              <a:off x="457200" y="40005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g)        × 7 = 4200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1030417" y="3943350"/>
              <a:ext cx="534037" cy="534036"/>
            </a:xfrm>
            <a:custGeom>
              <a:avLst/>
              <a:gdLst/>
              <a:ahLst/>
              <a:cxnLst/>
              <a:rect l="0" t="0" r="0" b="0"/>
              <a:pathLst>
                <a:path w="534037" h="534036">
                  <a:moveTo>
                    <a:pt x="0" y="0"/>
                  </a:moveTo>
                  <a:lnTo>
                    <a:pt x="534036" y="0"/>
                  </a:lnTo>
                  <a:lnTo>
                    <a:pt x="534036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57200" y="419100"/>
            <a:ext cx="9235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0619185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22571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K-9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3467100"/>
            <a:ext cx="75590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number divided by 5 gives you 7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How do you get 35 from 5 and 7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 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013200" y="1481515"/>
            <a:ext cx="2133600" cy="534036"/>
            <a:chOff x="4013200" y="1481515"/>
            <a:chExt cx="2133600" cy="534036"/>
          </a:xfrm>
        </p:grpSpPr>
        <p:sp>
          <p:nvSpPr>
            <p:cNvPr id="4" name="TextBox 3"/>
            <p:cNvSpPr txBox="1"/>
            <p:nvPr/>
          </p:nvSpPr>
          <p:spPr>
            <a:xfrm>
              <a:off x="4013200" y="1536700"/>
              <a:ext cx="22250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       ÷ 5 = 7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>
              <a:off x="4131861" y="1481515"/>
              <a:ext cx="534039" cy="534036"/>
            </a:xfrm>
            <a:custGeom>
              <a:avLst/>
              <a:gdLst/>
              <a:ahLst/>
              <a:cxnLst/>
              <a:rect l="0" t="0" r="0" b="0"/>
              <a:pathLst>
                <a:path w="534039" h="534036">
                  <a:moveTo>
                    <a:pt x="0" y="0"/>
                  </a:moveTo>
                  <a:lnTo>
                    <a:pt x="534038" y="0"/>
                  </a:lnTo>
                  <a:lnTo>
                    <a:pt x="534038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16279774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5529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You had some apples that you have divided into 5 equal groups. There are 7 apples in each group.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Draw 5 circles and 7 dots in one circle.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3467100"/>
            <a:ext cx="9066657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would you draw to find the total number  ​of apples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 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5232400"/>
            <a:ext cx="22571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K-9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5905500"/>
            <a:ext cx="90666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could you find the total number of dots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 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9900" y="6527800"/>
            <a:ext cx="9222740" cy="79406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To find the number that is being divided, you multiply the number of groups by the number in each group. 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2568" y="567776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7081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32400" y="2336483"/>
            <a:ext cx="3194050" cy="534035"/>
            <a:chOff x="5232400" y="2336483"/>
            <a:chExt cx="3194050" cy="534035"/>
          </a:xfrm>
        </p:grpSpPr>
        <p:sp>
          <p:nvSpPr>
            <p:cNvPr id="2" name="TextBox 1"/>
            <p:cNvSpPr txBox="1"/>
            <p:nvPr/>
          </p:nvSpPr>
          <p:spPr>
            <a:xfrm>
              <a:off x="5232400" y="23876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        ÷ 6 = 3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" name="Freeform 2"/>
            <p:cNvSpPr/>
            <p:nvPr/>
          </p:nvSpPr>
          <p:spPr>
            <a:xfrm>
              <a:off x="5805617" y="2336483"/>
              <a:ext cx="534037" cy="534035"/>
            </a:xfrm>
            <a:custGeom>
              <a:avLst/>
              <a:gdLst/>
              <a:ahLst/>
              <a:cxnLst/>
              <a:rect l="0" t="0" r="0" b="0"/>
              <a:pathLst>
                <a:path w="534037" h="534035">
                  <a:moveTo>
                    <a:pt x="0" y="0"/>
                  </a:moveTo>
                  <a:lnTo>
                    <a:pt x="534036" y="0"/>
                  </a:lnTo>
                  <a:lnTo>
                    <a:pt x="534036" y="534034"/>
                  </a:lnTo>
                  <a:lnTo>
                    <a:pt x="0" y="53403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57200" y="4749483"/>
            <a:ext cx="3194050" cy="534035"/>
            <a:chOff x="457200" y="4749483"/>
            <a:chExt cx="3194050" cy="534035"/>
          </a:xfrm>
        </p:grpSpPr>
        <p:sp>
          <p:nvSpPr>
            <p:cNvPr id="5" name="TextBox 4"/>
            <p:cNvSpPr txBox="1"/>
            <p:nvPr/>
          </p:nvSpPr>
          <p:spPr>
            <a:xfrm>
              <a:off x="457200" y="48006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        ÷ 4 = 8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Freeform 5"/>
            <p:cNvSpPr/>
            <p:nvPr/>
          </p:nvSpPr>
          <p:spPr>
            <a:xfrm>
              <a:off x="1030417" y="4749483"/>
              <a:ext cx="534037" cy="534035"/>
            </a:xfrm>
            <a:custGeom>
              <a:avLst/>
              <a:gdLst/>
              <a:ahLst/>
              <a:cxnLst/>
              <a:rect l="0" t="0" r="0" b="0"/>
              <a:pathLst>
                <a:path w="534037" h="534035">
                  <a:moveTo>
                    <a:pt x="0" y="0"/>
                  </a:moveTo>
                  <a:lnTo>
                    <a:pt x="534036" y="0"/>
                  </a:lnTo>
                  <a:lnTo>
                    <a:pt x="534036" y="534034"/>
                  </a:lnTo>
                  <a:lnTo>
                    <a:pt x="0" y="53403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232400" y="4749483"/>
            <a:ext cx="3194050" cy="534035"/>
            <a:chOff x="5232400" y="4749483"/>
            <a:chExt cx="3194050" cy="534035"/>
          </a:xfrm>
        </p:grpSpPr>
        <p:sp>
          <p:nvSpPr>
            <p:cNvPr id="8" name="TextBox 7"/>
            <p:cNvSpPr txBox="1"/>
            <p:nvPr/>
          </p:nvSpPr>
          <p:spPr>
            <a:xfrm>
              <a:off x="5232400" y="48006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d)        ÷ 5 = 12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5805617" y="4749483"/>
              <a:ext cx="534037" cy="534035"/>
            </a:xfrm>
            <a:custGeom>
              <a:avLst/>
              <a:gdLst/>
              <a:ahLst/>
              <a:cxnLst/>
              <a:rect l="0" t="0" r="0" b="0"/>
              <a:pathLst>
                <a:path w="534037" h="534035">
                  <a:moveTo>
                    <a:pt x="0" y="0"/>
                  </a:moveTo>
                  <a:lnTo>
                    <a:pt x="534036" y="0"/>
                  </a:lnTo>
                  <a:lnTo>
                    <a:pt x="534036" y="534034"/>
                  </a:lnTo>
                  <a:lnTo>
                    <a:pt x="0" y="53403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57200" y="419100"/>
            <a:ext cx="92354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Solve the division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by rewriting it using multiplication.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57200" y="2336483"/>
            <a:ext cx="3194050" cy="534035"/>
            <a:chOff x="457200" y="2336483"/>
            <a:chExt cx="3194050" cy="534035"/>
          </a:xfrm>
        </p:grpSpPr>
        <p:sp>
          <p:nvSpPr>
            <p:cNvPr id="12" name="TextBox 11"/>
            <p:cNvSpPr txBox="1"/>
            <p:nvPr/>
          </p:nvSpPr>
          <p:spPr>
            <a:xfrm>
              <a:off x="457200" y="23876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        ÷ 4 = 10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1030417" y="2336483"/>
              <a:ext cx="534037" cy="534035"/>
            </a:xfrm>
            <a:custGeom>
              <a:avLst/>
              <a:gdLst/>
              <a:ahLst/>
              <a:cxnLst/>
              <a:rect l="0" t="0" r="0" b="0"/>
              <a:pathLst>
                <a:path w="534037" h="534035">
                  <a:moveTo>
                    <a:pt x="0" y="0"/>
                  </a:moveTo>
                  <a:lnTo>
                    <a:pt x="534036" y="0"/>
                  </a:lnTo>
                  <a:lnTo>
                    <a:pt x="534036" y="534034"/>
                  </a:lnTo>
                  <a:lnTo>
                    <a:pt x="0" y="53403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342580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22571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K-9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013200" y="1426329"/>
            <a:ext cx="2235200" cy="534036"/>
            <a:chOff x="4013200" y="1426329"/>
            <a:chExt cx="2235200" cy="534036"/>
          </a:xfrm>
        </p:grpSpPr>
        <p:sp>
          <p:nvSpPr>
            <p:cNvPr id="3" name="TextBox 2"/>
            <p:cNvSpPr txBox="1"/>
            <p:nvPr/>
          </p:nvSpPr>
          <p:spPr>
            <a:xfrm>
              <a:off x="4013200" y="1536700"/>
              <a:ext cx="2326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45 ÷         = 5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Freeform 3"/>
            <p:cNvSpPr/>
            <p:nvPr/>
          </p:nvSpPr>
          <p:spPr>
            <a:xfrm>
              <a:off x="4939981" y="1426329"/>
              <a:ext cx="534039" cy="534036"/>
            </a:xfrm>
            <a:custGeom>
              <a:avLst/>
              <a:gdLst/>
              <a:ahLst/>
              <a:cxnLst/>
              <a:rect l="0" t="0" r="0" b="0"/>
              <a:pathLst>
                <a:path w="534039" h="534036">
                  <a:moveTo>
                    <a:pt x="0" y="0"/>
                  </a:moveTo>
                  <a:lnTo>
                    <a:pt x="534038" y="0"/>
                  </a:lnTo>
                  <a:lnTo>
                    <a:pt x="534038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69900" y="203200"/>
            <a:ext cx="439574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Let's solve equations with a missing divisor.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013200" y="3485507"/>
            <a:ext cx="2235200" cy="534036"/>
            <a:chOff x="4013200" y="3485507"/>
            <a:chExt cx="2235200" cy="534036"/>
          </a:xfrm>
        </p:grpSpPr>
        <p:sp>
          <p:nvSpPr>
            <p:cNvPr id="7" name="TextBox 6"/>
            <p:cNvSpPr txBox="1"/>
            <p:nvPr/>
          </p:nvSpPr>
          <p:spPr>
            <a:xfrm>
              <a:off x="4013200" y="3594100"/>
              <a:ext cx="2326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24 ÷         = 6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4939981" y="3485507"/>
              <a:ext cx="534039" cy="534036"/>
            </a:xfrm>
            <a:custGeom>
              <a:avLst/>
              <a:gdLst/>
              <a:ahLst/>
              <a:cxnLst/>
              <a:rect l="0" t="0" r="0" b="0"/>
              <a:pathLst>
                <a:path w="534039" h="534036">
                  <a:moveTo>
                    <a:pt x="0" y="0"/>
                  </a:moveTo>
                  <a:lnTo>
                    <a:pt x="534038" y="0"/>
                  </a:lnTo>
                  <a:lnTo>
                    <a:pt x="534038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013200" y="5377807"/>
            <a:ext cx="2235200" cy="534036"/>
            <a:chOff x="4013200" y="5377807"/>
            <a:chExt cx="2235200" cy="534036"/>
          </a:xfrm>
        </p:grpSpPr>
        <p:sp>
          <p:nvSpPr>
            <p:cNvPr id="10" name="TextBox 9"/>
            <p:cNvSpPr txBox="1"/>
            <p:nvPr/>
          </p:nvSpPr>
          <p:spPr>
            <a:xfrm>
              <a:off x="4013200" y="5486400"/>
              <a:ext cx="2326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21 ÷         = 7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4939981" y="5377807"/>
              <a:ext cx="534039" cy="534036"/>
            </a:xfrm>
            <a:custGeom>
              <a:avLst/>
              <a:gdLst/>
              <a:ahLst/>
              <a:cxnLst/>
              <a:rect l="0" t="0" r="0" b="0"/>
              <a:pathLst>
                <a:path w="534039" h="534036">
                  <a:moveTo>
                    <a:pt x="0" y="0"/>
                  </a:moveTo>
                  <a:lnTo>
                    <a:pt x="534038" y="0"/>
                  </a:lnTo>
                  <a:lnTo>
                    <a:pt x="534038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227752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2354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Solve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7200" y="1802448"/>
            <a:ext cx="3194050" cy="534036"/>
            <a:chOff x="457200" y="1802448"/>
            <a:chExt cx="3194050" cy="534036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18542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 25 = 5 ×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Freeform 3"/>
            <p:cNvSpPr/>
            <p:nvPr/>
          </p:nvSpPr>
          <p:spPr>
            <a:xfrm>
              <a:off x="2478217" y="1802448"/>
              <a:ext cx="534037" cy="534036"/>
            </a:xfrm>
            <a:custGeom>
              <a:avLst/>
              <a:gdLst/>
              <a:ahLst/>
              <a:cxnLst/>
              <a:rect l="0" t="0" r="0" b="0"/>
              <a:pathLst>
                <a:path w="534037" h="534036">
                  <a:moveTo>
                    <a:pt x="0" y="0"/>
                  </a:moveTo>
                  <a:lnTo>
                    <a:pt x="534036" y="0"/>
                  </a:lnTo>
                  <a:lnTo>
                    <a:pt x="534036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232400" y="1802448"/>
            <a:ext cx="3194050" cy="534036"/>
            <a:chOff x="5232400" y="1802448"/>
            <a:chExt cx="3194050" cy="534036"/>
          </a:xfrm>
        </p:grpSpPr>
        <p:sp>
          <p:nvSpPr>
            <p:cNvPr id="6" name="TextBox 5"/>
            <p:cNvSpPr txBox="1"/>
            <p:nvPr/>
          </p:nvSpPr>
          <p:spPr>
            <a:xfrm>
              <a:off x="5232400" y="18542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        = 6 × 3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5805617" y="1802448"/>
              <a:ext cx="534037" cy="534036"/>
            </a:xfrm>
            <a:custGeom>
              <a:avLst/>
              <a:gdLst/>
              <a:ahLst/>
              <a:cxnLst/>
              <a:rect l="0" t="0" r="0" b="0"/>
              <a:pathLst>
                <a:path w="534037" h="534036">
                  <a:moveTo>
                    <a:pt x="0" y="0"/>
                  </a:moveTo>
                  <a:lnTo>
                    <a:pt x="534036" y="0"/>
                  </a:lnTo>
                  <a:lnTo>
                    <a:pt x="534036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" y="3560822"/>
            <a:ext cx="3194050" cy="534036"/>
            <a:chOff x="457200" y="3560822"/>
            <a:chExt cx="3194050" cy="534036"/>
          </a:xfrm>
        </p:grpSpPr>
        <p:sp>
          <p:nvSpPr>
            <p:cNvPr id="9" name="TextBox 8"/>
            <p:cNvSpPr txBox="1"/>
            <p:nvPr/>
          </p:nvSpPr>
          <p:spPr>
            <a:xfrm>
              <a:off x="457200" y="36195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 35 ÷        = 7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1787206" y="3560822"/>
              <a:ext cx="534039" cy="534036"/>
            </a:xfrm>
            <a:custGeom>
              <a:avLst/>
              <a:gdLst/>
              <a:ahLst/>
              <a:cxnLst/>
              <a:rect l="0" t="0" r="0" b="0"/>
              <a:pathLst>
                <a:path w="534039" h="534036">
                  <a:moveTo>
                    <a:pt x="0" y="0"/>
                  </a:moveTo>
                  <a:lnTo>
                    <a:pt x="534038" y="0"/>
                  </a:lnTo>
                  <a:lnTo>
                    <a:pt x="534038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232400" y="3564890"/>
            <a:ext cx="3194050" cy="534036"/>
            <a:chOff x="5232400" y="3564890"/>
            <a:chExt cx="3194050" cy="534036"/>
          </a:xfrm>
        </p:grpSpPr>
        <p:sp>
          <p:nvSpPr>
            <p:cNvPr id="12" name="TextBox 11"/>
            <p:cNvSpPr txBox="1"/>
            <p:nvPr/>
          </p:nvSpPr>
          <p:spPr>
            <a:xfrm>
              <a:off x="5232400" y="36195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d)        × 3 = 15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5805617" y="3564890"/>
              <a:ext cx="534037" cy="534036"/>
            </a:xfrm>
            <a:custGeom>
              <a:avLst/>
              <a:gdLst/>
              <a:ahLst/>
              <a:cxnLst/>
              <a:rect l="0" t="0" r="0" b="0"/>
              <a:pathLst>
                <a:path w="534037" h="534036">
                  <a:moveTo>
                    <a:pt x="0" y="0"/>
                  </a:moveTo>
                  <a:lnTo>
                    <a:pt x="534036" y="0"/>
                  </a:lnTo>
                  <a:lnTo>
                    <a:pt x="534036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57200" y="5327333"/>
            <a:ext cx="3194050" cy="534035"/>
            <a:chOff x="457200" y="5327333"/>
            <a:chExt cx="3194050" cy="534035"/>
          </a:xfrm>
        </p:grpSpPr>
        <p:sp>
          <p:nvSpPr>
            <p:cNvPr id="15" name="TextBox 14"/>
            <p:cNvSpPr txBox="1"/>
            <p:nvPr/>
          </p:nvSpPr>
          <p:spPr>
            <a:xfrm>
              <a:off x="457200" y="53848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e)        ÷ 2 = 8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1030417" y="5327333"/>
              <a:ext cx="534037" cy="534035"/>
            </a:xfrm>
            <a:custGeom>
              <a:avLst/>
              <a:gdLst/>
              <a:ahLst/>
              <a:cxnLst/>
              <a:rect l="0" t="0" r="0" b="0"/>
              <a:pathLst>
                <a:path w="534037" h="534035">
                  <a:moveTo>
                    <a:pt x="0" y="0"/>
                  </a:moveTo>
                  <a:lnTo>
                    <a:pt x="534036" y="0"/>
                  </a:lnTo>
                  <a:lnTo>
                    <a:pt x="534036" y="534034"/>
                  </a:lnTo>
                  <a:lnTo>
                    <a:pt x="0" y="53403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232400" y="5327333"/>
            <a:ext cx="3194050" cy="534035"/>
            <a:chOff x="5232400" y="5327333"/>
            <a:chExt cx="3194050" cy="534035"/>
          </a:xfrm>
        </p:grpSpPr>
        <p:sp>
          <p:nvSpPr>
            <p:cNvPr id="18" name="TextBox 17"/>
            <p:cNvSpPr txBox="1"/>
            <p:nvPr/>
          </p:nvSpPr>
          <p:spPr>
            <a:xfrm>
              <a:off x="5232400" y="53848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f) 21 ÷  3 =      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9" name="Freeform 18"/>
            <p:cNvSpPr/>
            <p:nvPr/>
          </p:nvSpPr>
          <p:spPr>
            <a:xfrm>
              <a:off x="7202617" y="5327333"/>
              <a:ext cx="534037" cy="534035"/>
            </a:xfrm>
            <a:custGeom>
              <a:avLst/>
              <a:gdLst/>
              <a:ahLst/>
              <a:cxnLst/>
              <a:rect l="0" t="0" r="0" b="0"/>
              <a:pathLst>
                <a:path w="534037" h="534035">
                  <a:moveTo>
                    <a:pt x="0" y="0"/>
                  </a:moveTo>
                  <a:lnTo>
                    <a:pt x="534036" y="0"/>
                  </a:lnTo>
                  <a:lnTo>
                    <a:pt x="534036" y="534034"/>
                  </a:lnTo>
                  <a:lnTo>
                    <a:pt x="0" y="53403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263261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08800"/>
            <a:ext cx="272262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K-9–10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790700" y="1502529"/>
            <a:ext cx="2362200" cy="534036"/>
            <a:chOff x="1790700" y="1502529"/>
            <a:chExt cx="2362200" cy="534036"/>
          </a:xfrm>
        </p:grpSpPr>
        <p:sp>
          <p:nvSpPr>
            <p:cNvPr id="3" name="TextBox 2"/>
            <p:cNvSpPr txBox="1"/>
            <p:nvPr/>
          </p:nvSpPr>
          <p:spPr>
            <a:xfrm>
              <a:off x="1790700" y="1612900"/>
              <a:ext cx="2453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 5 ×         = 35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Freeform 3"/>
            <p:cNvSpPr/>
            <p:nvPr/>
          </p:nvSpPr>
          <p:spPr>
            <a:xfrm>
              <a:off x="2634931" y="1502529"/>
              <a:ext cx="534039" cy="534036"/>
            </a:xfrm>
            <a:custGeom>
              <a:avLst/>
              <a:gdLst/>
              <a:ahLst/>
              <a:cxnLst/>
              <a:rect l="0" t="0" r="0" b="0"/>
              <a:pathLst>
                <a:path w="534039" h="534036">
                  <a:moveTo>
                    <a:pt x="0" y="0"/>
                  </a:moveTo>
                  <a:lnTo>
                    <a:pt x="534038" y="0"/>
                  </a:lnTo>
                  <a:lnTo>
                    <a:pt x="534038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57200" y="419100"/>
            <a:ext cx="9349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How can we rewrite this multiplication as division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134100" y="1502529"/>
            <a:ext cx="2362200" cy="534036"/>
            <a:chOff x="6134100" y="1502529"/>
            <a:chExt cx="2362200" cy="534036"/>
          </a:xfrm>
        </p:grpSpPr>
        <p:sp>
          <p:nvSpPr>
            <p:cNvPr id="7" name="TextBox 6"/>
            <p:cNvSpPr txBox="1"/>
            <p:nvPr/>
          </p:nvSpPr>
          <p:spPr>
            <a:xfrm>
              <a:off x="6134100" y="1612900"/>
              <a:ext cx="2453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35 =        ÷ 5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7010081" y="1502529"/>
              <a:ext cx="534039" cy="534036"/>
            </a:xfrm>
            <a:custGeom>
              <a:avLst/>
              <a:gdLst/>
              <a:ahLst/>
              <a:cxnLst/>
              <a:rect l="0" t="0" r="0" b="0"/>
              <a:pathLst>
                <a:path w="534039" h="534036">
                  <a:moveTo>
                    <a:pt x="0" y="0"/>
                  </a:moveTo>
                  <a:lnTo>
                    <a:pt x="534038" y="0"/>
                  </a:lnTo>
                  <a:lnTo>
                    <a:pt x="534038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57200" y="4025900"/>
            <a:ext cx="65366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Find the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unknown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in each equation.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5842000"/>
            <a:ext cx="8333740" cy="7632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Writing the </a:t>
            </a: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unknown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 by itself makes the </a:t>
            </a: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 easier to solve because you just need to calculate a </a:t>
            </a: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numerical expression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5034154" y="3877568"/>
            <a:ext cx="510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5034154" y="1066800"/>
            <a:ext cx="0" cy="28107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034154" y="1069256"/>
            <a:ext cx="51258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8974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2354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Solve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by rewriting it with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unknown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by itself.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44500" y="2268915"/>
            <a:ext cx="3194050" cy="534036"/>
            <a:chOff x="444500" y="2268915"/>
            <a:chExt cx="3194050" cy="534036"/>
          </a:xfrm>
        </p:grpSpPr>
        <p:sp>
          <p:nvSpPr>
            <p:cNvPr id="3" name="TextBox 2"/>
            <p:cNvSpPr txBox="1"/>
            <p:nvPr/>
          </p:nvSpPr>
          <p:spPr>
            <a:xfrm>
              <a:off x="444500" y="23241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 3 ×        = 12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Freeform 3"/>
            <p:cNvSpPr/>
            <p:nvPr/>
          </p:nvSpPr>
          <p:spPr>
            <a:xfrm>
              <a:off x="1640017" y="2268915"/>
              <a:ext cx="534037" cy="534036"/>
            </a:xfrm>
            <a:custGeom>
              <a:avLst/>
              <a:gdLst/>
              <a:ahLst/>
              <a:cxnLst/>
              <a:rect l="0" t="0" r="0" b="0"/>
              <a:pathLst>
                <a:path w="534037" h="534036">
                  <a:moveTo>
                    <a:pt x="0" y="0"/>
                  </a:moveTo>
                  <a:lnTo>
                    <a:pt x="534036" y="0"/>
                  </a:lnTo>
                  <a:lnTo>
                    <a:pt x="534036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219700" y="2268915"/>
            <a:ext cx="3194050" cy="534036"/>
            <a:chOff x="5219700" y="2268915"/>
            <a:chExt cx="3194050" cy="534036"/>
          </a:xfrm>
        </p:grpSpPr>
        <p:sp>
          <p:nvSpPr>
            <p:cNvPr id="6" name="TextBox 5"/>
            <p:cNvSpPr txBox="1"/>
            <p:nvPr/>
          </p:nvSpPr>
          <p:spPr>
            <a:xfrm>
              <a:off x="5219700" y="23241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         ÷ 7 = 6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5809742" y="2268915"/>
              <a:ext cx="534036" cy="534036"/>
            </a:xfrm>
            <a:custGeom>
              <a:avLst/>
              <a:gdLst/>
              <a:ahLst/>
              <a:cxnLst/>
              <a:rect l="0" t="0" r="0" b="0"/>
              <a:pathLst>
                <a:path w="534036" h="534036">
                  <a:moveTo>
                    <a:pt x="0" y="0"/>
                  </a:moveTo>
                  <a:lnTo>
                    <a:pt x="534035" y="0"/>
                  </a:lnTo>
                  <a:lnTo>
                    <a:pt x="534035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4500" y="4847015"/>
            <a:ext cx="3194050" cy="534036"/>
            <a:chOff x="444500" y="4847015"/>
            <a:chExt cx="3194050" cy="534036"/>
          </a:xfrm>
        </p:grpSpPr>
        <p:sp>
          <p:nvSpPr>
            <p:cNvPr id="9" name="TextBox 8"/>
            <p:cNvSpPr txBox="1"/>
            <p:nvPr/>
          </p:nvSpPr>
          <p:spPr>
            <a:xfrm>
              <a:off x="444500" y="49022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         – 11 = 4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1034542" y="4847015"/>
              <a:ext cx="534036" cy="534036"/>
            </a:xfrm>
            <a:custGeom>
              <a:avLst/>
              <a:gdLst/>
              <a:ahLst/>
              <a:cxnLst/>
              <a:rect l="0" t="0" r="0" b="0"/>
              <a:pathLst>
                <a:path w="534036" h="534036">
                  <a:moveTo>
                    <a:pt x="0" y="0"/>
                  </a:moveTo>
                  <a:lnTo>
                    <a:pt x="534035" y="0"/>
                  </a:lnTo>
                  <a:lnTo>
                    <a:pt x="534035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207000" y="4279900"/>
            <a:ext cx="328549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latin typeface="Century Gothic"/>
              </a:rPr>
              <a:t>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)  36 ÷        = 3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6651307" y="4832195"/>
            <a:ext cx="534037" cy="534036"/>
          </a:xfrm>
          <a:custGeom>
            <a:avLst/>
            <a:gdLst/>
            <a:ahLst/>
            <a:cxnLst/>
            <a:rect l="0" t="0" r="0" b="0"/>
            <a:pathLst>
              <a:path w="534037" h="534036">
                <a:moveTo>
                  <a:pt x="0" y="0"/>
                </a:moveTo>
                <a:lnTo>
                  <a:pt x="534036" y="0"/>
                </a:lnTo>
                <a:lnTo>
                  <a:pt x="534036" y="534035"/>
                </a:lnTo>
                <a:lnTo>
                  <a:pt x="0" y="53403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7" name="Straight Connector 16"/>
          <p:cNvCxnSpPr/>
          <p:nvPr/>
        </p:nvCxnSpPr>
        <p:spPr>
          <a:xfrm>
            <a:off x="5047678" y="4201922"/>
            <a:ext cx="51123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5047678" y="4201922"/>
            <a:ext cx="0" cy="42121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6610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235440" cy="16784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The same symbol in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means the same number. What does each symbol represent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44500" y="2268915"/>
            <a:ext cx="3194050" cy="534036"/>
            <a:chOff x="444500" y="2268915"/>
            <a:chExt cx="3194050" cy="534036"/>
          </a:xfrm>
        </p:grpSpPr>
        <p:sp>
          <p:nvSpPr>
            <p:cNvPr id="3" name="TextBox 2"/>
            <p:cNvSpPr txBox="1"/>
            <p:nvPr/>
          </p:nvSpPr>
          <p:spPr>
            <a:xfrm>
              <a:off x="444500" y="2324100"/>
              <a:ext cx="32854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       +        = 12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Freeform 3"/>
            <p:cNvSpPr/>
            <p:nvPr/>
          </p:nvSpPr>
          <p:spPr>
            <a:xfrm>
              <a:off x="966917" y="2268915"/>
              <a:ext cx="534037" cy="534036"/>
            </a:xfrm>
            <a:custGeom>
              <a:avLst/>
              <a:gdLst/>
              <a:ahLst/>
              <a:cxnLst/>
              <a:rect l="0" t="0" r="0" b="0"/>
              <a:pathLst>
                <a:path w="534037" h="534036">
                  <a:moveTo>
                    <a:pt x="0" y="0"/>
                  </a:moveTo>
                  <a:lnTo>
                    <a:pt x="534036" y="0"/>
                  </a:lnTo>
                  <a:lnTo>
                    <a:pt x="534036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1919417" y="2268915"/>
              <a:ext cx="534037" cy="534036"/>
            </a:xfrm>
            <a:custGeom>
              <a:avLst/>
              <a:gdLst/>
              <a:ahLst/>
              <a:cxnLst/>
              <a:rect l="0" t="0" r="0" b="0"/>
              <a:pathLst>
                <a:path w="534037" h="534036">
                  <a:moveTo>
                    <a:pt x="0" y="0"/>
                  </a:moveTo>
                  <a:lnTo>
                    <a:pt x="534036" y="0"/>
                  </a:lnTo>
                  <a:lnTo>
                    <a:pt x="534036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219700" y="2268915"/>
            <a:ext cx="4546600" cy="534036"/>
            <a:chOff x="5219700" y="2268915"/>
            <a:chExt cx="4546600" cy="534036"/>
          </a:xfrm>
        </p:grpSpPr>
        <p:sp>
          <p:nvSpPr>
            <p:cNvPr id="7" name="TextBox 6"/>
            <p:cNvSpPr txBox="1"/>
            <p:nvPr/>
          </p:nvSpPr>
          <p:spPr>
            <a:xfrm>
              <a:off x="5219700" y="2324100"/>
              <a:ext cx="46380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         +          +          = 9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 rot="2766000">
              <a:off x="5816283" y="2268915"/>
              <a:ext cx="534035" cy="534036"/>
            </a:xfrm>
            <a:custGeom>
              <a:avLst/>
              <a:gdLst/>
              <a:ahLst/>
              <a:cxnLst/>
              <a:rect l="0" t="0" r="0" b="0"/>
              <a:pathLst>
                <a:path w="534035" h="534036">
                  <a:moveTo>
                    <a:pt x="0" y="0"/>
                  </a:moveTo>
                  <a:lnTo>
                    <a:pt x="534034" y="0"/>
                  </a:lnTo>
                  <a:lnTo>
                    <a:pt x="534034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Freeform 8"/>
            <p:cNvSpPr/>
            <p:nvPr/>
          </p:nvSpPr>
          <p:spPr>
            <a:xfrm rot="2766000">
              <a:off x="6965359" y="2268915"/>
              <a:ext cx="534035" cy="534036"/>
            </a:xfrm>
            <a:custGeom>
              <a:avLst/>
              <a:gdLst/>
              <a:ahLst/>
              <a:cxnLst/>
              <a:rect l="0" t="0" r="0" b="0"/>
              <a:pathLst>
                <a:path w="534035" h="534036">
                  <a:moveTo>
                    <a:pt x="0" y="0"/>
                  </a:moveTo>
                  <a:lnTo>
                    <a:pt x="534034" y="0"/>
                  </a:lnTo>
                  <a:lnTo>
                    <a:pt x="534034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Freeform 9"/>
            <p:cNvSpPr/>
            <p:nvPr/>
          </p:nvSpPr>
          <p:spPr>
            <a:xfrm rot="2766000">
              <a:off x="8162927" y="2268915"/>
              <a:ext cx="534036" cy="534036"/>
            </a:xfrm>
            <a:custGeom>
              <a:avLst/>
              <a:gdLst/>
              <a:ahLst/>
              <a:cxnLst/>
              <a:rect l="0" t="0" r="0" b="0"/>
              <a:pathLst>
                <a:path w="534036" h="534036">
                  <a:moveTo>
                    <a:pt x="0" y="0"/>
                  </a:moveTo>
                  <a:lnTo>
                    <a:pt x="534035" y="0"/>
                  </a:lnTo>
                  <a:lnTo>
                    <a:pt x="534035" y="534035"/>
                  </a:lnTo>
                  <a:lnTo>
                    <a:pt x="0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44500" y="4866005"/>
            <a:ext cx="3606800" cy="503936"/>
            <a:chOff x="444500" y="4866005"/>
            <a:chExt cx="3606800" cy="503936"/>
          </a:xfrm>
        </p:grpSpPr>
        <p:sp>
          <p:nvSpPr>
            <p:cNvPr id="12" name="TextBox 11"/>
            <p:cNvSpPr txBox="1"/>
            <p:nvPr/>
          </p:nvSpPr>
          <p:spPr>
            <a:xfrm>
              <a:off x="444500" y="4902200"/>
              <a:ext cx="36982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 5 +        +        = 13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1620139" y="4866005"/>
              <a:ext cx="503936" cy="50393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Oval 13"/>
            <p:cNvSpPr/>
            <p:nvPr/>
          </p:nvSpPr>
          <p:spPr>
            <a:xfrm>
              <a:off x="2610739" y="4866005"/>
              <a:ext cx="503936" cy="50393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130800" y="4791829"/>
            <a:ext cx="4740910" cy="534036"/>
            <a:chOff x="5130800" y="4791829"/>
            <a:chExt cx="4740910" cy="534036"/>
          </a:xfrm>
        </p:grpSpPr>
        <p:sp>
          <p:nvSpPr>
            <p:cNvPr id="16" name="TextBox 15"/>
            <p:cNvSpPr txBox="1"/>
            <p:nvPr/>
          </p:nvSpPr>
          <p:spPr>
            <a:xfrm>
              <a:off x="5130800" y="4851400"/>
              <a:ext cx="483235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d) 9 +       +        +        = 15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6204657" y="4791829"/>
              <a:ext cx="650167" cy="534036"/>
            </a:xfrm>
            <a:custGeom>
              <a:avLst/>
              <a:gdLst/>
              <a:ahLst/>
              <a:cxnLst/>
              <a:rect l="0" t="0" r="0" b="0"/>
              <a:pathLst>
                <a:path w="650167" h="534036">
                  <a:moveTo>
                    <a:pt x="0" y="534035"/>
                  </a:moveTo>
                  <a:lnTo>
                    <a:pt x="146331" y="0"/>
                  </a:lnTo>
                  <a:lnTo>
                    <a:pt x="650166" y="0"/>
                  </a:lnTo>
                  <a:lnTo>
                    <a:pt x="503836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7167917" y="4791829"/>
              <a:ext cx="650166" cy="534036"/>
            </a:xfrm>
            <a:custGeom>
              <a:avLst/>
              <a:gdLst/>
              <a:ahLst/>
              <a:cxnLst/>
              <a:rect l="0" t="0" r="0" b="0"/>
              <a:pathLst>
                <a:path w="650166" h="534036">
                  <a:moveTo>
                    <a:pt x="0" y="534035"/>
                  </a:moveTo>
                  <a:lnTo>
                    <a:pt x="146330" y="0"/>
                  </a:lnTo>
                  <a:lnTo>
                    <a:pt x="650165" y="0"/>
                  </a:lnTo>
                  <a:lnTo>
                    <a:pt x="503836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8093829" y="4791829"/>
              <a:ext cx="650166" cy="534036"/>
            </a:xfrm>
            <a:custGeom>
              <a:avLst/>
              <a:gdLst/>
              <a:ahLst/>
              <a:cxnLst/>
              <a:rect l="0" t="0" r="0" b="0"/>
              <a:pathLst>
                <a:path w="650166" h="534036">
                  <a:moveTo>
                    <a:pt x="0" y="534035"/>
                  </a:moveTo>
                  <a:lnTo>
                    <a:pt x="146331" y="0"/>
                  </a:lnTo>
                  <a:lnTo>
                    <a:pt x="650165" y="0"/>
                  </a:lnTo>
                  <a:lnTo>
                    <a:pt x="503836" y="5340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60007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235440" cy="16784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Two birds each laid the same number of eggs. Seven eggs hatched, three did not.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many eggs did each bird lay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7554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 rot="10800000">
            <a:off x="2071370" y="4688713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Oval 2"/>
          <p:cNvSpPr/>
          <p:nvPr/>
        </p:nvSpPr>
        <p:spPr>
          <a:xfrm rot="10800000">
            <a:off x="1537081" y="3899027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Oval 3"/>
          <p:cNvSpPr/>
          <p:nvPr/>
        </p:nvSpPr>
        <p:spPr>
          <a:xfrm rot="10800000">
            <a:off x="1002665" y="4688713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444500" y="431800"/>
            <a:ext cx="9260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Guess how many counters are in the bag.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071491" y="2795270"/>
            <a:ext cx="0" cy="3199130"/>
          </a:xfrm>
          <a:prstGeom prst="line">
            <a:avLst/>
          </a:prstGeom>
          <a:ln w="38100" cap="sq" cmpd="sng" algn="ctr">
            <a:solidFill>
              <a:srgbClr val="000000"/>
            </a:solidFill>
            <a:prstDash val="dot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6764147" y="3794760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Oval 7"/>
          <p:cNvSpPr/>
          <p:nvPr/>
        </p:nvSpPr>
        <p:spPr>
          <a:xfrm>
            <a:off x="6205982" y="4584446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Oval 8"/>
          <p:cNvSpPr/>
          <p:nvPr/>
        </p:nvSpPr>
        <p:spPr>
          <a:xfrm>
            <a:off x="8391017" y="4584446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Oval 9"/>
          <p:cNvSpPr/>
          <p:nvPr/>
        </p:nvSpPr>
        <p:spPr>
          <a:xfrm>
            <a:off x="7298436" y="4584446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/>
          <p:cNvSpPr/>
          <p:nvPr/>
        </p:nvSpPr>
        <p:spPr>
          <a:xfrm>
            <a:off x="7832852" y="3794760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TextBox 11"/>
          <p:cNvSpPr txBox="1"/>
          <p:nvPr/>
        </p:nvSpPr>
        <p:spPr>
          <a:xfrm>
            <a:off x="482600" y="6921500"/>
            <a:ext cx="965034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K-5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537081" y="3078480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/>
          <p:cNvSpPr/>
          <p:nvPr/>
        </p:nvSpPr>
        <p:spPr>
          <a:xfrm>
            <a:off x="3668776" y="4688713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Freeform 14"/>
          <p:cNvSpPr/>
          <p:nvPr/>
        </p:nvSpPr>
        <p:spPr>
          <a:xfrm>
            <a:off x="770255" y="2767457"/>
            <a:ext cx="2110233" cy="2631187"/>
          </a:xfrm>
          <a:custGeom>
            <a:avLst/>
            <a:gdLst/>
            <a:ahLst/>
            <a:cxnLst/>
            <a:rect l="0" t="0" r="0" b="0"/>
            <a:pathLst>
              <a:path w="2110233" h="2631187">
                <a:moveTo>
                  <a:pt x="0" y="0"/>
                </a:moveTo>
                <a:lnTo>
                  <a:pt x="2110232" y="0"/>
                </a:lnTo>
                <a:lnTo>
                  <a:pt x="2110232" y="2631186"/>
                </a:lnTo>
                <a:lnTo>
                  <a:pt x="0" y="2631186"/>
                </a:lnTo>
                <a:close/>
              </a:path>
            </a:pathLst>
          </a:custGeom>
          <a:solidFill>
            <a:srgbClr val="D2B48C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8231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235440" cy="21696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3. Sixty baby alligators hatched from three alligators nests from the same size. We known that only half of the total number of eggs hatched.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many eggs were there in each nest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146800"/>
            <a:ext cx="9222740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smtClean="0">
                <a:solidFill>
                  <a:srgbClr val="000000"/>
                </a:solidFill>
                <a:latin typeface="Century Gothic"/>
              </a:rPr>
              <a:t>How many eggs were laid </a:t>
            </a:r>
            <a:r>
              <a:rPr lang="en-CA" sz="2000" smtClean="0">
                <a:solidFill>
                  <a:srgbClr val="0000FF"/>
                </a:solidFill>
                <a:latin typeface="Century Gothic"/>
              </a:rPr>
              <a:t>in total</a:t>
            </a:r>
            <a:r>
              <a:rPr lang="en-CA" sz="200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00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0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0764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849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5.2 pp. 2–4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chemeClr val="bg1">
                    <a:lumMod val="50000"/>
                  </a:schemeClr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8684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 rot="10800000">
            <a:off x="2071370" y="4688713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Oval 2"/>
          <p:cNvSpPr/>
          <p:nvPr/>
        </p:nvSpPr>
        <p:spPr>
          <a:xfrm rot="10800000">
            <a:off x="1537081" y="3899027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Oval 3"/>
          <p:cNvSpPr/>
          <p:nvPr/>
        </p:nvSpPr>
        <p:spPr>
          <a:xfrm rot="10800000">
            <a:off x="1002665" y="4688713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" name="Straight Connector 4"/>
          <p:cNvCxnSpPr/>
          <p:nvPr/>
        </p:nvCxnSpPr>
        <p:spPr>
          <a:xfrm>
            <a:off x="5071491" y="2795270"/>
            <a:ext cx="0" cy="3199130"/>
          </a:xfrm>
          <a:prstGeom prst="line">
            <a:avLst/>
          </a:prstGeom>
          <a:ln w="38100" cap="sq" cmpd="sng" algn="ctr">
            <a:solidFill>
              <a:srgbClr val="000000"/>
            </a:solidFill>
            <a:prstDash val="dot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6764147" y="3794760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/>
          <p:cNvSpPr/>
          <p:nvPr/>
        </p:nvSpPr>
        <p:spPr>
          <a:xfrm>
            <a:off x="6205982" y="4584446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Oval 7"/>
          <p:cNvSpPr/>
          <p:nvPr/>
        </p:nvSpPr>
        <p:spPr>
          <a:xfrm>
            <a:off x="8391017" y="4584446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Oval 8"/>
          <p:cNvSpPr/>
          <p:nvPr/>
        </p:nvSpPr>
        <p:spPr>
          <a:xfrm>
            <a:off x="7298436" y="4584446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Oval 9"/>
          <p:cNvSpPr/>
          <p:nvPr/>
        </p:nvSpPr>
        <p:spPr>
          <a:xfrm>
            <a:off x="7832852" y="3794760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/>
          <p:cNvSpPr txBox="1"/>
          <p:nvPr/>
        </p:nvSpPr>
        <p:spPr>
          <a:xfrm>
            <a:off x="482600" y="6921500"/>
            <a:ext cx="965034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K-5 for details. 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424555" y="6311138"/>
            <a:ext cx="1040511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181469" y="6311138"/>
            <a:ext cx="907923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3108071" y="4669663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/>
          <p:cNvSpPr/>
          <p:nvPr/>
        </p:nvSpPr>
        <p:spPr>
          <a:xfrm>
            <a:off x="4176776" y="4669663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Freeform 15"/>
          <p:cNvSpPr/>
          <p:nvPr/>
        </p:nvSpPr>
        <p:spPr>
          <a:xfrm>
            <a:off x="770318" y="2767457"/>
            <a:ext cx="2110234" cy="2631187"/>
          </a:xfrm>
          <a:custGeom>
            <a:avLst/>
            <a:gdLst/>
            <a:ahLst/>
            <a:cxnLst/>
            <a:rect l="0" t="0" r="0" b="0"/>
            <a:pathLst>
              <a:path w="2110234" h="2631187">
                <a:moveTo>
                  <a:pt x="0" y="0"/>
                </a:moveTo>
                <a:lnTo>
                  <a:pt x="2110233" y="0"/>
                </a:lnTo>
                <a:lnTo>
                  <a:pt x="2110233" y="2631186"/>
                </a:lnTo>
                <a:lnTo>
                  <a:pt x="0" y="2631186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TextBox 16"/>
          <p:cNvSpPr txBox="1"/>
          <p:nvPr/>
        </p:nvSpPr>
        <p:spPr>
          <a:xfrm>
            <a:off x="444500" y="419100"/>
            <a:ext cx="9832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How many counters are on the right side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4500" y="1155700"/>
            <a:ext cx="87163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How many counters can you see on the left side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5071491" y="2795270"/>
            <a:ext cx="0" cy="3199130"/>
          </a:xfrm>
          <a:prstGeom prst="line">
            <a:avLst/>
          </a:prstGeom>
          <a:ln w="38100" cap="sq" cmpd="sng" algn="ctr">
            <a:solidFill>
              <a:srgbClr val="000000"/>
            </a:solidFill>
            <a:prstDash val="dot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6764147" y="3794760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Oval 3"/>
          <p:cNvSpPr/>
          <p:nvPr/>
        </p:nvSpPr>
        <p:spPr>
          <a:xfrm>
            <a:off x="6205982" y="4584446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Oval 4"/>
          <p:cNvSpPr/>
          <p:nvPr/>
        </p:nvSpPr>
        <p:spPr>
          <a:xfrm>
            <a:off x="8391017" y="4584446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Oval 5"/>
          <p:cNvSpPr/>
          <p:nvPr/>
        </p:nvSpPr>
        <p:spPr>
          <a:xfrm>
            <a:off x="7298436" y="4584446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/>
          <p:cNvSpPr/>
          <p:nvPr/>
        </p:nvSpPr>
        <p:spPr>
          <a:xfrm>
            <a:off x="7832852" y="3794760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TextBox 7"/>
          <p:cNvSpPr txBox="1"/>
          <p:nvPr/>
        </p:nvSpPr>
        <p:spPr>
          <a:xfrm>
            <a:off x="469900" y="6646391"/>
            <a:ext cx="9650349" cy="6155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CA" dirty="0" smtClean="0"/>
          </a:p>
          <a:p>
            <a:r>
              <a:rPr lang="en-CA" sz="1600" dirty="0" smtClean="0">
                <a:solidFill>
                  <a:srgbClr val="666666"/>
                </a:solidFill>
                <a:latin typeface="Century Gothic" panose="020B0502020202020204" pitchFamily="34" charset="0"/>
              </a:rPr>
              <a:t>S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ee pp. K-5–6 for details. 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360295" y="6311138"/>
            <a:ext cx="1040511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181469" y="6311138"/>
            <a:ext cx="907923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108071" y="4669663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Oval 11"/>
          <p:cNvSpPr/>
          <p:nvPr/>
        </p:nvSpPr>
        <p:spPr>
          <a:xfrm>
            <a:off x="4176776" y="4669663"/>
            <a:ext cx="576580" cy="57658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Freeform 12"/>
          <p:cNvSpPr/>
          <p:nvPr/>
        </p:nvSpPr>
        <p:spPr>
          <a:xfrm>
            <a:off x="770318" y="2767457"/>
            <a:ext cx="2110234" cy="2631187"/>
          </a:xfrm>
          <a:custGeom>
            <a:avLst/>
            <a:gdLst/>
            <a:ahLst/>
            <a:cxnLst/>
            <a:rect l="0" t="0" r="0" b="0"/>
            <a:pathLst>
              <a:path w="2110234" h="2631187">
                <a:moveTo>
                  <a:pt x="0" y="0"/>
                </a:moveTo>
                <a:lnTo>
                  <a:pt x="2110233" y="0"/>
                </a:lnTo>
                <a:lnTo>
                  <a:pt x="2110233" y="2631186"/>
                </a:lnTo>
                <a:lnTo>
                  <a:pt x="0" y="2631186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TextBox 13"/>
          <p:cNvSpPr txBox="1"/>
          <p:nvPr/>
        </p:nvSpPr>
        <p:spPr>
          <a:xfrm>
            <a:off x="444500" y="203200"/>
            <a:ext cx="468299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Let's find out how many circles are in the box.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4500" y="812800"/>
            <a:ext cx="78494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Is the number of circles on both sides equal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92803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31800"/>
            <a:ext cx="9273540" cy="17198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Draw circles in the box until the number of circles is the same on both sides.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44500" y="2559558"/>
            <a:ext cx="6045835" cy="1250443"/>
            <a:chOff x="444500" y="2559558"/>
            <a:chExt cx="6045835" cy="1250443"/>
          </a:xfrm>
        </p:grpSpPr>
        <p:sp>
          <p:nvSpPr>
            <p:cNvPr id="3" name="TextBox 2"/>
            <p:cNvSpPr txBox="1"/>
            <p:nvPr/>
          </p:nvSpPr>
          <p:spPr>
            <a:xfrm>
              <a:off x="444500" y="2971800"/>
              <a:ext cx="55270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                    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Oval 3"/>
            <p:cNvSpPr/>
            <p:nvPr/>
          </p:nvSpPr>
          <p:spPr>
            <a:xfrm>
              <a:off x="2359152" y="3323590"/>
              <a:ext cx="461010" cy="46101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976693" y="2559558"/>
              <a:ext cx="1250444" cy="1250443"/>
            </a:xfrm>
            <a:custGeom>
              <a:avLst/>
              <a:gdLst/>
              <a:ahLst/>
              <a:cxnLst/>
              <a:rect l="0" t="0" r="0" b="0"/>
              <a:pathLst>
                <a:path w="1250444" h="1250443">
                  <a:moveTo>
                    <a:pt x="0" y="0"/>
                  </a:moveTo>
                  <a:lnTo>
                    <a:pt x="1250443" y="0"/>
                  </a:lnTo>
                  <a:lnTo>
                    <a:pt x="1250443" y="1250442"/>
                  </a:lnTo>
                  <a:lnTo>
                    <a:pt x="0" y="125044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Oval 5"/>
            <p:cNvSpPr/>
            <p:nvPr/>
          </p:nvSpPr>
          <p:spPr>
            <a:xfrm>
              <a:off x="3502025" y="3323717"/>
              <a:ext cx="461010" cy="46101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Oval 6"/>
            <p:cNvSpPr/>
            <p:nvPr/>
          </p:nvSpPr>
          <p:spPr>
            <a:xfrm>
              <a:off x="4132707" y="3323717"/>
              <a:ext cx="461010" cy="46101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Oval 7"/>
            <p:cNvSpPr/>
            <p:nvPr/>
          </p:nvSpPr>
          <p:spPr>
            <a:xfrm>
              <a:off x="4763262" y="3323717"/>
              <a:ext cx="461010" cy="46101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Oval 8"/>
            <p:cNvSpPr/>
            <p:nvPr/>
          </p:nvSpPr>
          <p:spPr>
            <a:xfrm>
              <a:off x="5378831" y="3323717"/>
              <a:ext cx="461010" cy="46101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Oval 9"/>
            <p:cNvSpPr/>
            <p:nvPr/>
          </p:nvSpPr>
          <p:spPr>
            <a:xfrm>
              <a:off x="6029325" y="3323590"/>
              <a:ext cx="461010" cy="46101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984500" y="33909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44500" y="5150993"/>
            <a:ext cx="6788659" cy="1250443"/>
            <a:chOff x="444500" y="5150993"/>
            <a:chExt cx="6788659" cy="1250443"/>
          </a:xfrm>
        </p:grpSpPr>
        <p:sp>
          <p:nvSpPr>
            <p:cNvPr id="13" name="TextBox 12"/>
            <p:cNvSpPr txBox="1"/>
            <p:nvPr/>
          </p:nvSpPr>
          <p:spPr>
            <a:xfrm>
              <a:off x="444500" y="5575300"/>
              <a:ext cx="59207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                                 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989457" y="5795391"/>
              <a:ext cx="461010" cy="46101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Oval 14"/>
            <p:cNvSpPr/>
            <p:nvPr/>
          </p:nvSpPr>
          <p:spPr>
            <a:xfrm>
              <a:off x="1620012" y="5795391"/>
              <a:ext cx="461010" cy="46101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" name="Oval 15"/>
            <p:cNvSpPr/>
            <p:nvPr/>
          </p:nvSpPr>
          <p:spPr>
            <a:xfrm>
              <a:off x="2250567" y="5795391"/>
              <a:ext cx="461010" cy="46101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" name="Oval 16"/>
            <p:cNvSpPr/>
            <p:nvPr/>
          </p:nvSpPr>
          <p:spPr>
            <a:xfrm>
              <a:off x="2866136" y="5795391"/>
              <a:ext cx="461010" cy="46101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" name="Oval 17"/>
            <p:cNvSpPr/>
            <p:nvPr/>
          </p:nvSpPr>
          <p:spPr>
            <a:xfrm>
              <a:off x="3516757" y="5795264"/>
              <a:ext cx="461010" cy="46101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" name="Oval 18"/>
            <p:cNvSpPr/>
            <p:nvPr/>
          </p:nvSpPr>
          <p:spPr>
            <a:xfrm>
              <a:off x="4763262" y="5795391"/>
              <a:ext cx="461010" cy="46101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0" name="Oval 19"/>
            <p:cNvSpPr/>
            <p:nvPr/>
          </p:nvSpPr>
          <p:spPr>
            <a:xfrm>
              <a:off x="5378831" y="5795391"/>
              <a:ext cx="461010" cy="46101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1" name="Oval 20"/>
            <p:cNvSpPr/>
            <p:nvPr/>
          </p:nvSpPr>
          <p:spPr>
            <a:xfrm>
              <a:off x="5077841" y="5296154"/>
              <a:ext cx="461010" cy="46101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5982716" y="5150993"/>
              <a:ext cx="1250443" cy="1250443"/>
            </a:xfrm>
            <a:custGeom>
              <a:avLst/>
              <a:gdLst/>
              <a:ahLst/>
              <a:cxnLst/>
              <a:rect l="0" t="0" r="0" b="0"/>
              <a:pathLst>
                <a:path w="1250443" h="1250443">
                  <a:moveTo>
                    <a:pt x="0" y="0"/>
                  </a:moveTo>
                  <a:lnTo>
                    <a:pt x="1250442" y="0"/>
                  </a:lnTo>
                  <a:lnTo>
                    <a:pt x="1250442" y="1250442"/>
                  </a:lnTo>
                  <a:lnTo>
                    <a:pt x="0" y="125044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216400" y="58166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1950212" y="5296154"/>
              <a:ext cx="461010" cy="46101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5" name="Oval 24"/>
            <p:cNvSpPr/>
            <p:nvPr/>
          </p:nvSpPr>
          <p:spPr>
            <a:xfrm>
              <a:off x="2578481" y="5296154"/>
              <a:ext cx="461010" cy="46101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123446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03200"/>
            <a:ext cx="559272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Let's practice writing equations that represent pictures.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614" y="3910203"/>
            <a:ext cx="644652" cy="82727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Picture 3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883" y="2693797"/>
            <a:ext cx="2055749" cy="204368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Picture 4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614" y="2943225"/>
            <a:ext cx="644652" cy="82727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13" name="Group 12"/>
          <p:cNvGrpSpPr/>
          <p:nvPr/>
        </p:nvGrpSpPr>
        <p:grpSpPr>
          <a:xfrm>
            <a:off x="6134735" y="2943225"/>
            <a:ext cx="2334006" cy="1794256"/>
            <a:chOff x="6134735" y="2943225"/>
            <a:chExt cx="2334006" cy="1794256"/>
          </a:xfrm>
        </p:grpSpPr>
        <p:grpSp>
          <p:nvGrpSpPr>
            <p:cNvPr id="8" name="Group 7"/>
            <p:cNvGrpSpPr/>
            <p:nvPr/>
          </p:nvGrpSpPr>
          <p:grpSpPr>
            <a:xfrm>
              <a:off x="6134735" y="2943225"/>
              <a:ext cx="644779" cy="1794256"/>
              <a:chOff x="6134735" y="2943225"/>
              <a:chExt cx="644779" cy="1794256"/>
            </a:xfrm>
          </p:grpSpPr>
          <p:pic>
            <p:nvPicPr>
              <p:cNvPr id="6" name="Picture 5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34862" y="3910203"/>
                <a:ext cx="644652" cy="82727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7" name="Picture 6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34735" y="2943225"/>
                <a:ext cx="644652" cy="82727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1" name="Group 10"/>
            <p:cNvGrpSpPr/>
            <p:nvPr/>
          </p:nvGrpSpPr>
          <p:grpSpPr>
            <a:xfrm>
              <a:off x="6979285" y="2943225"/>
              <a:ext cx="644779" cy="1794256"/>
              <a:chOff x="6979285" y="2943225"/>
              <a:chExt cx="644779" cy="1794256"/>
            </a:xfrm>
          </p:grpSpPr>
          <p:pic>
            <p:nvPicPr>
              <p:cNvPr id="9" name="Picture 8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79412" y="3910203"/>
                <a:ext cx="644652" cy="82727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10" name="Picture 9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79285" y="2943225"/>
                <a:ext cx="644652" cy="82727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pic>
          <p:nvPicPr>
            <p:cNvPr id="12" name="Picture 11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24089" y="3910203"/>
              <a:ext cx="644652" cy="8272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cxnSp>
        <p:nvCxnSpPr>
          <p:cNvPr id="14" name="Straight Connector 13"/>
          <p:cNvCxnSpPr/>
          <p:nvPr/>
        </p:nvCxnSpPr>
        <p:spPr>
          <a:xfrm>
            <a:off x="6781419" y="5840603"/>
            <a:ext cx="1040511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920748" y="5840603"/>
            <a:ext cx="1040511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302000" y="5283200"/>
            <a:ext cx="4339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+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75300" y="5270500"/>
            <a:ext cx="4339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=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9900" y="6921500"/>
            <a:ext cx="22571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K-6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4052772" y="5125348"/>
            <a:ext cx="713971" cy="713969"/>
          </a:xfrm>
          <a:custGeom>
            <a:avLst/>
            <a:gdLst/>
            <a:ahLst/>
            <a:cxnLst/>
            <a:rect l="0" t="0" r="0" b="0"/>
            <a:pathLst>
              <a:path w="713971" h="713969">
                <a:moveTo>
                  <a:pt x="0" y="0"/>
                </a:moveTo>
                <a:lnTo>
                  <a:pt x="713970" y="0"/>
                </a:lnTo>
                <a:lnTo>
                  <a:pt x="713970" y="713968"/>
                </a:lnTo>
                <a:lnTo>
                  <a:pt x="0" y="713968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5777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1684278" y="3053274"/>
            <a:ext cx="7622790" cy="2792470"/>
            <a:chOff x="1684278" y="3053274"/>
            <a:chExt cx="7622790" cy="2792470"/>
          </a:xfrm>
        </p:grpSpPr>
        <p:grpSp>
          <p:nvGrpSpPr>
            <p:cNvPr id="4" name="Group 3"/>
            <p:cNvGrpSpPr/>
            <p:nvPr/>
          </p:nvGrpSpPr>
          <p:grpSpPr>
            <a:xfrm>
              <a:off x="4071493" y="3075051"/>
              <a:ext cx="676529" cy="1643380"/>
              <a:chOff x="4071493" y="3075051"/>
              <a:chExt cx="676529" cy="1643380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4071620" y="4042029"/>
                <a:ext cx="676402" cy="676402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4071493" y="3075051"/>
                <a:ext cx="676402" cy="676402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cxnSp>
          <p:nvCxnSpPr>
            <p:cNvPr id="5" name="Straight Connector 4"/>
            <p:cNvCxnSpPr/>
            <p:nvPr/>
          </p:nvCxnSpPr>
          <p:spPr>
            <a:xfrm>
              <a:off x="6781419" y="5840603"/>
              <a:ext cx="1040511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3889502" y="5840603"/>
              <a:ext cx="1040511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6"/>
            <p:cNvSpPr/>
            <p:nvPr/>
          </p:nvSpPr>
          <p:spPr>
            <a:xfrm>
              <a:off x="2083968" y="5131774"/>
              <a:ext cx="713971" cy="713970"/>
            </a:xfrm>
            <a:custGeom>
              <a:avLst/>
              <a:gdLst/>
              <a:ahLst/>
              <a:cxnLst/>
              <a:rect l="0" t="0" r="0" b="0"/>
              <a:pathLst>
                <a:path w="713971" h="713970">
                  <a:moveTo>
                    <a:pt x="0" y="0"/>
                  </a:moveTo>
                  <a:lnTo>
                    <a:pt x="713970" y="0"/>
                  </a:lnTo>
                  <a:lnTo>
                    <a:pt x="713970" y="713969"/>
                  </a:lnTo>
                  <a:lnTo>
                    <a:pt x="0" y="71396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302000" y="52832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575300" y="52705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1684278" y="3053274"/>
              <a:ext cx="1513452" cy="1513453"/>
            </a:xfrm>
            <a:custGeom>
              <a:avLst/>
              <a:gdLst/>
              <a:ahLst/>
              <a:cxnLst/>
              <a:rect l="0" t="0" r="0" b="0"/>
              <a:pathLst>
                <a:path w="1513452" h="1513453">
                  <a:moveTo>
                    <a:pt x="0" y="0"/>
                  </a:moveTo>
                  <a:lnTo>
                    <a:pt x="1513451" y="0"/>
                  </a:lnTo>
                  <a:lnTo>
                    <a:pt x="1513451" y="1513452"/>
                  </a:lnTo>
                  <a:lnTo>
                    <a:pt x="0" y="151345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6117590" y="3053334"/>
              <a:ext cx="3189478" cy="1643380"/>
              <a:chOff x="6117590" y="3053334"/>
              <a:chExt cx="3189478" cy="1643380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6117590" y="3053334"/>
                <a:ext cx="676529" cy="1643380"/>
                <a:chOff x="6117590" y="3053334"/>
                <a:chExt cx="676529" cy="1643380"/>
              </a:xfrm>
            </p:grpSpPr>
            <p:sp>
              <p:nvSpPr>
                <p:cNvPr id="11" name="Oval 10"/>
                <p:cNvSpPr/>
                <p:nvPr/>
              </p:nvSpPr>
              <p:spPr>
                <a:xfrm>
                  <a:off x="6117717" y="4020312"/>
                  <a:ext cx="676402" cy="676402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2" name="Oval 11"/>
                <p:cNvSpPr/>
                <p:nvPr/>
              </p:nvSpPr>
              <p:spPr>
                <a:xfrm>
                  <a:off x="6117590" y="3053334"/>
                  <a:ext cx="676402" cy="676402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6963410" y="3053334"/>
                <a:ext cx="676529" cy="1643380"/>
                <a:chOff x="6963410" y="3053334"/>
                <a:chExt cx="676529" cy="1643380"/>
              </a:xfrm>
            </p:grpSpPr>
            <p:sp>
              <p:nvSpPr>
                <p:cNvPr id="14" name="Oval 13"/>
                <p:cNvSpPr/>
                <p:nvPr/>
              </p:nvSpPr>
              <p:spPr>
                <a:xfrm>
                  <a:off x="6963537" y="4020312"/>
                  <a:ext cx="676402" cy="676402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6963410" y="3053334"/>
                  <a:ext cx="676402" cy="676402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19" name="Group 18"/>
              <p:cNvGrpSpPr/>
              <p:nvPr/>
            </p:nvGrpSpPr>
            <p:grpSpPr>
              <a:xfrm>
                <a:off x="7809230" y="3053334"/>
                <a:ext cx="676529" cy="1643380"/>
                <a:chOff x="7809230" y="3053334"/>
                <a:chExt cx="676529" cy="1643380"/>
              </a:xfrm>
            </p:grpSpPr>
            <p:sp>
              <p:nvSpPr>
                <p:cNvPr id="17" name="Oval 16"/>
                <p:cNvSpPr/>
                <p:nvPr/>
              </p:nvSpPr>
              <p:spPr>
                <a:xfrm>
                  <a:off x="7809357" y="4020312"/>
                  <a:ext cx="676402" cy="676402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7809230" y="3053334"/>
                  <a:ext cx="676402" cy="676402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20" name="Oval 19"/>
              <p:cNvSpPr/>
              <p:nvPr/>
            </p:nvSpPr>
            <p:spPr>
              <a:xfrm>
                <a:off x="8630666" y="4020312"/>
                <a:ext cx="676402" cy="676402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469900" y="6921500"/>
            <a:ext cx="22571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K-6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50829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850489F-EEB6-4CC8-9260-B386B2D64888}"/>
</file>

<file path=customXml/itemProps2.xml><?xml version="1.0" encoding="utf-8"?>
<ds:datastoreItem xmlns:ds="http://schemas.openxmlformats.org/officeDocument/2006/customXml" ds:itemID="{60543778-657A-4A9E-8B67-C5062758F622}"/>
</file>

<file path=customXml/itemProps3.xml><?xml version="1.0" encoding="utf-8"?>
<ds:datastoreItem xmlns:ds="http://schemas.openxmlformats.org/officeDocument/2006/customXml" ds:itemID="{9873D5C8-D508-4F7A-9CCF-11E84570BF72}"/>
</file>

<file path=docProps/app.xml><?xml version="1.0" encoding="utf-8"?>
<Properties xmlns="http://schemas.openxmlformats.org/officeDocument/2006/extended-properties" xmlns:vt="http://schemas.openxmlformats.org/officeDocument/2006/docPropsVTypes">
  <TotalTime>497</TotalTime>
  <Words>1443</Words>
  <Application>Microsoft Office PowerPoint</Application>
  <PresentationFormat>Custom</PresentationFormat>
  <Paragraphs>199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4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Lindsay Karpenko</dc:creator>
  <cp:lastModifiedBy>Lindsay Karpenko</cp:lastModifiedBy>
  <cp:revision>37</cp:revision>
  <dcterms:created xsi:type="dcterms:W3CDTF">2019-10-24T19:07:17Z</dcterms:created>
  <dcterms:modified xsi:type="dcterms:W3CDTF">2019-11-12T21:09:32Z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