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s/slide23.xml" ContentType="application/vnd.openxmlformats-officedocument.presentationml.slide+xml"/>
  <Override PartName="/ppt/slides/slide13.xml" ContentType="application/vnd.openxmlformats-officedocument.presentationml.slide+xml"/>
  <Override PartName="/ppt/slides/slide12.xml" ContentType="application/vnd.openxmlformats-officedocument.presentationml.slide+xml"/>
  <Override PartName="/ppt/slides/slide11.xml" ContentType="application/vnd.openxmlformats-officedocument.presentationml.slide+xml"/>
  <Override PartName="/ppt/slides/slide10.xml" ContentType="application/vnd.openxmlformats-officedocument.presentationml.slide+xml"/>
  <Override PartName="/ppt/slides/slide9.xml" ContentType="application/vnd.openxmlformats-officedocument.presentationml.slide+xml"/>
  <Override PartName="/ppt/slides/slide8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2.xml" ContentType="application/vnd.openxmlformats-officedocument.presentationml.slide+xml"/>
  <Override PartName="/ppt/slides/slide21.xml" ContentType="application/vnd.openxmlformats-officedocument.presentationml.slide+xml"/>
  <Override PartName="/ppt/slides/slide20.xml" ContentType="application/vnd.openxmlformats-officedocument.presentationml.slide+xml"/>
  <Override PartName="/ppt/slides/slide19.xml" ContentType="application/vnd.openxmlformats-officedocument.presentationml.slide+xml"/>
  <Override PartName="/ppt/slides/slide18.xml" ContentType="application/vnd.openxmlformats-officedocument.presentationml.slide+xml"/>
  <Override PartName="/ppt/slides/slide17.xml" ContentType="application/vnd.openxmlformats-officedocument.presentationml.slide+xml"/>
  <Override PartName="/ppt/slides/slide24.xml" ContentType="application/vnd.openxmlformats-officedocument.presentationml.slide+xml"/>
  <Override PartName="/ppt/slides/slide7.xml" ContentType="application/vnd.openxmlformats-officedocument.presentationml.slide+xml"/>
  <Override PartName="/ppt/slides/slide5.xml" ContentType="application/vnd.openxmlformats-officedocument.presentationml.slid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6.xml" ContentType="application/vnd.openxmlformats-officedocument.presentationml.slide+xml"/>
  <Override PartName="/ppt/slides/slide4.xml" ContentType="application/vnd.openxmlformats-officedocument.presentationml.slide+xml"/>
  <Override PartName="/ppt/slides/slide3.xml" ContentType="application/vnd.openxmlformats-officedocument.presentationml.slide+xml"/>
  <Override PartName="/ppt/slideLayouts/slideLayout11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2.xml" ContentType="application/vnd.openxmlformats-officedocument.presentationml.slideLayout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</p:sldIdLst>
  <p:sldSz cx="10160000" cy="7620000"/>
  <p:notesSz cx="6858000" cy="9144000"/>
  <p:embeddedFontLst>
    <p:embeddedFont>
      <p:font typeface="Century Gothic" panose="020B0502020202020204" pitchFamily="34" charset="0"/>
      <p:regular r:id="rId26"/>
      <p:bold r:id="rId27"/>
      <p:italic r:id="rId28"/>
      <p:boldItalic r:id="rId29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80" d="100"/>
          <a:sy n="80" d="100"/>
        </p:scale>
        <p:origin x="-1416" y="-72"/>
      </p:cViewPr>
      <p:guideLst>
        <p:guide orient="horz" pos="2400"/>
        <p:guide pos="320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1.fntdata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customXml" Target="../customXml/item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font" Target="fonts/font4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font" Target="fonts/font3.fntdata"/><Relationship Id="rId36" Type="http://schemas.openxmlformats.org/officeDocument/2006/relationships/customXml" Target="../customXml/item3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font" Target="fonts/font2.fntdata"/><Relationship Id="rId30" Type="http://schemas.openxmlformats.org/officeDocument/2006/relationships/presProps" Target="presProps.xml"/><Relationship Id="rId35" Type="http://schemas.openxmlformats.org/officeDocument/2006/relationships/customXml" Target="../customXml/item2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7141"/>
            <a:ext cx="8636000" cy="163336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3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3AD471-85CB-44BD-8754-9C9D3481EAC4}" type="datetimeFigureOut">
              <a:rPr lang="en-CA" smtClean="0"/>
              <a:t>2019-09-06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E75A3-F80F-4096-A535-E6293D883612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3605439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3AD471-85CB-44BD-8754-9C9D3481EAC4}" type="datetimeFigureOut">
              <a:rPr lang="en-CA" smtClean="0"/>
              <a:t>2019-09-06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E75A3-F80F-4096-A535-E6293D883612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0496214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6000" y="305155"/>
            <a:ext cx="2286000" cy="6501694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1" y="305155"/>
            <a:ext cx="6688667" cy="650169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3AD471-85CB-44BD-8754-9C9D3481EAC4}" type="datetimeFigureOut">
              <a:rPr lang="en-CA" smtClean="0"/>
              <a:t>2019-09-06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E75A3-F80F-4096-A535-E6293D883612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0216023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3AD471-85CB-44BD-8754-9C9D3481EAC4}" type="datetimeFigureOut">
              <a:rPr lang="en-CA" smtClean="0"/>
              <a:t>2019-09-06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E75A3-F80F-4096-A535-E6293D883612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8322158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2570" y="4896557"/>
            <a:ext cx="8636000" cy="1513417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2570" y="3229682"/>
            <a:ext cx="8636000" cy="1666874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3AD471-85CB-44BD-8754-9C9D3481EAC4}" type="datetimeFigureOut">
              <a:rPr lang="en-CA" smtClean="0"/>
              <a:t>2019-09-06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E75A3-F80F-4096-A535-E6293D883612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9758945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8000" y="1778002"/>
            <a:ext cx="4487333" cy="502884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64667" y="1778002"/>
            <a:ext cx="4487333" cy="502884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3AD471-85CB-44BD-8754-9C9D3481EAC4}" type="datetimeFigureOut">
              <a:rPr lang="en-CA" smtClean="0"/>
              <a:t>2019-09-06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E75A3-F80F-4096-A535-E6293D883612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589657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05681"/>
            <a:ext cx="4489098" cy="71084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416528"/>
            <a:ext cx="4489098" cy="43903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1141" y="1705681"/>
            <a:ext cx="4490861" cy="71084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1141" y="2416528"/>
            <a:ext cx="4490861" cy="43903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3AD471-85CB-44BD-8754-9C9D3481EAC4}" type="datetimeFigureOut">
              <a:rPr lang="en-CA" smtClean="0"/>
              <a:t>2019-09-06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E75A3-F80F-4096-A535-E6293D883612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8167814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3AD471-85CB-44BD-8754-9C9D3481EAC4}" type="datetimeFigureOut">
              <a:rPr lang="en-CA" smtClean="0"/>
              <a:t>2019-09-06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E75A3-F80F-4096-A535-E6293D883612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5827039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3AD471-85CB-44BD-8754-9C9D3481EAC4}" type="datetimeFigureOut">
              <a:rPr lang="en-CA" smtClean="0"/>
              <a:t>2019-09-06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E75A3-F80F-4096-A535-E6293D883612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7819751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1" y="303389"/>
            <a:ext cx="3342570" cy="129116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2278" y="303391"/>
            <a:ext cx="5679722" cy="650345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1" y="1594557"/>
            <a:ext cx="3342570" cy="521229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3AD471-85CB-44BD-8754-9C9D3481EAC4}" type="datetimeFigureOut">
              <a:rPr lang="en-CA" smtClean="0"/>
              <a:t>2019-09-06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E75A3-F80F-4096-A535-E6293D883612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5311843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1431" y="5334000"/>
            <a:ext cx="6096000" cy="62970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1431" y="680861"/>
            <a:ext cx="6096000" cy="4572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1431" y="5963709"/>
            <a:ext cx="6096000" cy="89429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3AD471-85CB-44BD-8754-9C9D3481EAC4}" type="datetimeFigureOut">
              <a:rPr lang="en-CA" smtClean="0"/>
              <a:t>2019-09-06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E75A3-F80F-4096-A535-E6293D883612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0573967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08000" y="305153"/>
            <a:ext cx="9144000" cy="1270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78002"/>
            <a:ext cx="9144000" cy="50288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08001" y="7062613"/>
            <a:ext cx="2370667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3AD471-85CB-44BD-8754-9C9D3481EAC4}" type="datetimeFigureOut">
              <a:rPr lang="en-CA" smtClean="0"/>
              <a:t>2019-09-06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71335" y="7062613"/>
            <a:ext cx="3217333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281334" y="7062613"/>
            <a:ext cx="2370667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5E75A3-F80F-4096-A535-E6293D883612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2001866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4229" y="6343650"/>
            <a:ext cx="1526667" cy="620141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3" name="Picture 2"/>
          <p:cNvPicPr>
            <a:picLocks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9293" y="6301994"/>
            <a:ext cx="643636" cy="643636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4" name="TextBox 3"/>
          <p:cNvSpPr txBox="1"/>
          <p:nvPr/>
        </p:nvSpPr>
        <p:spPr>
          <a:xfrm>
            <a:off x="520700" y="6546304"/>
            <a:ext cx="5831840" cy="78418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CA" sz="1600" dirty="0" smtClean="0">
                <a:solidFill>
                  <a:srgbClr val="000000"/>
                </a:solidFill>
                <a:latin typeface="Century Gothic"/>
              </a:rPr>
              <a:t>AB: optional	BC: required</a:t>
            </a:r>
          </a:p>
          <a:p>
            <a:pPr>
              <a:lnSpc>
                <a:spcPct val="150000"/>
              </a:lnSpc>
            </a:pPr>
            <a:r>
              <a:rPr lang="en-CA" sz="1600" dirty="0" smtClean="0">
                <a:solidFill>
                  <a:srgbClr val="000000"/>
                </a:solidFill>
                <a:latin typeface="Century Gothic"/>
              </a:rPr>
              <a:t>MB: required	ON: optional	</a:t>
            </a:r>
            <a:endParaRPr lang="en-CA" sz="16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902460" y="736600"/>
            <a:ext cx="8067040" cy="83099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Teacher Resource 5.1 Unit 3 Number Sense pp. D-28–33</a:t>
            </a:r>
          </a:p>
          <a:p>
            <a:pPr algn="r">
              <a:lnSpc>
                <a:spcPct val="200000"/>
              </a:lnSpc>
            </a:pP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New Canadian Edition</a:t>
            </a:r>
            <a:endParaRPr lang="en-CA" sz="1600" dirty="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102860" y="330200"/>
            <a:ext cx="48666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 smtClean="0">
                <a:solidFill>
                  <a:srgbClr val="000000"/>
                </a:solidFill>
                <a:latin typeface="Century Gothic"/>
              </a:rPr>
              <a:t>JUMP Math™    Copyright © 2019 JUMP Math</a:t>
            </a:r>
            <a:endParaRPr lang="en-CA" sz="16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20700" y="1625600"/>
            <a:ext cx="25679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666666"/>
                </a:solidFill>
                <a:latin typeface="Century Gothic"/>
              </a:rPr>
              <a:t>NS5-19</a:t>
            </a:r>
            <a:endParaRPr lang="en-CA" sz="28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20700" y="2184400"/>
            <a:ext cx="9514840" cy="55399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3000" smtClean="0">
                <a:solidFill>
                  <a:srgbClr val="000000"/>
                </a:solidFill>
                <a:latin typeface="Century Gothic"/>
              </a:rPr>
              <a:t>Multiplying Large Numbers by 1-Digit Numbers</a:t>
            </a:r>
            <a:endParaRPr lang="en-CA" sz="3000">
              <a:solidFill>
                <a:srgbClr val="000000"/>
              </a:solidFill>
              <a:latin typeface="Century Gothic"/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282829" y="2998470"/>
            <a:ext cx="9594342" cy="0"/>
          </a:xfrm>
          <a:prstGeom prst="line">
            <a:avLst/>
          </a:prstGeom>
          <a:ln w="25400" cap="flat" cmpd="sng" algn="ctr">
            <a:solidFill>
              <a:srgbClr val="808080"/>
            </a:solidFill>
            <a:prstDash val="solid"/>
            <a:round/>
            <a:headEnd type="none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520700" y="3352800"/>
            <a:ext cx="7025640" cy="109927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2000"/>
              </a:lnSpc>
              <a:spcAft>
                <a:spcPts val="800"/>
              </a:spcAft>
            </a:pPr>
            <a:r>
              <a:rPr lang="en-CA" sz="1800" dirty="0" smtClean="0">
                <a:solidFill>
                  <a:srgbClr val="000000"/>
                </a:solidFill>
                <a:latin typeface="Century Gothic"/>
              </a:rPr>
              <a:t>Students will:</a:t>
            </a:r>
          </a:p>
          <a:p>
            <a:pPr>
              <a:lnSpc>
                <a:spcPct val="112000"/>
              </a:lnSpc>
              <a:spcAft>
                <a:spcPts val="800"/>
              </a:spcAft>
            </a:pPr>
            <a:r>
              <a:rPr lang="en-CA" sz="1800" dirty="0" smtClean="0">
                <a:solidFill>
                  <a:srgbClr val="000000"/>
                </a:solidFill>
                <a:latin typeface="Century Gothic"/>
              </a:rPr>
              <a:t>•  multiply a multi-digit number by a one-digit number using the standard algorithm.</a:t>
            </a:r>
            <a:endParaRPr lang="en-CA" sz="1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084060" y="7023100"/>
            <a:ext cx="2891409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 smtClean="0">
                <a:solidFill>
                  <a:srgbClr val="000000"/>
                </a:solidFill>
                <a:latin typeface="Century Gothic"/>
              </a:rPr>
              <a:t>AP Book 5.1 pp. 62–63</a:t>
            </a:r>
            <a:endParaRPr lang="en-CA" sz="1600">
              <a:solidFill>
                <a:srgbClr val="00000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172152788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685800" y="1765300"/>
            <a:ext cx="2047621" cy="2682748"/>
            <a:chOff x="685800" y="1765300"/>
            <a:chExt cx="2047621" cy="2682748"/>
          </a:xfrm>
        </p:grpSpPr>
        <p:pic>
          <p:nvPicPr>
            <p:cNvPr id="2" name="Picture 1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85800" y="1765300"/>
              <a:ext cx="2047621" cy="2682748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sp>
          <p:nvSpPr>
            <p:cNvPr id="3" name="TextBox 2"/>
            <p:cNvSpPr txBox="1"/>
            <p:nvPr/>
          </p:nvSpPr>
          <p:spPr>
            <a:xfrm>
              <a:off x="868680" y="2590800"/>
              <a:ext cx="415519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2800" smtClean="0">
                  <a:solidFill>
                    <a:srgbClr val="000000"/>
                  </a:solidFill>
                  <a:latin typeface="Century Gothic"/>
                </a:rPr>
                <a:t>3</a:t>
              </a:r>
              <a:endParaRPr lang="en-CA" sz="28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1516380" y="2590800"/>
              <a:ext cx="415519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2800" smtClean="0">
                  <a:solidFill>
                    <a:srgbClr val="000000"/>
                  </a:solidFill>
                  <a:latin typeface="Century Gothic"/>
                </a:rPr>
                <a:t>9</a:t>
              </a:r>
              <a:endParaRPr lang="en-CA" sz="28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2151380" y="2590800"/>
              <a:ext cx="415519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2800" smtClean="0">
                  <a:solidFill>
                    <a:srgbClr val="000000"/>
                  </a:solidFill>
                  <a:latin typeface="Century Gothic"/>
                </a:rPr>
                <a:t>1</a:t>
              </a:r>
              <a:endParaRPr lang="en-CA" sz="28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2151380" y="3225800"/>
              <a:ext cx="415519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2800" smtClean="0">
                  <a:solidFill>
                    <a:srgbClr val="000000"/>
                  </a:solidFill>
                  <a:latin typeface="Century Gothic"/>
                </a:rPr>
                <a:t>4</a:t>
              </a:r>
              <a:endParaRPr lang="en-CA" sz="2800">
                <a:solidFill>
                  <a:srgbClr val="000000"/>
                </a:solidFill>
                <a:latin typeface="Century Gothic"/>
              </a:endParaRPr>
            </a:p>
          </p:txBody>
        </p:sp>
      </p:grpSp>
      <p:sp>
        <p:nvSpPr>
          <p:cNvPr id="8" name="TextBox 7"/>
          <p:cNvSpPr txBox="1"/>
          <p:nvPr/>
        </p:nvSpPr>
        <p:spPr>
          <a:xfrm>
            <a:off x="469900" y="203200"/>
            <a:ext cx="5212131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Problems that require regrouping tens to hundreds.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69900" y="6921500"/>
            <a:ext cx="5468112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See pp. D-30–31 for details.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grpSp>
        <p:nvGrpSpPr>
          <p:cNvPr id="15" name="Group 14"/>
          <p:cNvGrpSpPr/>
          <p:nvPr/>
        </p:nvGrpSpPr>
        <p:grpSpPr>
          <a:xfrm>
            <a:off x="7442200" y="1765300"/>
            <a:ext cx="2047621" cy="2682748"/>
            <a:chOff x="7442200" y="1765300"/>
            <a:chExt cx="2047621" cy="2682748"/>
          </a:xfrm>
        </p:grpSpPr>
        <p:pic>
          <p:nvPicPr>
            <p:cNvPr id="10" name="Picture 9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442200" y="1765300"/>
              <a:ext cx="2047621" cy="2682748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sp>
          <p:nvSpPr>
            <p:cNvPr id="11" name="TextBox 10"/>
            <p:cNvSpPr txBox="1"/>
            <p:nvPr/>
          </p:nvSpPr>
          <p:spPr>
            <a:xfrm>
              <a:off x="7625080" y="2590800"/>
              <a:ext cx="415519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2800" smtClean="0">
                  <a:solidFill>
                    <a:srgbClr val="000000"/>
                  </a:solidFill>
                  <a:latin typeface="Century Gothic"/>
                </a:rPr>
                <a:t>1</a:t>
              </a:r>
              <a:endParaRPr lang="en-CA" sz="28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8272780" y="2590800"/>
              <a:ext cx="415519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2800" smtClean="0">
                  <a:solidFill>
                    <a:srgbClr val="000000"/>
                  </a:solidFill>
                  <a:latin typeface="Century Gothic"/>
                </a:rPr>
                <a:t>7</a:t>
              </a:r>
              <a:endParaRPr lang="en-CA" sz="28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8907780" y="2590800"/>
              <a:ext cx="415519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2800" smtClean="0">
                  <a:solidFill>
                    <a:srgbClr val="000000"/>
                  </a:solidFill>
                  <a:latin typeface="Century Gothic"/>
                </a:rPr>
                <a:t>2</a:t>
              </a:r>
              <a:endParaRPr lang="en-CA" sz="28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8907780" y="3225800"/>
              <a:ext cx="415519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2800" smtClean="0">
                  <a:solidFill>
                    <a:srgbClr val="000000"/>
                  </a:solidFill>
                  <a:latin typeface="Century Gothic"/>
                </a:rPr>
                <a:t>3</a:t>
              </a:r>
              <a:endParaRPr lang="en-CA" sz="2800">
                <a:solidFill>
                  <a:srgbClr val="000000"/>
                </a:solidFill>
                <a:latin typeface="Century Gothic"/>
              </a:endParaRP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4057650" y="1765300"/>
            <a:ext cx="2047621" cy="2682748"/>
            <a:chOff x="4057650" y="1765300"/>
            <a:chExt cx="2047621" cy="2682748"/>
          </a:xfrm>
        </p:grpSpPr>
        <p:pic>
          <p:nvPicPr>
            <p:cNvPr id="16" name="Picture 15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57650" y="1765300"/>
              <a:ext cx="2047621" cy="2682748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sp>
          <p:nvSpPr>
            <p:cNvPr id="17" name="TextBox 16"/>
            <p:cNvSpPr txBox="1"/>
            <p:nvPr/>
          </p:nvSpPr>
          <p:spPr>
            <a:xfrm>
              <a:off x="4234180" y="2590800"/>
              <a:ext cx="415519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2800" smtClean="0">
                  <a:solidFill>
                    <a:srgbClr val="000000"/>
                  </a:solidFill>
                  <a:latin typeface="Century Gothic"/>
                </a:rPr>
                <a:t>2</a:t>
              </a:r>
              <a:endParaRPr lang="en-CA" sz="28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4881880" y="2590800"/>
              <a:ext cx="415519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2800" smtClean="0">
                  <a:solidFill>
                    <a:srgbClr val="000000"/>
                  </a:solidFill>
                  <a:latin typeface="Century Gothic"/>
                </a:rPr>
                <a:t>8</a:t>
              </a:r>
              <a:endParaRPr lang="en-CA" sz="28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5516880" y="2590800"/>
              <a:ext cx="415519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2800" smtClean="0">
                  <a:solidFill>
                    <a:srgbClr val="000000"/>
                  </a:solidFill>
                  <a:latin typeface="Century Gothic"/>
                </a:rPr>
                <a:t>2</a:t>
              </a:r>
              <a:endParaRPr lang="en-CA" sz="28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5516880" y="3225800"/>
              <a:ext cx="415519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2800" smtClean="0">
                  <a:solidFill>
                    <a:srgbClr val="000000"/>
                  </a:solidFill>
                  <a:latin typeface="Century Gothic"/>
                </a:rPr>
                <a:t>4</a:t>
              </a:r>
              <a:endParaRPr lang="en-CA" sz="2800">
                <a:solidFill>
                  <a:srgbClr val="000000"/>
                </a:solidFill>
                <a:latin typeface="Century Gothic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49879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685800" y="1765300"/>
            <a:ext cx="2047621" cy="2682748"/>
            <a:chOff x="685800" y="1765300"/>
            <a:chExt cx="2047621" cy="2682748"/>
          </a:xfrm>
        </p:grpSpPr>
        <p:pic>
          <p:nvPicPr>
            <p:cNvPr id="2" name="Picture 1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85800" y="1765300"/>
              <a:ext cx="2047621" cy="2682748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sp>
          <p:nvSpPr>
            <p:cNvPr id="3" name="TextBox 2"/>
            <p:cNvSpPr txBox="1"/>
            <p:nvPr/>
          </p:nvSpPr>
          <p:spPr>
            <a:xfrm>
              <a:off x="868680" y="2590800"/>
              <a:ext cx="415519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2800" smtClean="0">
                  <a:solidFill>
                    <a:srgbClr val="000000"/>
                  </a:solidFill>
                  <a:latin typeface="Century Gothic"/>
                </a:rPr>
                <a:t>4</a:t>
              </a:r>
              <a:endParaRPr lang="en-CA" sz="28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1516380" y="2590800"/>
              <a:ext cx="415519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2800" smtClean="0">
                  <a:solidFill>
                    <a:srgbClr val="000000"/>
                  </a:solidFill>
                  <a:latin typeface="Century Gothic"/>
                </a:rPr>
                <a:t>7</a:t>
              </a:r>
              <a:endParaRPr lang="en-CA" sz="28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2151380" y="2590800"/>
              <a:ext cx="415519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2800" smtClean="0">
                  <a:solidFill>
                    <a:srgbClr val="000000"/>
                  </a:solidFill>
                  <a:latin typeface="Century Gothic"/>
                </a:rPr>
                <a:t>9</a:t>
              </a:r>
              <a:endParaRPr lang="en-CA" sz="28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2151380" y="3225800"/>
              <a:ext cx="415519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2800" smtClean="0">
                  <a:solidFill>
                    <a:srgbClr val="000000"/>
                  </a:solidFill>
                  <a:latin typeface="Century Gothic"/>
                </a:rPr>
                <a:t>2</a:t>
              </a:r>
              <a:endParaRPr lang="en-CA" sz="2800">
                <a:solidFill>
                  <a:srgbClr val="000000"/>
                </a:solidFill>
                <a:latin typeface="Century Gothic"/>
              </a:endParaRPr>
            </a:p>
          </p:txBody>
        </p:sp>
      </p:grpSp>
      <p:sp>
        <p:nvSpPr>
          <p:cNvPr id="8" name="TextBox 7"/>
          <p:cNvSpPr txBox="1"/>
          <p:nvPr/>
        </p:nvSpPr>
        <p:spPr>
          <a:xfrm>
            <a:off x="469900" y="203200"/>
            <a:ext cx="5478907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Problems that require regrouping both ones and tens.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69900" y="6921500"/>
            <a:ext cx="5468112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See pp. D-30–31 for details.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grpSp>
        <p:nvGrpSpPr>
          <p:cNvPr id="15" name="Group 14"/>
          <p:cNvGrpSpPr/>
          <p:nvPr/>
        </p:nvGrpSpPr>
        <p:grpSpPr>
          <a:xfrm>
            <a:off x="7442200" y="1765300"/>
            <a:ext cx="2047621" cy="2682748"/>
            <a:chOff x="7442200" y="1765300"/>
            <a:chExt cx="2047621" cy="2682748"/>
          </a:xfrm>
        </p:grpSpPr>
        <p:pic>
          <p:nvPicPr>
            <p:cNvPr id="10" name="Picture 9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442200" y="1765300"/>
              <a:ext cx="2047621" cy="2682748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sp>
          <p:nvSpPr>
            <p:cNvPr id="11" name="TextBox 10"/>
            <p:cNvSpPr txBox="1"/>
            <p:nvPr/>
          </p:nvSpPr>
          <p:spPr>
            <a:xfrm>
              <a:off x="7625080" y="2590800"/>
              <a:ext cx="415519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2800" smtClean="0">
                  <a:solidFill>
                    <a:srgbClr val="000000"/>
                  </a:solidFill>
                  <a:latin typeface="Century Gothic"/>
                </a:rPr>
                <a:t>1</a:t>
              </a:r>
              <a:endParaRPr lang="en-CA" sz="28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8272780" y="2590800"/>
              <a:ext cx="415519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2800" smtClean="0">
                  <a:solidFill>
                    <a:srgbClr val="000000"/>
                  </a:solidFill>
                  <a:latin typeface="Century Gothic"/>
                </a:rPr>
                <a:t>2</a:t>
              </a:r>
              <a:endParaRPr lang="en-CA" sz="28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8907780" y="2590800"/>
              <a:ext cx="415519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2800" smtClean="0">
                  <a:solidFill>
                    <a:srgbClr val="000000"/>
                  </a:solidFill>
                  <a:latin typeface="Century Gothic"/>
                </a:rPr>
                <a:t>9</a:t>
              </a:r>
              <a:endParaRPr lang="en-CA" sz="28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8907780" y="3225800"/>
              <a:ext cx="415519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2800" smtClean="0">
                  <a:solidFill>
                    <a:srgbClr val="000000"/>
                  </a:solidFill>
                  <a:latin typeface="Century Gothic"/>
                </a:rPr>
                <a:t>4</a:t>
              </a:r>
              <a:endParaRPr lang="en-CA" sz="2800">
                <a:solidFill>
                  <a:srgbClr val="000000"/>
                </a:solidFill>
                <a:latin typeface="Century Gothic"/>
              </a:endParaRP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4057650" y="1765300"/>
            <a:ext cx="2047621" cy="2682748"/>
            <a:chOff x="4057650" y="1765300"/>
            <a:chExt cx="2047621" cy="2682748"/>
          </a:xfrm>
        </p:grpSpPr>
        <p:pic>
          <p:nvPicPr>
            <p:cNvPr id="16" name="Picture 15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57650" y="1765300"/>
              <a:ext cx="2047621" cy="2682748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sp>
          <p:nvSpPr>
            <p:cNvPr id="17" name="TextBox 16"/>
            <p:cNvSpPr txBox="1"/>
            <p:nvPr/>
          </p:nvSpPr>
          <p:spPr>
            <a:xfrm>
              <a:off x="4234180" y="2590800"/>
              <a:ext cx="415519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2800" smtClean="0">
                  <a:solidFill>
                    <a:srgbClr val="000000"/>
                  </a:solidFill>
                  <a:latin typeface="Century Gothic"/>
                </a:rPr>
                <a:t>1</a:t>
              </a:r>
              <a:endParaRPr lang="en-CA" sz="28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4881880" y="2590800"/>
              <a:ext cx="415519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2800" smtClean="0">
                  <a:solidFill>
                    <a:srgbClr val="000000"/>
                  </a:solidFill>
                  <a:latin typeface="Century Gothic"/>
                </a:rPr>
                <a:t>6</a:t>
              </a:r>
              <a:endParaRPr lang="en-CA" sz="28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5516880" y="2590800"/>
              <a:ext cx="415519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2800" smtClean="0">
                  <a:solidFill>
                    <a:srgbClr val="000000"/>
                  </a:solidFill>
                  <a:latin typeface="Century Gothic"/>
                </a:rPr>
                <a:t>4</a:t>
              </a:r>
              <a:endParaRPr lang="en-CA" sz="28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5516880" y="3225800"/>
              <a:ext cx="415519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2800" smtClean="0">
                  <a:solidFill>
                    <a:srgbClr val="000000"/>
                  </a:solidFill>
                  <a:latin typeface="Century Gothic"/>
                </a:rPr>
                <a:t>5</a:t>
              </a:r>
              <a:endParaRPr lang="en-CA" sz="2800">
                <a:solidFill>
                  <a:srgbClr val="000000"/>
                </a:solidFill>
                <a:latin typeface="Century Gothic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24409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2882900"/>
            <a:ext cx="1891741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a) 112 × 5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232400" y="2882900"/>
            <a:ext cx="1891386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b) 321 × 8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57200" y="5016500"/>
            <a:ext cx="1878889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c) 215 × 7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232400" y="5016500"/>
            <a:ext cx="1892427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d) 312 × 9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57200" y="406400"/>
            <a:ext cx="8816340" cy="222464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Exercises: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Use base ten materials, </a:t>
            </a: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expanded form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, and the standard algorithm to solve the problem.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000" dirty="0" smtClean="0">
                <a:solidFill>
                  <a:srgbClr val="0000FF"/>
                </a:solidFill>
                <a:latin typeface="Century Gothic"/>
              </a:rPr>
              <a:t>Hint: </a:t>
            </a:r>
            <a:r>
              <a:rPr lang="en-CA" sz="2000" dirty="0" smtClean="0">
                <a:solidFill>
                  <a:srgbClr val="000000"/>
                </a:solidFill>
                <a:latin typeface="Century Gothic"/>
              </a:rPr>
              <a:t>Be sure you get the same answer all three ways.</a:t>
            </a:r>
            <a:endParaRPr lang="en-CA" sz="2000" dirty="0">
              <a:solidFill>
                <a:srgbClr val="00000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1184828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44500" y="1905000"/>
            <a:ext cx="208882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a) 2456 × 3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44500" y="4343400"/>
            <a:ext cx="2876575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pl-PL" sz="2800" smtClean="0">
                <a:solidFill>
                  <a:srgbClr val="000000"/>
                </a:solidFill>
                <a:latin typeface="Century Gothic"/>
              </a:rPr>
              <a:t>b) 5 234 562 × 7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44500" y="406400"/>
            <a:ext cx="3179064" cy="122867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FF0000"/>
                </a:solidFill>
                <a:latin typeface="Century Gothic"/>
              </a:rPr>
              <a:t>Bonus: 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latin typeface="Century Gothic"/>
              </a:rPr>
              <a:t>F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ind the product.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454747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203200"/>
            <a:ext cx="6437274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Special case: What happens if the 3-digit number has a 0 digit</a:t>
            </a:r>
            <a:r>
              <a:rPr lang="en-CA" sz="1600" smtClean="0">
                <a:solidFill>
                  <a:srgbClr val="666666"/>
                </a:solidFill>
                <a:latin typeface="Arial"/>
              </a:rPr>
              <a:t>?</a:t>
            </a:r>
            <a:endParaRPr lang="en-CA" sz="1600">
              <a:solidFill>
                <a:srgbClr val="666666"/>
              </a:solidFill>
              <a:latin typeface="Arial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9900" y="6921500"/>
            <a:ext cx="5468112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See p. D-31 for details.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3733800" y="1828800"/>
            <a:ext cx="2647061" cy="2629408"/>
            <a:chOff x="3733800" y="1828800"/>
            <a:chExt cx="2647061" cy="2629408"/>
          </a:xfrm>
        </p:grpSpPr>
        <p:pic>
          <p:nvPicPr>
            <p:cNvPr id="4" name="Picture 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733800" y="1828800"/>
              <a:ext cx="2647061" cy="2629408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sp>
          <p:nvSpPr>
            <p:cNvPr id="5" name="TextBox 4"/>
            <p:cNvSpPr txBox="1"/>
            <p:nvPr/>
          </p:nvSpPr>
          <p:spPr>
            <a:xfrm>
              <a:off x="4564380" y="2603500"/>
              <a:ext cx="415519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2800" smtClean="0">
                  <a:solidFill>
                    <a:srgbClr val="000000"/>
                  </a:solidFill>
                  <a:latin typeface="Century Gothic"/>
                </a:rPr>
                <a:t>3</a:t>
              </a:r>
              <a:endParaRPr lang="en-CA" sz="28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5199380" y="2603500"/>
              <a:ext cx="415519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2800" smtClean="0">
                  <a:solidFill>
                    <a:srgbClr val="000000"/>
                  </a:solidFill>
                  <a:latin typeface="Century Gothic"/>
                </a:rPr>
                <a:t>0</a:t>
              </a:r>
              <a:endParaRPr lang="en-CA" sz="28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5821680" y="2603500"/>
              <a:ext cx="415519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2800" smtClean="0">
                  <a:solidFill>
                    <a:srgbClr val="000000"/>
                  </a:solidFill>
                  <a:latin typeface="Century Gothic"/>
                </a:rPr>
                <a:t>6</a:t>
              </a:r>
              <a:endParaRPr lang="en-CA" sz="28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5821680" y="3263900"/>
              <a:ext cx="415519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2800" smtClean="0">
                  <a:solidFill>
                    <a:srgbClr val="000000"/>
                  </a:solidFill>
                  <a:latin typeface="Century Gothic"/>
                </a:rPr>
                <a:t>9</a:t>
              </a:r>
              <a:endParaRPr lang="en-CA" sz="2800">
                <a:solidFill>
                  <a:srgbClr val="000000"/>
                </a:solidFill>
                <a:latin typeface="Century Gothic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19226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1930400"/>
            <a:ext cx="1891741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a) 406 × 9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848100" y="1930400"/>
            <a:ext cx="1891386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b) 460 × 8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226300" y="1930400"/>
            <a:ext cx="1878889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c) 807 × 6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69900" y="3695700"/>
            <a:ext cx="1892427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d) 870 × 5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69900" y="5892800"/>
            <a:ext cx="3116707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FF0000"/>
                </a:solidFill>
                <a:latin typeface="Century Gothic"/>
              </a:rPr>
              <a:t>Bonus:</a:t>
            </a:r>
            <a:r>
              <a:rPr lang="en-CA" sz="2800" smtClean="0">
                <a:solidFill>
                  <a:srgbClr val="000000"/>
                </a:solidFill>
                <a:latin typeface="Century Gothic"/>
              </a:rPr>
              <a:t> 12 009 × 7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848100" y="3695700"/>
            <a:ext cx="187993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e) 708 × 3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69900" y="419100"/>
            <a:ext cx="3179064" cy="118551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Exercises: 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Find the product.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cxnSp>
        <p:nvCxnSpPr>
          <p:cNvPr id="13" name="Straight Connector 12"/>
          <p:cNvCxnSpPr/>
          <p:nvPr/>
        </p:nvCxnSpPr>
        <p:spPr>
          <a:xfrm>
            <a:off x="0" y="5682208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9738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44500"/>
            <a:ext cx="7990840" cy="118551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Extensions: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1. a) Find the product using </a:t>
            </a: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expanded form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. 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20260" y="203200"/>
            <a:ext cx="5390007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 smtClean="0">
                <a:solidFill>
                  <a:srgbClr val="666666"/>
                </a:solidFill>
                <a:latin typeface="Century Gothic"/>
              </a:rPr>
              <a:t>This extension is required for the MB curriculum.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57200" y="1879600"/>
            <a:ext cx="191709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i) 3125 × 4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219700" y="1879600"/>
            <a:ext cx="1988287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ii) 1828 × 3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57200" y="3340100"/>
            <a:ext cx="2059457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iii) 6742 × 6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219700" y="3340100"/>
            <a:ext cx="2114169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iv) 5297 × 4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57200" y="4800600"/>
            <a:ext cx="3116707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FF0000"/>
                </a:solidFill>
                <a:latin typeface="Century Gothic"/>
              </a:rPr>
              <a:t>Bonus: </a:t>
            </a:r>
            <a:r>
              <a:rPr lang="en-CA" sz="2800" smtClean="0">
                <a:solidFill>
                  <a:srgbClr val="000000"/>
                </a:solidFill>
                <a:latin typeface="Century Gothic"/>
              </a:rPr>
              <a:t>46 913 × 5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57200" y="6299200"/>
            <a:ext cx="94259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b) Find the products from part a) using a grid.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cxnSp>
        <p:nvCxnSpPr>
          <p:cNvPr id="14" name="Straight Connector 13"/>
          <p:cNvCxnSpPr/>
          <p:nvPr/>
        </p:nvCxnSpPr>
        <p:spPr>
          <a:xfrm>
            <a:off x="0" y="6042248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413364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419100"/>
            <a:ext cx="9121140" cy="1522853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2. Using only the digits 2, 3, 4, and 6, find the greatest product that can be made by multiplying a 3-digit number by a 1-digit number.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644940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19100"/>
            <a:ext cx="8498840" cy="1522853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3. Using only the digits 4, 5, 6, and 9, find the least product that can be made by multiplying a 3-digit number by a 1-digit number.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78786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419100"/>
            <a:ext cx="9425940" cy="103336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4. What is the greatest product possible when multiplying a 3-digit number by a 1-digit number</a:t>
            </a:r>
            <a:r>
              <a:rPr lang="en-CA" sz="2800" dirty="0" smtClean="0">
                <a:solidFill>
                  <a:srgbClr val="000000"/>
                </a:solidFill>
                <a:latin typeface="Arial"/>
              </a:rPr>
              <a:t>?</a:t>
            </a:r>
            <a:endParaRPr lang="en-CA" sz="2800" dirty="0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153559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2200" y="2283714"/>
            <a:ext cx="5405755" cy="200660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3" name="TextBox 2"/>
          <p:cNvSpPr txBox="1"/>
          <p:nvPr/>
        </p:nvSpPr>
        <p:spPr>
          <a:xfrm>
            <a:off x="469900" y="6946900"/>
            <a:ext cx="5050409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See p. D-28 for details.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353120961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/>
          <p:cNvSpPr/>
          <p:nvPr/>
        </p:nvSpPr>
        <p:spPr>
          <a:xfrm>
            <a:off x="2427942" y="1227045"/>
            <a:ext cx="5304117" cy="3875833"/>
          </a:xfrm>
          <a:custGeom>
            <a:avLst/>
            <a:gdLst/>
            <a:ahLst/>
            <a:cxnLst/>
            <a:rect l="0" t="0" r="0" b="0"/>
            <a:pathLst>
              <a:path w="5304117" h="3875833">
                <a:moveTo>
                  <a:pt x="0" y="0"/>
                </a:moveTo>
                <a:lnTo>
                  <a:pt x="5304116" y="0"/>
                </a:lnTo>
                <a:lnTo>
                  <a:pt x="5304116" y="3875832"/>
                </a:lnTo>
                <a:lnTo>
                  <a:pt x="0" y="3875832"/>
                </a:lnTo>
                <a:close/>
              </a:path>
            </a:pathLst>
          </a:custGeom>
          <a:solidFill>
            <a:schemeClr val="accent1">
              <a:alpha val="1000"/>
            </a:schemeClr>
          </a:solidFill>
          <a:ln w="25400" cap="flat" cmpd="sng" algn="ctr">
            <a:solidFill>
              <a:srgbClr val="666666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2" name="TextBox 1"/>
          <p:cNvSpPr txBox="1"/>
          <p:nvPr/>
        </p:nvSpPr>
        <p:spPr>
          <a:xfrm>
            <a:off x="457200" y="419100"/>
            <a:ext cx="94259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5. Try this number trick with a friend.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9900" y="5524500"/>
            <a:ext cx="9375140" cy="157953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To "guess" the starting number, remove the zeros at the end of the answer, then divide by 6.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000" dirty="0" smtClean="0">
                <a:solidFill>
                  <a:srgbClr val="0000FF"/>
                </a:solidFill>
                <a:latin typeface="Century Gothic"/>
              </a:rPr>
              <a:t>Hint: </a:t>
            </a:r>
            <a:r>
              <a:rPr lang="en-CA" sz="2000" dirty="0" smtClean="0">
                <a:solidFill>
                  <a:srgbClr val="000000"/>
                </a:solidFill>
                <a:latin typeface="Century Gothic"/>
              </a:rPr>
              <a:t>Can you figure out why this trick works</a:t>
            </a:r>
            <a:r>
              <a:rPr lang="en-CA" sz="2000" dirty="0" smtClean="0">
                <a:solidFill>
                  <a:srgbClr val="000000"/>
                </a:solidFill>
                <a:latin typeface="Arial"/>
              </a:rPr>
              <a:t>?</a:t>
            </a:r>
            <a:endParaRPr lang="en-CA" sz="200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717800" y="1536700"/>
            <a:ext cx="4841037" cy="335091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400" dirty="0" smtClean="0">
                <a:solidFill>
                  <a:srgbClr val="000000"/>
                </a:solidFill>
                <a:latin typeface="Century Gothic"/>
              </a:rPr>
              <a:t>a) Pick a number from 1 to 9.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400" dirty="0" smtClean="0">
                <a:solidFill>
                  <a:srgbClr val="000000"/>
                </a:solidFill>
                <a:latin typeface="Century Gothic"/>
              </a:rPr>
              <a:t>b) Multiply your number by 100.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400" dirty="0" smtClean="0">
                <a:solidFill>
                  <a:srgbClr val="000000"/>
                </a:solidFill>
                <a:latin typeface="Century Gothic"/>
              </a:rPr>
              <a:t>c) Add 3 to your answer.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400" dirty="0" smtClean="0">
                <a:solidFill>
                  <a:srgbClr val="000000"/>
                </a:solidFill>
                <a:latin typeface="Century Gothic"/>
              </a:rPr>
              <a:t>d) Multiply your answer by 6.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400" dirty="0" smtClean="0">
                <a:solidFill>
                  <a:srgbClr val="000000"/>
                </a:solidFill>
                <a:latin typeface="Century Gothic"/>
              </a:rPr>
              <a:t>e) Subtract 18.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400" dirty="0" smtClean="0">
                <a:solidFill>
                  <a:srgbClr val="000000"/>
                </a:solidFill>
                <a:latin typeface="Century Gothic"/>
              </a:rPr>
              <a:t>f) Ask for the answer.</a:t>
            </a:r>
            <a:endParaRPr lang="en-CA" sz="2400" dirty="0">
              <a:solidFill>
                <a:srgbClr val="00000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433469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19100"/>
            <a:ext cx="94259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6. Complete "Circle Magic."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7200" y="6934200"/>
            <a:ext cx="53873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fr-FR" sz="1600" smtClean="0">
                <a:solidFill>
                  <a:srgbClr val="666666"/>
                </a:solidFill>
                <a:latin typeface="Century Gothic"/>
              </a:rPr>
              <a:t>Distribute BLM Circle Magic (p. D-61).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2088887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19100"/>
            <a:ext cx="9425940" cy="1873783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7. We can use mental math to multiply by 9. </a:t>
            </a:r>
          </a:p>
          <a:p>
            <a:pPr marL="457200" indent="-457200">
              <a:lnSpc>
                <a:spcPct val="114000"/>
              </a:lnSpc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To multiply by 10, we add a zero. </a:t>
            </a:r>
          </a:p>
          <a:p>
            <a:pPr marL="457200" indent="-457200">
              <a:lnSpc>
                <a:spcPct val="114000"/>
              </a:lnSpc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To multiply by 9, we multiply by 10, then subtract.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431800" y="2997200"/>
            <a:ext cx="6087796" cy="415498"/>
            <a:chOff x="431800" y="2997200"/>
            <a:chExt cx="6087796" cy="415498"/>
          </a:xfrm>
        </p:grpSpPr>
        <p:sp>
          <p:nvSpPr>
            <p:cNvPr id="3" name="TextBox 2"/>
            <p:cNvSpPr txBox="1"/>
            <p:nvPr/>
          </p:nvSpPr>
          <p:spPr>
            <a:xfrm>
              <a:off x="2463800" y="2997200"/>
              <a:ext cx="4147236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 smtClean="0">
                  <a:solidFill>
                    <a:srgbClr val="000000"/>
                  </a:solidFill>
                  <a:latin typeface="Century Gothic"/>
                </a:rPr>
                <a:t>3 × 9 = (</a:t>
              </a:r>
              <a:r>
                <a:rPr lang="en-CA" sz="2800" smtClean="0">
                  <a:solidFill>
                    <a:srgbClr val="009300"/>
                  </a:solidFill>
                  <a:latin typeface="Century Gothic"/>
                </a:rPr>
                <a:t>3 × 10</a:t>
              </a:r>
              <a:r>
                <a:rPr lang="en-CA" sz="2800" smtClean="0">
                  <a:solidFill>
                    <a:srgbClr val="000000"/>
                  </a:solidFill>
                  <a:latin typeface="Century Gothic"/>
                </a:rPr>
                <a:t>) – (</a:t>
              </a:r>
              <a:r>
                <a:rPr lang="en-CA" sz="2800" smtClean="0">
                  <a:solidFill>
                    <a:srgbClr val="4B0082"/>
                  </a:solidFill>
                  <a:latin typeface="Century Gothic"/>
                </a:rPr>
                <a:t>3 × 1</a:t>
              </a:r>
              <a:r>
                <a:rPr lang="en-CA" sz="2800" smtClean="0">
                  <a:solidFill>
                    <a:srgbClr val="000000"/>
                  </a:solidFill>
                  <a:latin typeface="Century Gothic"/>
                </a:rPr>
                <a:t>)</a:t>
              </a:r>
              <a:endParaRPr lang="en-CA" sz="28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431800" y="2997200"/>
              <a:ext cx="1799539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 smtClean="0">
                  <a:solidFill>
                    <a:srgbClr val="000000"/>
                  </a:solidFill>
                  <a:latin typeface="Century Gothic"/>
                </a:rPr>
                <a:t>Example:</a:t>
              </a:r>
              <a:endParaRPr lang="en-CA" sz="2800">
                <a:solidFill>
                  <a:srgbClr val="000000"/>
                </a:solidFill>
                <a:latin typeface="Century Gothic"/>
              </a:endParaRP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1039876" y="4292600"/>
            <a:ext cx="8080248" cy="2380565"/>
            <a:chOff x="1039876" y="4292600"/>
            <a:chExt cx="8080248" cy="2380565"/>
          </a:xfrm>
        </p:grpSpPr>
        <p:pic>
          <p:nvPicPr>
            <p:cNvPr id="6" name="Picture 5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39876" y="4483354"/>
              <a:ext cx="8080248" cy="1857375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sp>
          <p:nvSpPr>
            <p:cNvPr id="7" name="TextBox 6"/>
            <p:cNvSpPr txBox="1"/>
            <p:nvPr/>
          </p:nvSpPr>
          <p:spPr>
            <a:xfrm>
              <a:off x="2552700" y="4292600"/>
              <a:ext cx="935304" cy="40010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000" smtClean="0">
                  <a:solidFill>
                    <a:srgbClr val="009300"/>
                  </a:solidFill>
                  <a:latin typeface="Century Gothic"/>
                </a:rPr>
                <a:t>3 × 10</a:t>
              </a:r>
              <a:endParaRPr lang="en-CA" sz="2000">
                <a:solidFill>
                  <a:srgbClr val="009300"/>
                </a:solidFill>
                <a:latin typeface="Century Gothic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2438400" y="6350000"/>
              <a:ext cx="794537" cy="40010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000" smtClean="0">
                  <a:solidFill>
                    <a:srgbClr val="000000"/>
                  </a:solidFill>
                  <a:latin typeface="Century Gothic"/>
                </a:rPr>
                <a:t>3 × 9</a:t>
              </a:r>
              <a:endParaRPr lang="en-CA" sz="20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7086600" y="6337300"/>
              <a:ext cx="794537" cy="40010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000" smtClean="0">
                  <a:solidFill>
                    <a:srgbClr val="000000"/>
                  </a:solidFill>
                  <a:latin typeface="Century Gothic"/>
                </a:rPr>
                <a:t>3 × 9</a:t>
              </a:r>
              <a:endParaRPr lang="en-CA" sz="20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4343400" y="6350000"/>
              <a:ext cx="794537" cy="40010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000" smtClean="0">
                  <a:solidFill>
                    <a:srgbClr val="800080"/>
                  </a:solidFill>
                  <a:latin typeface="Century Gothic"/>
                </a:rPr>
                <a:t>3 × 1</a:t>
              </a:r>
              <a:endParaRPr lang="en-CA" sz="2000">
                <a:solidFill>
                  <a:srgbClr val="800080"/>
                </a:solidFill>
                <a:latin typeface="Century Gothic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116074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4673600"/>
            <a:ext cx="57429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Use mental math to calculate.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9900" y="5511800"/>
            <a:ext cx="1891741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a) 127 × 9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860800" y="5511800"/>
            <a:ext cx="1891386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b) 248 × 9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162800" y="5511800"/>
            <a:ext cx="2075967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c) 1234 × 9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69900" y="419100"/>
            <a:ext cx="3754831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To calculate 457 × 9: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676400" y="1295400"/>
            <a:ext cx="5311140" cy="1830373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b="1" dirty="0" smtClean="0">
                <a:solidFill>
                  <a:srgbClr val="000000"/>
                </a:solidFill>
                <a:latin typeface="Century Gothic"/>
              </a:rPr>
              <a:t>Step 1: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  Calculate 457 × 10.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b="1" dirty="0" smtClean="0">
                <a:solidFill>
                  <a:srgbClr val="000000"/>
                </a:solidFill>
                <a:latin typeface="Century Gothic"/>
              </a:rPr>
              <a:t>Step 2:   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Calculate 457 × 1.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b="1" dirty="0" smtClean="0">
                <a:solidFill>
                  <a:srgbClr val="000000"/>
                </a:solidFill>
                <a:latin typeface="Century Gothic"/>
              </a:rPr>
              <a:t>Step 3: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  Subtract.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69900" y="4025900"/>
            <a:ext cx="240096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See p. D-33 for details.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cxnSp>
        <p:nvCxnSpPr>
          <p:cNvPr id="13" name="Straight Connector 12"/>
          <p:cNvCxnSpPr/>
          <p:nvPr/>
        </p:nvCxnSpPr>
        <p:spPr>
          <a:xfrm>
            <a:off x="0" y="4458072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323090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82600" y="406400"/>
            <a:ext cx="6606540" cy="138499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AP Book 5.1 pp. 62–63</a:t>
            </a:r>
          </a:p>
          <a:p>
            <a:pPr>
              <a:lnSpc>
                <a:spcPct val="150000"/>
              </a:lnSpc>
            </a:pPr>
            <a:r>
              <a:rPr lang="en-CA" sz="2800" dirty="0" smtClean="0">
                <a:solidFill>
                  <a:schemeClr val="bg1">
                    <a:lumMod val="50000"/>
                  </a:schemeClr>
                </a:solidFill>
                <a:latin typeface="Century Gothic"/>
              </a:rPr>
              <a:t>N</a:t>
            </a:r>
            <a:r>
              <a:rPr lang="en-CA" sz="2800" dirty="0" smtClean="0">
                <a:solidFill>
                  <a:srgbClr val="808080"/>
                </a:solidFill>
                <a:latin typeface="Century Gothic"/>
              </a:rPr>
              <a:t>ew Canadian Edition</a:t>
            </a:r>
            <a:endParaRPr lang="en-CA" sz="2800" dirty="0">
              <a:solidFill>
                <a:srgbClr val="80808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1537523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2794000"/>
            <a:ext cx="5468112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See p. D-28 for details.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759200" y="965200"/>
            <a:ext cx="2720492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423 × 2 = _____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69900" y="215900"/>
            <a:ext cx="268671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I want to multiply 423 × 2.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69900" y="2082800"/>
            <a:ext cx="5957748" cy="40010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000" smtClean="0">
                <a:solidFill>
                  <a:srgbClr val="0000FF"/>
                </a:solidFill>
                <a:latin typeface="Century Gothic"/>
              </a:rPr>
              <a:t>Hint:</a:t>
            </a:r>
            <a:r>
              <a:rPr lang="en-CA" sz="2000" smtClean="0">
                <a:solidFill>
                  <a:srgbClr val="000000"/>
                </a:solidFill>
                <a:latin typeface="Century Gothic"/>
              </a:rPr>
              <a:t> How can we write 423 in expanded form</a:t>
            </a:r>
            <a:r>
              <a:rPr lang="en-CA" sz="2000" smtClean="0">
                <a:solidFill>
                  <a:srgbClr val="000000"/>
                </a:solidFill>
                <a:latin typeface="Arial"/>
              </a:rPr>
              <a:t>?</a:t>
            </a:r>
            <a:endParaRPr lang="en-CA" sz="2000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2082800" y="3810000"/>
            <a:ext cx="5985890" cy="1875998"/>
            <a:chOff x="2082800" y="3810000"/>
            <a:chExt cx="5985890" cy="1875998"/>
          </a:xfrm>
        </p:grpSpPr>
        <p:sp>
          <p:nvSpPr>
            <p:cNvPr id="6" name="TextBox 5"/>
            <p:cNvSpPr txBox="1"/>
            <p:nvPr/>
          </p:nvSpPr>
          <p:spPr>
            <a:xfrm>
              <a:off x="1991360" y="3810000"/>
              <a:ext cx="6077330" cy="954108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r"/>
              <a:r>
                <a:rPr lang="en-CA" sz="2800" dirty="0" smtClean="0">
                  <a:solidFill>
                    <a:srgbClr val="000000"/>
                  </a:solidFill>
                  <a:latin typeface="Century Gothic"/>
                </a:rPr>
                <a:t>___ hundreds + ___ tens + ___ ones</a:t>
              </a:r>
            </a:p>
            <a:p>
              <a:pPr algn="r"/>
              <a:r>
                <a:rPr lang="en-CA" sz="2800" dirty="0" smtClean="0">
                  <a:solidFill>
                    <a:srgbClr val="000000"/>
                  </a:solidFill>
                  <a:latin typeface="Century Gothic"/>
                </a:rPr>
                <a:t>× 2</a:t>
              </a:r>
              <a:endParaRPr lang="en-CA" sz="2800" dirty="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1991360" y="5270500"/>
              <a:ext cx="6077330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r"/>
              <a:r>
                <a:rPr lang="en-CA" sz="2800" smtClean="0">
                  <a:solidFill>
                    <a:srgbClr val="000000"/>
                  </a:solidFill>
                  <a:latin typeface="Century Gothic"/>
                </a:rPr>
                <a:t>___ hundreds + ___ tens + ___ ones</a:t>
              </a:r>
              <a:endParaRPr lang="en-CA" sz="2800">
                <a:solidFill>
                  <a:srgbClr val="000000"/>
                </a:solidFill>
                <a:latin typeface="Century Gothic"/>
              </a:endParaRPr>
            </a:p>
          </p:txBody>
        </p:sp>
        <p:cxnSp>
          <p:nvCxnSpPr>
            <p:cNvPr id="8" name="Straight Connector 7"/>
            <p:cNvCxnSpPr/>
            <p:nvPr/>
          </p:nvCxnSpPr>
          <p:spPr>
            <a:xfrm>
              <a:off x="2150491" y="5052822"/>
              <a:ext cx="5859018" cy="0"/>
            </a:xfrm>
            <a:prstGeom prst="line">
              <a:avLst/>
            </a:pr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TextBox 12"/>
          <p:cNvSpPr txBox="1"/>
          <p:nvPr/>
        </p:nvSpPr>
        <p:spPr>
          <a:xfrm>
            <a:off x="469900" y="6908800"/>
            <a:ext cx="2267102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What is the product</a:t>
            </a:r>
            <a:r>
              <a:rPr lang="en-CA" sz="1600" smtClean="0">
                <a:solidFill>
                  <a:srgbClr val="666666"/>
                </a:solidFill>
                <a:latin typeface="Arial"/>
              </a:rPr>
              <a:t>?</a:t>
            </a:r>
            <a:endParaRPr lang="en-CA" sz="1600">
              <a:solidFill>
                <a:srgbClr val="666666"/>
              </a:solidFill>
              <a:latin typeface="Arial"/>
            </a:endParaRPr>
          </a:p>
        </p:txBody>
      </p:sp>
      <p:cxnSp>
        <p:nvCxnSpPr>
          <p:cNvPr id="15" name="Straight Connector 14"/>
          <p:cNvCxnSpPr/>
          <p:nvPr/>
        </p:nvCxnSpPr>
        <p:spPr>
          <a:xfrm>
            <a:off x="0" y="3233936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976397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/>
        </p:nvGrpSpPr>
        <p:grpSpPr>
          <a:xfrm>
            <a:off x="774700" y="1955800"/>
            <a:ext cx="8608187" cy="2827782"/>
            <a:chOff x="774700" y="1955800"/>
            <a:chExt cx="8608187" cy="2827782"/>
          </a:xfrm>
        </p:grpSpPr>
        <p:grpSp>
          <p:nvGrpSpPr>
            <p:cNvPr id="5" name="Group 4"/>
            <p:cNvGrpSpPr/>
            <p:nvPr/>
          </p:nvGrpSpPr>
          <p:grpSpPr>
            <a:xfrm>
              <a:off x="5442238" y="2170137"/>
              <a:ext cx="3587463" cy="2468313"/>
              <a:chOff x="5442238" y="2170137"/>
              <a:chExt cx="3587463" cy="2468313"/>
            </a:xfrm>
          </p:grpSpPr>
          <p:sp>
            <p:nvSpPr>
              <p:cNvPr id="2" name="Freeform 1"/>
              <p:cNvSpPr/>
              <p:nvPr/>
            </p:nvSpPr>
            <p:spPr>
              <a:xfrm>
                <a:off x="8858538" y="2944837"/>
                <a:ext cx="171163" cy="880813"/>
              </a:xfrm>
              <a:custGeom>
                <a:avLst/>
                <a:gdLst/>
                <a:ahLst/>
                <a:cxnLst/>
                <a:rect l="0" t="0" r="0" b="0"/>
                <a:pathLst>
                  <a:path w="171163" h="880813">
                    <a:moveTo>
                      <a:pt x="0" y="0"/>
                    </a:moveTo>
                    <a:lnTo>
                      <a:pt x="171162" y="0"/>
                    </a:lnTo>
                    <a:lnTo>
                      <a:pt x="171162" y="880812"/>
                    </a:lnTo>
                    <a:lnTo>
                      <a:pt x="0" y="880812"/>
                    </a:lnTo>
                    <a:close/>
                  </a:path>
                </a:pathLst>
              </a:custGeom>
              <a:solidFill>
                <a:srgbClr val="FF0000">
                  <a:alpha val="40000"/>
                </a:srgbClr>
              </a:solidFill>
              <a:ln w="12700" cap="flat" cmpd="sng" algn="ctr">
                <a:solidFill>
                  <a:srgbClr val="FF0000">
                    <a:alpha val="40000"/>
                  </a:srgbClr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3" name="Freeform 2"/>
              <p:cNvSpPr/>
              <p:nvPr/>
            </p:nvSpPr>
            <p:spPr>
              <a:xfrm>
                <a:off x="8083838" y="2716237"/>
                <a:ext cx="606661" cy="1349963"/>
              </a:xfrm>
              <a:custGeom>
                <a:avLst/>
                <a:gdLst/>
                <a:ahLst/>
                <a:cxnLst/>
                <a:rect l="0" t="0" r="0" b="0"/>
                <a:pathLst>
                  <a:path w="606661" h="1349963">
                    <a:moveTo>
                      <a:pt x="0" y="0"/>
                    </a:moveTo>
                    <a:lnTo>
                      <a:pt x="606660" y="0"/>
                    </a:lnTo>
                    <a:lnTo>
                      <a:pt x="606660" y="1349962"/>
                    </a:lnTo>
                    <a:lnTo>
                      <a:pt x="0" y="1349962"/>
                    </a:lnTo>
                    <a:close/>
                  </a:path>
                </a:pathLst>
              </a:custGeom>
              <a:solidFill>
                <a:srgbClr val="009300">
                  <a:alpha val="40000"/>
                </a:srgbClr>
              </a:solidFill>
              <a:ln w="12700" cap="flat" cmpd="sng" algn="ctr">
                <a:solidFill>
                  <a:srgbClr val="009300">
                    <a:alpha val="40000"/>
                  </a:srgbClr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4" name="Freeform 3"/>
              <p:cNvSpPr/>
              <p:nvPr/>
            </p:nvSpPr>
            <p:spPr>
              <a:xfrm>
                <a:off x="5442238" y="2170137"/>
                <a:ext cx="2447412" cy="2468313"/>
              </a:xfrm>
              <a:custGeom>
                <a:avLst/>
                <a:gdLst/>
                <a:ahLst/>
                <a:cxnLst/>
                <a:rect l="0" t="0" r="0" b="0"/>
                <a:pathLst>
                  <a:path w="2447412" h="2468313">
                    <a:moveTo>
                      <a:pt x="0" y="0"/>
                    </a:moveTo>
                    <a:lnTo>
                      <a:pt x="2447411" y="0"/>
                    </a:lnTo>
                    <a:lnTo>
                      <a:pt x="2447411" y="2468312"/>
                    </a:lnTo>
                    <a:lnTo>
                      <a:pt x="0" y="2468312"/>
                    </a:lnTo>
                    <a:close/>
                  </a:path>
                </a:pathLst>
              </a:custGeom>
              <a:solidFill>
                <a:srgbClr val="FFAD5B">
                  <a:alpha val="60000"/>
                </a:srgbClr>
              </a:solidFill>
              <a:ln w="12700" cap="flat" cmpd="sng" algn="ctr">
                <a:solidFill>
                  <a:srgbClr val="E6E6FA">
                    <a:alpha val="60000"/>
                  </a:srgbClr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</p:grpSp>
        <p:grpSp>
          <p:nvGrpSpPr>
            <p:cNvPr id="9" name="Group 8"/>
            <p:cNvGrpSpPr/>
            <p:nvPr/>
          </p:nvGrpSpPr>
          <p:grpSpPr>
            <a:xfrm>
              <a:off x="1111538" y="2170137"/>
              <a:ext cx="3587463" cy="2468313"/>
              <a:chOff x="1111538" y="2170137"/>
              <a:chExt cx="3587463" cy="2468313"/>
            </a:xfrm>
          </p:grpSpPr>
          <p:sp>
            <p:nvSpPr>
              <p:cNvPr id="6" name="Freeform 5"/>
              <p:cNvSpPr/>
              <p:nvPr/>
            </p:nvSpPr>
            <p:spPr>
              <a:xfrm>
                <a:off x="4527838" y="2944837"/>
                <a:ext cx="171163" cy="880813"/>
              </a:xfrm>
              <a:custGeom>
                <a:avLst/>
                <a:gdLst/>
                <a:ahLst/>
                <a:cxnLst/>
                <a:rect l="0" t="0" r="0" b="0"/>
                <a:pathLst>
                  <a:path w="171163" h="880813">
                    <a:moveTo>
                      <a:pt x="0" y="0"/>
                    </a:moveTo>
                    <a:lnTo>
                      <a:pt x="171162" y="0"/>
                    </a:lnTo>
                    <a:lnTo>
                      <a:pt x="171162" y="880812"/>
                    </a:lnTo>
                    <a:lnTo>
                      <a:pt x="0" y="880812"/>
                    </a:lnTo>
                    <a:close/>
                  </a:path>
                </a:pathLst>
              </a:custGeom>
              <a:solidFill>
                <a:srgbClr val="FF0000">
                  <a:alpha val="40000"/>
                </a:srgbClr>
              </a:solidFill>
              <a:ln w="12700" cap="flat" cmpd="sng" algn="ctr">
                <a:solidFill>
                  <a:srgbClr val="FF0000">
                    <a:alpha val="40000"/>
                  </a:srgbClr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7" name="Freeform 6"/>
              <p:cNvSpPr/>
              <p:nvPr/>
            </p:nvSpPr>
            <p:spPr>
              <a:xfrm>
                <a:off x="3753138" y="2716237"/>
                <a:ext cx="606661" cy="1349963"/>
              </a:xfrm>
              <a:custGeom>
                <a:avLst/>
                <a:gdLst/>
                <a:ahLst/>
                <a:cxnLst/>
                <a:rect l="0" t="0" r="0" b="0"/>
                <a:pathLst>
                  <a:path w="606661" h="1349963">
                    <a:moveTo>
                      <a:pt x="0" y="0"/>
                    </a:moveTo>
                    <a:lnTo>
                      <a:pt x="606660" y="0"/>
                    </a:lnTo>
                    <a:lnTo>
                      <a:pt x="606660" y="1349962"/>
                    </a:lnTo>
                    <a:lnTo>
                      <a:pt x="0" y="1349962"/>
                    </a:lnTo>
                    <a:close/>
                  </a:path>
                </a:pathLst>
              </a:custGeom>
              <a:solidFill>
                <a:srgbClr val="009300">
                  <a:alpha val="40000"/>
                </a:srgbClr>
              </a:solidFill>
              <a:ln w="12700" cap="flat" cmpd="sng" algn="ctr">
                <a:solidFill>
                  <a:srgbClr val="009300">
                    <a:alpha val="40000"/>
                  </a:srgbClr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8" name="Freeform 7"/>
              <p:cNvSpPr/>
              <p:nvPr/>
            </p:nvSpPr>
            <p:spPr>
              <a:xfrm>
                <a:off x="1111538" y="2170137"/>
                <a:ext cx="2447412" cy="2468313"/>
              </a:xfrm>
              <a:custGeom>
                <a:avLst/>
                <a:gdLst/>
                <a:ahLst/>
                <a:cxnLst/>
                <a:rect l="0" t="0" r="0" b="0"/>
                <a:pathLst>
                  <a:path w="2447412" h="2468313">
                    <a:moveTo>
                      <a:pt x="0" y="0"/>
                    </a:moveTo>
                    <a:lnTo>
                      <a:pt x="2447411" y="0"/>
                    </a:lnTo>
                    <a:lnTo>
                      <a:pt x="2447411" y="2468312"/>
                    </a:lnTo>
                    <a:lnTo>
                      <a:pt x="0" y="2468312"/>
                    </a:lnTo>
                    <a:close/>
                  </a:path>
                </a:pathLst>
              </a:custGeom>
              <a:solidFill>
                <a:srgbClr val="FFAD5B">
                  <a:alpha val="60000"/>
                </a:srgbClr>
              </a:solidFill>
              <a:ln w="12700" cap="flat" cmpd="sng" algn="ctr">
                <a:solidFill>
                  <a:srgbClr val="E6E6FA">
                    <a:alpha val="60000"/>
                  </a:srgbClr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</p:grpSp>
        <p:pic>
          <p:nvPicPr>
            <p:cNvPr id="10" name="Picture 9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74700" y="1955800"/>
              <a:ext cx="8608187" cy="2827782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sp>
        <p:nvSpPr>
          <p:cNvPr id="12" name="TextBox 11"/>
          <p:cNvSpPr txBox="1"/>
          <p:nvPr/>
        </p:nvSpPr>
        <p:spPr>
          <a:xfrm>
            <a:off x="469900" y="6921500"/>
            <a:ext cx="5468112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See pp. D-28–29 for details.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69900" y="215900"/>
            <a:ext cx="4316273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Let's use a base ten model to find 423 × 2.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850900" y="1295400"/>
            <a:ext cx="1419123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423 × 2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343660" y="5346700"/>
            <a:ext cx="737870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2800" smtClean="0">
                <a:solidFill>
                  <a:srgbClr val="000000"/>
                </a:solidFill>
                <a:latin typeface="Century Gothic"/>
              </a:rPr>
              <a:t>___ hundreds + ___ tens + ___ ones = _____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3437141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467100" y="5168900"/>
            <a:ext cx="3327324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So 423 × 2 = _____.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9900" y="6921500"/>
            <a:ext cx="5468112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See p. D-29 for details.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69900" y="203200"/>
            <a:ext cx="533207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Now let's use the standard algorithm to find 423 × 2. 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3886200" y="1866900"/>
            <a:ext cx="2385949" cy="2395093"/>
            <a:chOff x="3886200" y="1866900"/>
            <a:chExt cx="2385949" cy="2395093"/>
          </a:xfrm>
        </p:grpSpPr>
        <p:pic>
          <p:nvPicPr>
            <p:cNvPr id="5" name="Picture 4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886200" y="1866900"/>
              <a:ext cx="2385949" cy="2395093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sp>
          <p:nvSpPr>
            <p:cNvPr id="6" name="TextBox 5"/>
            <p:cNvSpPr txBox="1"/>
            <p:nvPr/>
          </p:nvSpPr>
          <p:spPr>
            <a:xfrm>
              <a:off x="5618480" y="2870200"/>
              <a:ext cx="415519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2800" smtClean="0">
                  <a:solidFill>
                    <a:srgbClr val="000000"/>
                  </a:solidFill>
                  <a:latin typeface="Century Gothic"/>
                </a:rPr>
                <a:t>2</a:t>
              </a:r>
              <a:endParaRPr lang="en-CA" sz="28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4119880" y="2082800"/>
              <a:ext cx="415519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2800" smtClean="0">
                  <a:solidFill>
                    <a:srgbClr val="000000"/>
                  </a:solidFill>
                  <a:latin typeface="Century Gothic"/>
                </a:rPr>
                <a:t>4</a:t>
              </a:r>
              <a:endParaRPr lang="en-CA" sz="28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4869180" y="2082800"/>
              <a:ext cx="415519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2800" smtClean="0">
                  <a:solidFill>
                    <a:srgbClr val="000000"/>
                  </a:solidFill>
                  <a:latin typeface="Century Gothic"/>
                </a:rPr>
                <a:t>2</a:t>
              </a:r>
              <a:endParaRPr lang="en-CA" sz="28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5618480" y="2082800"/>
              <a:ext cx="415519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2800" smtClean="0">
                  <a:solidFill>
                    <a:srgbClr val="000000"/>
                  </a:solidFill>
                  <a:latin typeface="Century Gothic"/>
                </a:rPr>
                <a:t>3</a:t>
              </a:r>
              <a:endParaRPr lang="en-CA" sz="2800">
                <a:solidFill>
                  <a:srgbClr val="000000"/>
                </a:solidFill>
                <a:latin typeface="Century Gothic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66017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759200" y="965200"/>
            <a:ext cx="2720492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467 × 2 = _____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9900" y="215900"/>
            <a:ext cx="4199102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Sometimes regrouping may be involved.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2082800" y="2286000"/>
            <a:ext cx="5985890" cy="1875998"/>
            <a:chOff x="2082800" y="2286000"/>
            <a:chExt cx="5985890" cy="1875998"/>
          </a:xfrm>
        </p:grpSpPr>
        <p:sp>
          <p:nvSpPr>
            <p:cNvPr id="4" name="TextBox 3"/>
            <p:cNvSpPr txBox="1"/>
            <p:nvPr/>
          </p:nvSpPr>
          <p:spPr>
            <a:xfrm>
              <a:off x="1991360" y="2286000"/>
              <a:ext cx="6077330" cy="954108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r"/>
              <a:r>
                <a:rPr lang="en-CA" sz="2800" smtClean="0">
                  <a:solidFill>
                    <a:srgbClr val="000000"/>
                  </a:solidFill>
                  <a:latin typeface="Century Gothic"/>
                </a:rPr>
                <a:t>___ hundreds + ___ tens + ___ ones</a:t>
              </a:r>
            </a:p>
            <a:p>
              <a:pPr algn="r"/>
              <a:r>
                <a:rPr lang="en-CA" sz="2800" smtClean="0">
                  <a:solidFill>
                    <a:srgbClr val="000000"/>
                  </a:solidFill>
                  <a:latin typeface="Century Gothic"/>
                </a:rPr>
                <a:t>× 2</a:t>
              </a:r>
              <a:endParaRPr lang="en-CA" sz="28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1991360" y="3746500"/>
              <a:ext cx="6077330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r"/>
              <a:r>
                <a:rPr lang="en-CA" sz="2800" smtClean="0">
                  <a:solidFill>
                    <a:srgbClr val="000000"/>
                  </a:solidFill>
                  <a:latin typeface="Century Gothic"/>
                </a:rPr>
                <a:t>___ hundreds + ___ tens + ___ ones</a:t>
              </a:r>
              <a:endParaRPr lang="en-CA" sz="2800">
                <a:solidFill>
                  <a:srgbClr val="000000"/>
                </a:solidFill>
                <a:latin typeface="Century Gothic"/>
              </a:endParaRPr>
            </a:p>
          </p:txBody>
        </p:sp>
        <p:cxnSp>
          <p:nvCxnSpPr>
            <p:cNvPr id="6" name="Straight Connector 5"/>
            <p:cNvCxnSpPr/>
            <p:nvPr/>
          </p:nvCxnSpPr>
          <p:spPr>
            <a:xfrm>
              <a:off x="2152650" y="3528822"/>
              <a:ext cx="5858891" cy="0"/>
            </a:xfrm>
            <a:prstGeom prst="line">
              <a:avLst/>
            </a:pr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TextBox 7"/>
          <p:cNvSpPr txBox="1"/>
          <p:nvPr/>
        </p:nvSpPr>
        <p:spPr>
          <a:xfrm>
            <a:off x="1673860" y="6400800"/>
            <a:ext cx="6391249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= ___ hundreds + ___ tens + ___ ones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grpSp>
        <p:nvGrpSpPr>
          <p:cNvPr id="11" name="Group 10"/>
          <p:cNvGrpSpPr/>
          <p:nvPr/>
        </p:nvGrpSpPr>
        <p:grpSpPr>
          <a:xfrm>
            <a:off x="1765300" y="4724400"/>
            <a:ext cx="7137400" cy="1126698"/>
            <a:chOff x="1765300" y="4724400"/>
            <a:chExt cx="7137400" cy="1126698"/>
          </a:xfrm>
        </p:grpSpPr>
        <p:sp>
          <p:nvSpPr>
            <p:cNvPr id="9" name="TextBox 8"/>
            <p:cNvSpPr txBox="1"/>
            <p:nvPr/>
          </p:nvSpPr>
          <p:spPr>
            <a:xfrm>
              <a:off x="1765300" y="4724400"/>
              <a:ext cx="7228840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 dirty="0" smtClean="0">
                  <a:solidFill>
                    <a:srgbClr val="000000"/>
                  </a:solidFill>
                  <a:latin typeface="Century Gothic"/>
                </a:rPr>
                <a:t>= 8 hundreds + (___ hundred + ___ tens)</a:t>
              </a:r>
              <a:endParaRPr lang="en-CA" sz="2800" dirty="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2108200" y="5435600"/>
              <a:ext cx="3956761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 smtClean="0">
                  <a:solidFill>
                    <a:srgbClr val="000000"/>
                  </a:solidFill>
                  <a:latin typeface="Century Gothic"/>
                </a:rPr>
                <a:t>+ (___ ten + ___ ones) </a:t>
              </a:r>
              <a:endParaRPr lang="en-CA" sz="2800">
                <a:solidFill>
                  <a:srgbClr val="000000"/>
                </a:solidFill>
                <a:latin typeface="Century Gothic"/>
              </a:endParaRPr>
            </a:p>
          </p:txBody>
        </p:sp>
      </p:grpSp>
      <p:cxnSp>
        <p:nvCxnSpPr>
          <p:cNvPr id="16" name="Straight Connector 15"/>
          <p:cNvCxnSpPr/>
          <p:nvPr/>
        </p:nvCxnSpPr>
        <p:spPr>
          <a:xfrm>
            <a:off x="0" y="4458072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574513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/>
          <p:cNvGrpSpPr/>
          <p:nvPr/>
        </p:nvGrpSpPr>
        <p:grpSpPr>
          <a:xfrm>
            <a:off x="718185" y="4302887"/>
            <a:ext cx="7272401" cy="1886458"/>
            <a:chOff x="718185" y="4302887"/>
            <a:chExt cx="7272401" cy="1886458"/>
          </a:xfrm>
        </p:grpSpPr>
        <p:grpSp>
          <p:nvGrpSpPr>
            <p:cNvPr id="5" name="Group 4"/>
            <p:cNvGrpSpPr/>
            <p:nvPr/>
          </p:nvGrpSpPr>
          <p:grpSpPr>
            <a:xfrm>
              <a:off x="7503795" y="4302887"/>
              <a:ext cx="486791" cy="925068"/>
              <a:chOff x="7503795" y="4302887"/>
              <a:chExt cx="486791" cy="925068"/>
            </a:xfrm>
          </p:grpSpPr>
          <p:sp>
            <p:nvSpPr>
              <p:cNvPr id="2" name="Freeform 1"/>
              <p:cNvSpPr/>
              <p:nvPr/>
            </p:nvSpPr>
            <p:spPr>
              <a:xfrm>
                <a:off x="7791738" y="4316437"/>
                <a:ext cx="171163" cy="880813"/>
              </a:xfrm>
              <a:custGeom>
                <a:avLst/>
                <a:gdLst/>
                <a:ahLst/>
                <a:cxnLst/>
                <a:rect l="0" t="0" r="0" b="0"/>
                <a:pathLst>
                  <a:path w="171163" h="880813">
                    <a:moveTo>
                      <a:pt x="0" y="0"/>
                    </a:moveTo>
                    <a:lnTo>
                      <a:pt x="171162" y="0"/>
                    </a:lnTo>
                    <a:lnTo>
                      <a:pt x="171162" y="880812"/>
                    </a:lnTo>
                    <a:lnTo>
                      <a:pt x="0" y="880812"/>
                    </a:lnTo>
                    <a:close/>
                  </a:path>
                </a:pathLst>
              </a:custGeom>
              <a:solidFill>
                <a:srgbClr val="FF0000">
                  <a:alpha val="40000"/>
                </a:srgbClr>
              </a:solidFill>
              <a:ln w="12700" cap="flat" cmpd="sng" algn="ctr">
                <a:solidFill>
                  <a:srgbClr val="FF0000">
                    <a:alpha val="40000"/>
                  </a:srgbClr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3" name="Freeform 2"/>
              <p:cNvSpPr/>
              <p:nvPr/>
            </p:nvSpPr>
            <p:spPr>
              <a:xfrm>
                <a:off x="7512338" y="4329137"/>
                <a:ext cx="171163" cy="880813"/>
              </a:xfrm>
              <a:custGeom>
                <a:avLst/>
                <a:gdLst/>
                <a:ahLst/>
                <a:cxnLst/>
                <a:rect l="0" t="0" r="0" b="0"/>
                <a:pathLst>
                  <a:path w="171163" h="880813">
                    <a:moveTo>
                      <a:pt x="0" y="0"/>
                    </a:moveTo>
                    <a:lnTo>
                      <a:pt x="171162" y="0"/>
                    </a:lnTo>
                    <a:lnTo>
                      <a:pt x="171162" y="880812"/>
                    </a:lnTo>
                    <a:lnTo>
                      <a:pt x="0" y="880812"/>
                    </a:lnTo>
                    <a:close/>
                  </a:path>
                </a:pathLst>
              </a:custGeom>
              <a:solidFill>
                <a:srgbClr val="009300">
                  <a:alpha val="40000"/>
                </a:srgbClr>
              </a:solidFill>
              <a:ln w="12700" cap="flat" cmpd="sng" algn="ctr">
                <a:solidFill>
                  <a:srgbClr val="009300">
                    <a:alpha val="40000"/>
                  </a:srgbClr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pic>
            <p:nvPicPr>
              <p:cNvPr id="4" name="Picture 3"/>
              <p:cNvPicPr>
                <a:picLocks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503795" y="4302887"/>
                <a:ext cx="486791" cy="925068"/>
              </a:xfrm>
              <a:prstGeom prst="rect">
                <a:avLst/>
              </a:prstGeom>
              <a:solidFill>
                <a:scrgbClr r="0" g="0" b="0">
                  <a:alpha val="0"/>
                </a:scrgbClr>
              </a:solidFill>
            </p:spPr>
          </p:pic>
        </p:grpSp>
        <p:grpSp>
          <p:nvGrpSpPr>
            <p:cNvPr id="9" name="Group 8"/>
            <p:cNvGrpSpPr/>
            <p:nvPr/>
          </p:nvGrpSpPr>
          <p:grpSpPr>
            <a:xfrm>
              <a:off x="5223891" y="4302887"/>
              <a:ext cx="1402080" cy="944499"/>
              <a:chOff x="5223891" y="4302887"/>
              <a:chExt cx="1402080" cy="944499"/>
            </a:xfrm>
          </p:grpSpPr>
          <p:sp>
            <p:nvSpPr>
              <p:cNvPr id="6" name="Freeform 5"/>
              <p:cNvSpPr/>
              <p:nvPr/>
            </p:nvSpPr>
            <p:spPr>
              <a:xfrm>
                <a:off x="6216938" y="4316437"/>
                <a:ext cx="367822" cy="890304"/>
              </a:xfrm>
              <a:custGeom>
                <a:avLst/>
                <a:gdLst/>
                <a:ahLst/>
                <a:cxnLst/>
                <a:rect l="0" t="0" r="0" b="0"/>
                <a:pathLst>
                  <a:path w="367822" h="890304">
                    <a:moveTo>
                      <a:pt x="0" y="0"/>
                    </a:moveTo>
                    <a:lnTo>
                      <a:pt x="367821" y="0"/>
                    </a:lnTo>
                    <a:lnTo>
                      <a:pt x="367821" y="890303"/>
                    </a:lnTo>
                    <a:lnTo>
                      <a:pt x="0" y="890303"/>
                    </a:lnTo>
                    <a:close/>
                  </a:path>
                </a:pathLst>
              </a:custGeom>
              <a:solidFill>
                <a:srgbClr val="009300">
                  <a:alpha val="40000"/>
                </a:srgbClr>
              </a:solidFill>
              <a:ln w="12700" cap="flat" cmpd="sng" algn="ctr">
                <a:solidFill>
                  <a:srgbClr val="009300">
                    <a:alpha val="40000"/>
                  </a:srgbClr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7" name="Freeform 6"/>
              <p:cNvSpPr/>
              <p:nvPr/>
            </p:nvSpPr>
            <p:spPr>
              <a:xfrm>
                <a:off x="5239038" y="4329137"/>
                <a:ext cx="873261" cy="854764"/>
              </a:xfrm>
              <a:custGeom>
                <a:avLst/>
                <a:gdLst/>
                <a:ahLst/>
                <a:cxnLst/>
                <a:rect l="0" t="0" r="0" b="0"/>
                <a:pathLst>
                  <a:path w="873261" h="854764">
                    <a:moveTo>
                      <a:pt x="0" y="0"/>
                    </a:moveTo>
                    <a:lnTo>
                      <a:pt x="873260" y="0"/>
                    </a:lnTo>
                    <a:lnTo>
                      <a:pt x="873260" y="854763"/>
                    </a:lnTo>
                    <a:lnTo>
                      <a:pt x="0" y="854763"/>
                    </a:lnTo>
                    <a:close/>
                  </a:path>
                </a:pathLst>
              </a:custGeom>
              <a:solidFill>
                <a:srgbClr val="FFAD5B">
                  <a:alpha val="60000"/>
                </a:srgbClr>
              </a:solidFill>
              <a:ln w="38100" cap="flat" cmpd="sng" algn="ctr">
                <a:solidFill>
                  <a:srgbClr val="E6E6FA">
                    <a:alpha val="60000"/>
                  </a:srgbClr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pic>
            <p:nvPicPr>
              <p:cNvPr id="8" name="Picture 7"/>
              <p:cNvPicPr>
                <a:picLocks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223891" y="4302887"/>
                <a:ext cx="1402080" cy="944499"/>
              </a:xfrm>
              <a:prstGeom prst="rect">
                <a:avLst/>
              </a:prstGeom>
              <a:solidFill>
                <a:scrgbClr r="0" g="0" b="0">
                  <a:alpha val="0"/>
                </a:scrgbClr>
              </a:solidFill>
            </p:spPr>
          </p:pic>
        </p:grpSp>
        <p:grpSp>
          <p:nvGrpSpPr>
            <p:cNvPr id="12" name="Group 11"/>
            <p:cNvGrpSpPr/>
            <p:nvPr/>
          </p:nvGrpSpPr>
          <p:grpSpPr>
            <a:xfrm>
              <a:off x="718185" y="4305300"/>
              <a:ext cx="3709797" cy="1884045"/>
              <a:chOff x="718185" y="4305300"/>
              <a:chExt cx="3709797" cy="1884045"/>
            </a:xfrm>
          </p:grpSpPr>
          <p:sp>
            <p:nvSpPr>
              <p:cNvPr id="10" name="Freeform 9"/>
              <p:cNvSpPr/>
              <p:nvPr/>
            </p:nvSpPr>
            <p:spPr>
              <a:xfrm>
                <a:off x="768638" y="4354537"/>
                <a:ext cx="3612863" cy="1773598"/>
              </a:xfrm>
              <a:custGeom>
                <a:avLst/>
                <a:gdLst/>
                <a:ahLst/>
                <a:cxnLst/>
                <a:rect l="0" t="0" r="0" b="0"/>
                <a:pathLst>
                  <a:path w="3612863" h="1773598">
                    <a:moveTo>
                      <a:pt x="0" y="0"/>
                    </a:moveTo>
                    <a:lnTo>
                      <a:pt x="3612862" y="0"/>
                    </a:lnTo>
                    <a:lnTo>
                      <a:pt x="3612862" y="1773597"/>
                    </a:lnTo>
                    <a:lnTo>
                      <a:pt x="0" y="1773597"/>
                    </a:lnTo>
                    <a:close/>
                  </a:path>
                </a:pathLst>
              </a:custGeom>
              <a:solidFill>
                <a:srgbClr val="FFAD5B">
                  <a:alpha val="60000"/>
                </a:srgbClr>
              </a:solidFill>
              <a:ln w="38100" cap="flat" cmpd="sng" algn="ctr">
                <a:solidFill>
                  <a:srgbClr val="E6E6FA">
                    <a:alpha val="60000"/>
                  </a:srgbClr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pic>
            <p:nvPicPr>
              <p:cNvPr id="11" name="Picture 10"/>
              <p:cNvPicPr>
                <a:picLocks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18185" y="4305300"/>
                <a:ext cx="3709797" cy="1884045"/>
              </a:xfrm>
              <a:prstGeom prst="rect">
                <a:avLst/>
              </a:prstGeom>
              <a:solidFill>
                <a:scrgbClr r="0" g="0" b="0">
                  <a:alpha val="0"/>
                </a:scrgbClr>
              </a:solidFill>
            </p:spPr>
          </p:pic>
        </p:grpSp>
      </p:grpSp>
      <p:sp>
        <p:nvSpPr>
          <p:cNvPr id="14" name="TextBox 13"/>
          <p:cNvSpPr txBox="1"/>
          <p:nvPr/>
        </p:nvSpPr>
        <p:spPr>
          <a:xfrm>
            <a:off x="736600" y="1066800"/>
            <a:ext cx="1419123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467 × 2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69900" y="215900"/>
            <a:ext cx="4316273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Let's use a base ten model to find 467 × 2.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435860" y="3352800"/>
            <a:ext cx="607733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2800" smtClean="0">
                <a:solidFill>
                  <a:srgbClr val="000000"/>
                </a:solidFill>
                <a:latin typeface="Century Gothic"/>
              </a:rPr>
              <a:t>___ hundreds + ___ tens + ___ ones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435860" y="6477000"/>
            <a:ext cx="737870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2800" smtClean="0">
                <a:solidFill>
                  <a:srgbClr val="000000"/>
                </a:solidFill>
                <a:latin typeface="Century Gothic"/>
              </a:rPr>
              <a:t>___ hundreds + ___ tens + ___ ones = _____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grpSp>
        <p:nvGrpSpPr>
          <p:cNvPr id="30" name="Group 29"/>
          <p:cNvGrpSpPr/>
          <p:nvPr/>
        </p:nvGrpSpPr>
        <p:grpSpPr>
          <a:xfrm>
            <a:off x="2476500" y="952500"/>
            <a:ext cx="6882130" cy="2128012"/>
            <a:chOff x="2476500" y="952500"/>
            <a:chExt cx="6882130" cy="2128012"/>
          </a:xfrm>
        </p:grpSpPr>
        <p:grpSp>
          <p:nvGrpSpPr>
            <p:cNvPr id="24" name="Group 23"/>
            <p:cNvGrpSpPr/>
            <p:nvPr/>
          </p:nvGrpSpPr>
          <p:grpSpPr>
            <a:xfrm>
              <a:off x="2648238" y="1103337"/>
              <a:ext cx="3076062" cy="1884113"/>
              <a:chOff x="2648238" y="1103337"/>
              <a:chExt cx="3076062" cy="1884113"/>
            </a:xfrm>
          </p:grpSpPr>
          <p:sp>
            <p:nvSpPr>
              <p:cNvPr id="21" name="Freeform 20"/>
              <p:cNvSpPr/>
              <p:nvPr/>
            </p:nvSpPr>
            <p:spPr>
              <a:xfrm>
                <a:off x="4604038" y="2055837"/>
                <a:ext cx="409062" cy="696663"/>
              </a:xfrm>
              <a:custGeom>
                <a:avLst/>
                <a:gdLst/>
                <a:ahLst/>
                <a:cxnLst/>
                <a:rect l="0" t="0" r="0" b="0"/>
                <a:pathLst>
                  <a:path w="409062" h="696663">
                    <a:moveTo>
                      <a:pt x="0" y="0"/>
                    </a:moveTo>
                    <a:lnTo>
                      <a:pt x="409061" y="0"/>
                    </a:lnTo>
                    <a:lnTo>
                      <a:pt x="409061" y="696662"/>
                    </a:lnTo>
                    <a:lnTo>
                      <a:pt x="0" y="696662"/>
                    </a:lnTo>
                    <a:close/>
                  </a:path>
                </a:pathLst>
              </a:custGeom>
              <a:solidFill>
                <a:srgbClr val="FF0000">
                  <a:alpha val="40000"/>
                </a:srgbClr>
              </a:solidFill>
              <a:ln w="12700" cap="flat" cmpd="sng" algn="ctr">
                <a:solidFill>
                  <a:srgbClr val="FF0000">
                    <a:alpha val="40000"/>
                  </a:srgbClr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22" name="Freeform 21"/>
              <p:cNvSpPr/>
              <p:nvPr/>
            </p:nvSpPr>
            <p:spPr>
              <a:xfrm>
                <a:off x="4578638" y="1103337"/>
                <a:ext cx="1145662" cy="950663"/>
              </a:xfrm>
              <a:custGeom>
                <a:avLst/>
                <a:gdLst/>
                <a:ahLst/>
                <a:cxnLst/>
                <a:rect l="0" t="0" r="0" b="0"/>
                <a:pathLst>
                  <a:path w="1145662" h="950663">
                    <a:moveTo>
                      <a:pt x="0" y="0"/>
                    </a:moveTo>
                    <a:lnTo>
                      <a:pt x="1145661" y="0"/>
                    </a:lnTo>
                    <a:lnTo>
                      <a:pt x="1145661" y="950662"/>
                    </a:lnTo>
                    <a:lnTo>
                      <a:pt x="0" y="950662"/>
                    </a:lnTo>
                    <a:close/>
                  </a:path>
                </a:pathLst>
              </a:custGeom>
              <a:solidFill>
                <a:srgbClr val="009300">
                  <a:alpha val="40000"/>
                </a:srgbClr>
              </a:solidFill>
              <a:ln w="12700" cap="flat" cmpd="sng" algn="ctr">
                <a:solidFill>
                  <a:srgbClr val="009300">
                    <a:alpha val="40000"/>
                  </a:srgbClr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23" name="Freeform 22"/>
              <p:cNvSpPr/>
              <p:nvPr/>
            </p:nvSpPr>
            <p:spPr>
              <a:xfrm>
                <a:off x="2648238" y="1103337"/>
                <a:ext cx="1888612" cy="1884113"/>
              </a:xfrm>
              <a:custGeom>
                <a:avLst/>
                <a:gdLst/>
                <a:ahLst/>
                <a:cxnLst/>
                <a:rect l="0" t="0" r="0" b="0"/>
                <a:pathLst>
                  <a:path w="1888612" h="1884113">
                    <a:moveTo>
                      <a:pt x="0" y="0"/>
                    </a:moveTo>
                    <a:lnTo>
                      <a:pt x="1888611" y="0"/>
                    </a:lnTo>
                    <a:lnTo>
                      <a:pt x="1888611" y="1884112"/>
                    </a:lnTo>
                    <a:lnTo>
                      <a:pt x="0" y="1884112"/>
                    </a:lnTo>
                    <a:close/>
                  </a:path>
                </a:pathLst>
              </a:custGeom>
              <a:solidFill>
                <a:srgbClr val="FFAD5B">
                  <a:alpha val="60000"/>
                </a:srgbClr>
              </a:solidFill>
              <a:ln w="38100" cap="flat" cmpd="sng" algn="ctr">
                <a:solidFill>
                  <a:srgbClr val="E6E6FA">
                    <a:alpha val="60000"/>
                  </a:srgbClr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</p:grpSp>
        <p:grpSp>
          <p:nvGrpSpPr>
            <p:cNvPr id="28" name="Group 27"/>
            <p:cNvGrpSpPr/>
            <p:nvPr/>
          </p:nvGrpSpPr>
          <p:grpSpPr>
            <a:xfrm>
              <a:off x="6128517" y="1120198"/>
              <a:ext cx="3076062" cy="1884114"/>
              <a:chOff x="6128517" y="1120198"/>
              <a:chExt cx="3076062" cy="1884114"/>
            </a:xfrm>
          </p:grpSpPr>
          <p:sp>
            <p:nvSpPr>
              <p:cNvPr id="25" name="Freeform 24"/>
              <p:cNvSpPr/>
              <p:nvPr/>
            </p:nvSpPr>
            <p:spPr>
              <a:xfrm>
                <a:off x="8084317" y="2072698"/>
                <a:ext cx="409062" cy="696664"/>
              </a:xfrm>
              <a:custGeom>
                <a:avLst/>
                <a:gdLst/>
                <a:ahLst/>
                <a:cxnLst/>
                <a:rect l="0" t="0" r="0" b="0"/>
                <a:pathLst>
                  <a:path w="409062" h="696664">
                    <a:moveTo>
                      <a:pt x="0" y="0"/>
                    </a:moveTo>
                    <a:lnTo>
                      <a:pt x="409061" y="0"/>
                    </a:lnTo>
                    <a:lnTo>
                      <a:pt x="409061" y="696663"/>
                    </a:lnTo>
                    <a:lnTo>
                      <a:pt x="0" y="696663"/>
                    </a:lnTo>
                    <a:close/>
                  </a:path>
                </a:pathLst>
              </a:custGeom>
              <a:solidFill>
                <a:srgbClr val="FF0000">
                  <a:alpha val="40000"/>
                </a:srgbClr>
              </a:solidFill>
              <a:ln w="12700" cap="flat" cmpd="sng" algn="ctr">
                <a:solidFill>
                  <a:srgbClr val="FF0000">
                    <a:alpha val="40000"/>
                  </a:srgbClr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26" name="Freeform 25"/>
              <p:cNvSpPr/>
              <p:nvPr/>
            </p:nvSpPr>
            <p:spPr>
              <a:xfrm>
                <a:off x="8058917" y="1120198"/>
                <a:ext cx="1145662" cy="950664"/>
              </a:xfrm>
              <a:custGeom>
                <a:avLst/>
                <a:gdLst/>
                <a:ahLst/>
                <a:cxnLst/>
                <a:rect l="0" t="0" r="0" b="0"/>
                <a:pathLst>
                  <a:path w="1145662" h="950664">
                    <a:moveTo>
                      <a:pt x="0" y="0"/>
                    </a:moveTo>
                    <a:lnTo>
                      <a:pt x="1145661" y="0"/>
                    </a:lnTo>
                    <a:lnTo>
                      <a:pt x="1145661" y="950663"/>
                    </a:lnTo>
                    <a:lnTo>
                      <a:pt x="0" y="950663"/>
                    </a:lnTo>
                    <a:close/>
                  </a:path>
                </a:pathLst>
              </a:custGeom>
              <a:solidFill>
                <a:srgbClr val="009300">
                  <a:alpha val="40000"/>
                </a:srgbClr>
              </a:solidFill>
              <a:ln w="12700" cap="flat" cmpd="sng" algn="ctr">
                <a:solidFill>
                  <a:srgbClr val="009300">
                    <a:alpha val="40000"/>
                  </a:srgbClr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27" name="Freeform 26"/>
              <p:cNvSpPr/>
              <p:nvPr/>
            </p:nvSpPr>
            <p:spPr>
              <a:xfrm>
                <a:off x="6128517" y="1120198"/>
                <a:ext cx="1888612" cy="1884114"/>
              </a:xfrm>
              <a:custGeom>
                <a:avLst/>
                <a:gdLst/>
                <a:ahLst/>
                <a:cxnLst/>
                <a:rect l="0" t="0" r="0" b="0"/>
                <a:pathLst>
                  <a:path w="1888612" h="1884114">
                    <a:moveTo>
                      <a:pt x="0" y="0"/>
                    </a:moveTo>
                    <a:lnTo>
                      <a:pt x="1888611" y="0"/>
                    </a:lnTo>
                    <a:lnTo>
                      <a:pt x="1888611" y="1884113"/>
                    </a:lnTo>
                    <a:lnTo>
                      <a:pt x="0" y="1884113"/>
                    </a:lnTo>
                    <a:close/>
                  </a:path>
                </a:pathLst>
              </a:custGeom>
              <a:solidFill>
                <a:srgbClr val="FFAD5B">
                  <a:alpha val="60000"/>
                </a:srgbClr>
              </a:solidFill>
              <a:ln w="38100" cap="flat" cmpd="sng" algn="ctr">
                <a:solidFill>
                  <a:srgbClr val="E6E6FA">
                    <a:alpha val="60000"/>
                  </a:srgbClr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</p:grpSp>
        <p:pic>
          <p:nvPicPr>
            <p:cNvPr id="29" name="Picture 28"/>
            <p:cNvPicPr>
              <a:picLocks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476500" y="952500"/>
              <a:ext cx="6882130" cy="2128012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cxnSp>
        <p:nvCxnSpPr>
          <p:cNvPr id="32" name="Straight Connector 31"/>
          <p:cNvCxnSpPr/>
          <p:nvPr/>
        </p:nvCxnSpPr>
        <p:spPr>
          <a:xfrm>
            <a:off x="0" y="3954016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497482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2998216" y="1268476"/>
            <a:ext cx="3781044" cy="3431921"/>
            <a:chOff x="2998216" y="1268476"/>
            <a:chExt cx="3781044" cy="3431921"/>
          </a:xfrm>
        </p:grpSpPr>
        <p:pic>
          <p:nvPicPr>
            <p:cNvPr id="2" name="Picture 1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998216" y="1268476"/>
              <a:ext cx="3781044" cy="3431921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sp>
          <p:nvSpPr>
            <p:cNvPr id="3" name="TextBox 2"/>
            <p:cNvSpPr txBox="1"/>
            <p:nvPr/>
          </p:nvSpPr>
          <p:spPr>
            <a:xfrm>
              <a:off x="5605780" y="2984500"/>
              <a:ext cx="415519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2800" smtClean="0">
                  <a:solidFill>
                    <a:srgbClr val="000000"/>
                  </a:solidFill>
                  <a:latin typeface="Century Gothic"/>
                </a:rPr>
                <a:t>2</a:t>
              </a:r>
              <a:endParaRPr lang="en-CA" sz="28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4145280" y="2235200"/>
              <a:ext cx="415519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2800" smtClean="0">
                  <a:solidFill>
                    <a:srgbClr val="000000"/>
                  </a:solidFill>
                  <a:latin typeface="Century Gothic"/>
                </a:rPr>
                <a:t>4</a:t>
              </a:r>
              <a:endParaRPr lang="en-CA" sz="28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4869180" y="2235200"/>
              <a:ext cx="415519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2800" smtClean="0">
                  <a:solidFill>
                    <a:srgbClr val="000000"/>
                  </a:solidFill>
                  <a:latin typeface="Century Gothic"/>
                </a:rPr>
                <a:t>6</a:t>
              </a:r>
              <a:endParaRPr lang="en-CA" sz="28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5605780" y="2235200"/>
              <a:ext cx="415519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2800" smtClean="0">
                  <a:solidFill>
                    <a:srgbClr val="000000"/>
                  </a:solidFill>
                  <a:latin typeface="Century Gothic"/>
                </a:rPr>
                <a:t>7</a:t>
              </a:r>
              <a:endParaRPr lang="en-CA" sz="2800">
                <a:solidFill>
                  <a:srgbClr val="000000"/>
                </a:solidFill>
                <a:latin typeface="Century Gothic"/>
              </a:endParaRPr>
            </a:p>
          </p:txBody>
        </p:sp>
      </p:grpSp>
      <p:sp>
        <p:nvSpPr>
          <p:cNvPr id="8" name="TextBox 7"/>
          <p:cNvSpPr txBox="1"/>
          <p:nvPr/>
        </p:nvSpPr>
        <p:spPr>
          <a:xfrm>
            <a:off x="3467100" y="5537200"/>
            <a:ext cx="3327324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So 467 × 2 = _____.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69900" y="6921500"/>
            <a:ext cx="91719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What does each number represent</a:t>
            </a:r>
            <a:r>
              <a:rPr lang="en-CA" sz="1600" smtClean="0">
                <a:solidFill>
                  <a:srgbClr val="666666"/>
                </a:solidFill>
                <a:latin typeface="Arial"/>
              </a:rPr>
              <a:t>? </a:t>
            </a:r>
            <a:r>
              <a:rPr lang="en-CA" sz="1600" smtClean="0">
                <a:solidFill>
                  <a:srgbClr val="666666"/>
                </a:solidFill>
                <a:latin typeface="Century Gothic"/>
              </a:rPr>
              <a:t>See pp. D-30–31 for details.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69900" y="203200"/>
            <a:ext cx="533207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Now let's use the standard algorithm to find 467 × 2. 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1409891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685800" y="1765300"/>
            <a:ext cx="2047621" cy="2682748"/>
            <a:chOff x="685800" y="1765300"/>
            <a:chExt cx="2047621" cy="2682748"/>
          </a:xfrm>
        </p:grpSpPr>
        <p:pic>
          <p:nvPicPr>
            <p:cNvPr id="2" name="Picture 1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85800" y="1765300"/>
              <a:ext cx="2047621" cy="2682748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sp>
          <p:nvSpPr>
            <p:cNvPr id="3" name="TextBox 2"/>
            <p:cNvSpPr txBox="1"/>
            <p:nvPr/>
          </p:nvSpPr>
          <p:spPr>
            <a:xfrm>
              <a:off x="868680" y="2590800"/>
              <a:ext cx="415519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2800" smtClean="0">
                  <a:solidFill>
                    <a:srgbClr val="000000"/>
                  </a:solidFill>
                  <a:latin typeface="Century Gothic"/>
                </a:rPr>
                <a:t>2</a:t>
              </a:r>
              <a:endParaRPr lang="en-CA" sz="28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1516380" y="2590800"/>
              <a:ext cx="415519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2800" smtClean="0">
                  <a:solidFill>
                    <a:srgbClr val="000000"/>
                  </a:solidFill>
                  <a:latin typeface="Century Gothic"/>
                </a:rPr>
                <a:t>1</a:t>
              </a:r>
              <a:endParaRPr lang="en-CA" sz="28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2151380" y="2590800"/>
              <a:ext cx="415519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2800" smtClean="0">
                  <a:solidFill>
                    <a:srgbClr val="000000"/>
                  </a:solidFill>
                  <a:latin typeface="Century Gothic"/>
                </a:rPr>
                <a:t>9</a:t>
              </a:r>
              <a:endParaRPr lang="en-CA" sz="28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2151380" y="3225800"/>
              <a:ext cx="415519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2800" smtClean="0">
                  <a:solidFill>
                    <a:srgbClr val="000000"/>
                  </a:solidFill>
                  <a:latin typeface="Century Gothic"/>
                </a:rPr>
                <a:t>3</a:t>
              </a:r>
              <a:endParaRPr lang="en-CA" sz="2800">
                <a:solidFill>
                  <a:srgbClr val="000000"/>
                </a:solidFill>
                <a:latin typeface="Century Gothic"/>
              </a:endParaRPr>
            </a:p>
          </p:txBody>
        </p:sp>
      </p:grpSp>
      <p:sp>
        <p:nvSpPr>
          <p:cNvPr id="8" name="TextBox 7"/>
          <p:cNvSpPr txBox="1"/>
          <p:nvPr/>
        </p:nvSpPr>
        <p:spPr>
          <a:xfrm>
            <a:off x="469900" y="203200"/>
            <a:ext cx="4758182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Problems that require regrouping ones to tens.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69900" y="6921500"/>
            <a:ext cx="5468112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See pp. D-30–31 for details.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grpSp>
        <p:nvGrpSpPr>
          <p:cNvPr id="15" name="Group 14"/>
          <p:cNvGrpSpPr/>
          <p:nvPr/>
        </p:nvGrpSpPr>
        <p:grpSpPr>
          <a:xfrm>
            <a:off x="7442200" y="1765300"/>
            <a:ext cx="2047621" cy="2682748"/>
            <a:chOff x="7442200" y="1765300"/>
            <a:chExt cx="2047621" cy="2682748"/>
          </a:xfrm>
        </p:grpSpPr>
        <p:pic>
          <p:nvPicPr>
            <p:cNvPr id="10" name="Picture 9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442200" y="1765300"/>
              <a:ext cx="2047621" cy="2682748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sp>
          <p:nvSpPr>
            <p:cNvPr id="11" name="TextBox 10"/>
            <p:cNvSpPr txBox="1"/>
            <p:nvPr/>
          </p:nvSpPr>
          <p:spPr>
            <a:xfrm>
              <a:off x="7612380" y="2590800"/>
              <a:ext cx="415519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2800" smtClean="0">
                  <a:solidFill>
                    <a:srgbClr val="000000"/>
                  </a:solidFill>
                  <a:latin typeface="Century Gothic"/>
                </a:rPr>
                <a:t>8</a:t>
              </a:r>
              <a:endParaRPr lang="en-CA" sz="28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8260080" y="2590800"/>
              <a:ext cx="415519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2800" smtClean="0">
                  <a:solidFill>
                    <a:srgbClr val="000000"/>
                  </a:solidFill>
                  <a:latin typeface="Century Gothic"/>
                </a:rPr>
                <a:t>2</a:t>
              </a:r>
              <a:endParaRPr lang="en-CA" sz="28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8895080" y="2590800"/>
              <a:ext cx="415519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2800" smtClean="0">
                  <a:solidFill>
                    <a:srgbClr val="000000"/>
                  </a:solidFill>
                  <a:latin typeface="Century Gothic"/>
                </a:rPr>
                <a:t>7</a:t>
              </a:r>
              <a:endParaRPr lang="en-CA" sz="28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8895080" y="3225800"/>
              <a:ext cx="415519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2800" smtClean="0">
                  <a:solidFill>
                    <a:srgbClr val="000000"/>
                  </a:solidFill>
                  <a:latin typeface="Century Gothic"/>
                </a:rPr>
                <a:t>2</a:t>
              </a:r>
              <a:endParaRPr lang="en-CA" sz="2800">
                <a:solidFill>
                  <a:srgbClr val="000000"/>
                </a:solidFill>
                <a:latin typeface="Century Gothic"/>
              </a:endParaRP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4057650" y="1765300"/>
            <a:ext cx="2047621" cy="2682748"/>
            <a:chOff x="4057650" y="1765300"/>
            <a:chExt cx="2047621" cy="2682748"/>
          </a:xfrm>
        </p:grpSpPr>
        <p:pic>
          <p:nvPicPr>
            <p:cNvPr id="16" name="Picture 15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57650" y="1765300"/>
              <a:ext cx="2047621" cy="2682748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sp>
          <p:nvSpPr>
            <p:cNvPr id="17" name="TextBox 16"/>
            <p:cNvSpPr txBox="1"/>
            <p:nvPr/>
          </p:nvSpPr>
          <p:spPr>
            <a:xfrm>
              <a:off x="4234180" y="2590800"/>
              <a:ext cx="415519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2800" smtClean="0">
                  <a:solidFill>
                    <a:srgbClr val="000000"/>
                  </a:solidFill>
                  <a:latin typeface="Century Gothic"/>
                </a:rPr>
                <a:t>3</a:t>
              </a:r>
              <a:endParaRPr lang="en-CA" sz="28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4881880" y="2590800"/>
              <a:ext cx="415519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2800" smtClean="0">
                  <a:solidFill>
                    <a:srgbClr val="000000"/>
                  </a:solidFill>
                  <a:latin typeface="Century Gothic"/>
                </a:rPr>
                <a:t>1</a:t>
              </a:r>
              <a:endParaRPr lang="en-CA" sz="28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5516880" y="2590800"/>
              <a:ext cx="415519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2800" smtClean="0">
                  <a:solidFill>
                    <a:srgbClr val="000000"/>
                  </a:solidFill>
                  <a:latin typeface="Century Gothic"/>
                </a:rPr>
                <a:t>2</a:t>
              </a:r>
              <a:endParaRPr lang="en-CA" sz="28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5516880" y="3225800"/>
              <a:ext cx="415519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2800" smtClean="0">
                  <a:solidFill>
                    <a:srgbClr val="000000"/>
                  </a:solidFill>
                  <a:latin typeface="Century Gothic"/>
                </a:rPr>
                <a:t>8</a:t>
              </a:r>
              <a:endParaRPr lang="en-CA" sz="2800">
                <a:solidFill>
                  <a:srgbClr val="000000"/>
                </a:solidFill>
                <a:latin typeface="Century Gothic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35732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JUMP Styles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7FA1BCBC6E2B8468E172994160D6E3A" ma:contentTypeVersion="11" ma:contentTypeDescription="Create a new document." ma:contentTypeScope="" ma:versionID="ce0ea5008157ab5b98911c0e52a210a7">
  <xsd:schema xmlns:xsd="http://www.w3.org/2001/XMLSchema" xmlns:xs="http://www.w3.org/2001/XMLSchema" xmlns:p="http://schemas.microsoft.com/office/2006/metadata/properties" xmlns:ns2="e18f966e-def6-491c-90ef-ce766f7b57b2" xmlns:ns3="fa50482e-f21a-4d27-9292-78c96369b738" targetNamespace="http://schemas.microsoft.com/office/2006/metadata/properties" ma:root="true" ma:fieldsID="1dc34ba02f05da32e371e9c9edcd8d32" ns2:_="" ns3:_="">
    <xsd:import namespace="e18f966e-def6-491c-90ef-ce766f7b57b2"/>
    <xsd:import namespace="fa50482e-f21a-4d27-9292-78c96369b73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18f966e-def6-491c-90ef-ce766f7b57b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7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8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a50482e-f21a-4d27-9292-78c96369b738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2E16542C-6B1D-42FA-B996-288CB1BF1DFB}"/>
</file>

<file path=customXml/itemProps2.xml><?xml version="1.0" encoding="utf-8"?>
<ds:datastoreItem xmlns:ds="http://schemas.openxmlformats.org/officeDocument/2006/customXml" ds:itemID="{6808AA46-BA91-4938-BB8B-9C3437A0892F}"/>
</file>

<file path=customXml/itemProps3.xml><?xml version="1.0" encoding="utf-8"?>
<ds:datastoreItem xmlns:ds="http://schemas.openxmlformats.org/officeDocument/2006/customXml" ds:itemID="{C9213DDA-94EA-4C95-8C70-18E42F3832A7}"/>
</file>

<file path=docProps/app.xml><?xml version="1.0" encoding="utf-8"?>
<Properties xmlns="http://schemas.openxmlformats.org/officeDocument/2006/extended-properties" xmlns:vt="http://schemas.openxmlformats.org/officeDocument/2006/docPropsVTypes">
  <TotalTime>33</TotalTime>
  <Words>892</Words>
  <Application>Microsoft Office PowerPoint</Application>
  <PresentationFormat>Custom</PresentationFormat>
  <Paragraphs>159</Paragraphs>
  <Slides>24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7" baseType="lpstr">
      <vt:lpstr>Arial</vt:lpstr>
      <vt:lpstr>Century Gothic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Lindsay Karpenko</dc:creator>
  <cp:lastModifiedBy>Lindsay Karpenko</cp:lastModifiedBy>
  <cp:revision>20</cp:revision>
  <dcterms:created xsi:type="dcterms:W3CDTF">2019-09-04T14:36:28Z</dcterms:created>
  <dcterms:modified xsi:type="dcterms:W3CDTF">2019-09-06T13:37:44Z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0x01010017FA1BCBC6E2B8468E172994160D6E3A</vt:lpwstr>
  </property>
</Properties>
</file>