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0160000" cy="7620000"/>
  <p:notesSz cx="6858000" cy="9144000"/>
  <p:embeddedFontLst>
    <p:embeddedFont>
      <p:font typeface="Century Gothic" panose="020B050202020202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16" y="-72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2239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933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056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661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6492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495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0871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001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933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0081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0831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2A3EF-71FF-47DB-94E4-EB9176A53B8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76FC8-7E3F-4A4A-89B4-AE1FBB913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4138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optional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optional		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5.1 Unit 3 Number Sense pp. D-47–52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NS5-22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5148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Multiplying Large Numbers by 2-Digit Numbers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70002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use the standard algorithm to multiply multi-digit numbers by two-digit numbers.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5.1 pp. 70–72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69867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93700" y="6819160"/>
            <a:ext cx="2916451" cy="446775"/>
          </a:xfrm>
          <a:custGeom>
            <a:avLst/>
            <a:gdLst/>
            <a:ahLst/>
            <a:cxnLst/>
            <a:rect l="0" t="0" r="0" b="0"/>
            <a:pathLst>
              <a:path w="2916451" h="446775">
                <a:moveTo>
                  <a:pt x="0" y="0"/>
                </a:moveTo>
                <a:lnTo>
                  <a:pt x="2916450" y="0"/>
                </a:lnTo>
                <a:lnTo>
                  <a:pt x="2916450" y="446774"/>
                </a:lnTo>
                <a:lnTo>
                  <a:pt x="0" y="44677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D-49–50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-35419" y="-112832"/>
            <a:ext cx="10374233" cy="1294946"/>
          </a:xfrm>
          <a:custGeom>
            <a:avLst/>
            <a:gdLst/>
            <a:ahLst/>
            <a:cxnLst/>
            <a:rect l="0" t="0" r="0" b="0"/>
            <a:pathLst>
              <a:path w="10374233" h="1294946">
                <a:moveTo>
                  <a:pt x="0" y="0"/>
                </a:moveTo>
                <a:lnTo>
                  <a:pt x="10374232" y="0"/>
                </a:lnTo>
                <a:lnTo>
                  <a:pt x="10374232" y="1294945"/>
                </a:lnTo>
                <a:lnTo>
                  <a:pt x="0" y="1294945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69900" y="406400"/>
            <a:ext cx="95836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To save paper, we can combine two grids into one.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351808" y="2854732"/>
            <a:ext cx="2863791" cy="1963380"/>
            <a:chOff x="3351808" y="2851160"/>
            <a:chExt cx="2863791" cy="1963380"/>
          </a:xfrm>
        </p:grpSpPr>
        <p:sp>
          <p:nvSpPr>
            <p:cNvPr id="6" name="TextBox 5"/>
            <p:cNvSpPr txBox="1"/>
            <p:nvPr/>
          </p:nvSpPr>
          <p:spPr>
            <a:xfrm>
              <a:off x="4808497" y="285116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232400" y="285116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00080" y="285116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00080" y="33020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26012" y="3302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×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51808" y="429132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3785716" y="3806190"/>
              <a:ext cx="2407568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351808" y="4742532"/>
              <a:ext cx="284147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32400" y="33020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100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6243" y="-258855"/>
            <a:ext cx="10821059" cy="2945963"/>
            <a:chOff x="-66243" y="-258855"/>
            <a:chExt cx="10821059" cy="2945963"/>
          </a:xfrm>
        </p:grpSpPr>
        <p:sp>
          <p:nvSpPr>
            <p:cNvPr id="2" name="Freeform 1"/>
            <p:cNvSpPr/>
            <p:nvPr/>
          </p:nvSpPr>
          <p:spPr>
            <a:xfrm>
              <a:off x="-66243" y="-258855"/>
              <a:ext cx="10821059" cy="2945963"/>
            </a:xfrm>
            <a:custGeom>
              <a:avLst/>
              <a:gdLst/>
              <a:ahLst/>
              <a:cxnLst/>
              <a:rect l="0" t="0" r="0" b="0"/>
              <a:pathLst>
                <a:path w="10821059" h="2945963">
                  <a:moveTo>
                    <a:pt x="0" y="0"/>
                  </a:moveTo>
                  <a:lnTo>
                    <a:pt x="10821058" y="0"/>
                  </a:lnTo>
                  <a:lnTo>
                    <a:pt x="10821058" y="2945962"/>
                  </a:lnTo>
                  <a:lnTo>
                    <a:pt x="0" y="2945962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419100"/>
              <a:ext cx="4925111" cy="118551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Exercises: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1. Multiply using grid paper.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1930400"/>
              <a:ext cx="20888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579 × 31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84600" y="1930400"/>
              <a:ext cx="208846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648 × 24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12000" y="1930400"/>
              <a:ext cx="231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395 × 27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334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22308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Check the reasonableness of your answers to Exercise 1 by rounding the first factor to the nearest hundred, and the second factor to the nearest ten.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5298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example on p. D-50.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9209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81000" y="6819160"/>
            <a:ext cx="2476501" cy="446775"/>
          </a:xfrm>
          <a:custGeom>
            <a:avLst/>
            <a:gdLst/>
            <a:ahLst/>
            <a:cxnLst/>
            <a:rect l="0" t="0" r="0" b="0"/>
            <a:pathLst>
              <a:path w="2476501" h="446775">
                <a:moveTo>
                  <a:pt x="0" y="0"/>
                </a:moveTo>
                <a:lnTo>
                  <a:pt x="2476500" y="0"/>
                </a:lnTo>
                <a:lnTo>
                  <a:pt x="2476500" y="446774"/>
                </a:lnTo>
                <a:lnTo>
                  <a:pt x="0" y="44677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4826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D-51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-35419" y="-112832"/>
            <a:ext cx="10374233" cy="1294946"/>
          </a:xfrm>
          <a:custGeom>
            <a:avLst/>
            <a:gdLst/>
            <a:ahLst/>
            <a:cxnLst/>
            <a:rect l="0" t="0" r="0" b="0"/>
            <a:pathLst>
              <a:path w="10374233" h="1294946">
                <a:moveTo>
                  <a:pt x="0" y="0"/>
                </a:moveTo>
                <a:lnTo>
                  <a:pt x="10374232" y="0"/>
                </a:lnTo>
                <a:lnTo>
                  <a:pt x="10374232" y="1294945"/>
                </a:lnTo>
                <a:lnTo>
                  <a:pt x="0" y="1294945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82600" y="406400"/>
            <a:ext cx="95836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Find the product.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351808" y="2854732"/>
            <a:ext cx="3384376" cy="1963380"/>
            <a:chOff x="3351808" y="2854732"/>
            <a:chExt cx="3384376" cy="1963380"/>
          </a:xfrm>
        </p:grpSpPr>
        <p:sp>
          <p:nvSpPr>
            <p:cNvPr id="6" name="TextBox 5"/>
            <p:cNvSpPr txBox="1"/>
            <p:nvPr/>
          </p:nvSpPr>
          <p:spPr>
            <a:xfrm>
              <a:off x="5312553" y="2854732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16609" y="2854732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0665" y="2873896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20665" y="3314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58060" y="33147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×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21956" y="4294892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287912" y="3816604"/>
              <a:ext cx="2376264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351808" y="4746104"/>
              <a:ext cx="3312368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800080" y="3314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80505" y="2854732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691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   Multiply.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57300"/>
            <a:ext cx="22858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2193 × 78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1257300"/>
            <a:ext cx="22855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6047 × 53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457700"/>
            <a:ext cx="33137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28 124 × 65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42420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66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44500" y="1930400"/>
            <a:ext cx="3760851" cy="4398391"/>
            <a:chOff x="444500" y="1930400"/>
            <a:chExt cx="3760851" cy="4398391"/>
          </a:xfrm>
        </p:grpSpPr>
        <p:sp>
          <p:nvSpPr>
            <p:cNvPr id="2" name="TextBox 1"/>
            <p:cNvSpPr txBox="1"/>
            <p:nvPr/>
          </p:nvSpPr>
          <p:spPr>
            <a:xfrm>
              <a:off x="444500" y="19304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53338" y="1934464"/>
              <a:ext cx="3152013" cy="4394327"/>
              <a:chOff x="1053338" y="1934464"/>
              <a:chExt cx="3152013" cy="4394327"/>
            </a:xfrm>
          </p:grpSpPr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3338" y="1934464"/>
                <a:ext cx="3152013" cy="439432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3695700" y="3314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695700" y="39116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695700" y="45339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8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098800" y="45339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6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489200" y="45339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9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098800" y="5130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5219700" y="1930400"/>
            <a:ext cx="3764788" cy="4398391"/>
            <a:chOff x="5219700" y="1930400"/>
            <a:chExt cx="3764788" cy="4398391"/>
          </a:xfrm>
        </p:grpSpPr>
        <p:sp>
          <p:nvSpPr>
            <p:cNvPr id="12" name="TextBox 11"/>
            <p:cNvSpPr txBox="1"/>
            <p:nvPr/>
          </p:nvSpPr>
          <p:spPr>
            <a:xfrm>
              <a:off x="5219700" y="19304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832475" y="1934464"/>
              <a:ext cx="3152013" cy="4394327"/>
              <a:chOff x="5832475" y="1934464"/>
              <a:chExt cx="3152013" cy="4394327"/>
            </a:xfrm>
          </p:grpSpPr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32475" y="1934464"/>
                <a:ext cx="3152013" cy="439432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7861300" y="39116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8470900" y="39116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7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470900" y="57531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6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861300" y="57531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264400" y="45339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861300" y="5130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057900" y="57531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444500" y="419100"/>
            <a:ext cx="4972152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Find the missing numbers.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607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Let's multiply using the rectangle method.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700" y="1524000"/>
            <a:ext cx="1241450" cy="1225044"/>
            <a:chOff x="1790700" y="1524000"/>
            <a:chExt cx="1241450" cy="1225044"/>
          </a:xfrm>
        </p:grpSpPr>
        <p:sp>
          <p:nvSpPr>
            <p:cNvPr id="3" name="TextBox 2"/>
            <p:cNvSpPr txBox="1"/>
            <p:nvPr/>
          </p:nvSpPr>
          <p:spPr>
            <a:xfrm>
              <a:off x="2222500" y="1524000"/>
              <a:ext cx="80965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321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790700" y="2225824"/>
              <a:ext cx="122186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×   45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888617" y="2734691"/>
              <a:ext cx="101219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4492117" y="1524000"/>
            <a:ext cx="3855314" cy="1225044"/>
            <a:chOff x="4492117" y="1524000"/>
            <a:chExt cx="3855314" cy="1225044"/>
          </a:xfrm>
        </p:grpSpPr>
        <p:sp>
          <p:nvSpPr>
            <p:cNvPr id="7" name="TextBox 6"/>
            <p:cNvSpPr txBox="1"/>
            <p:nvPr/>
          </p:nvSpPr>
          <p:spPr>
            <a:xfrm>
              <a:off x="4546600" y="1524000"/>
              <a:ext cx="380083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300     +     20     +     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37300" y="2225824"/>
              <a:ext cx="200964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40     +     5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492117" y="2734691"/>
              <a:ext cx="382638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469900" y="6565900"/>
            <a:ext cx="9654921" cy="6291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Have students use this method to check their answers from the previous exercises.  ​</a:t>
            </a:r>
            <a:br>
              <a:rPr lang="en-CA" sz="1600" dirty="0" smtClean="0">
                <a:solidFill>
                  <a:srgbClr val="666666"/>
                </a:solidFill>
                <a:latin typeface="Century Gothic"/>
              </a:rPr>
            </a:b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D-52 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0703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5.1 pp. 70–72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8601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D-47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64188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0" y="787400"/>
            <a:ext cx="16161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321 × 45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79600"/>
            <a:ext cx="92862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is this multiplication different from the ones we've done so far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352800"/>
            <a:ext cx="5628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D-47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025900"/>
            <a:ext cx="90093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I want to find a way to split it into two easier problems.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4699000"/>
            <a:ext cx="87049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types of problems do you know how to do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900" y="6908800"/>
            <a:ext cx="9679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Ask students to break up 45 so it involves a multiple of 10.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737992"/>
            <a:ext cx="10149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60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8133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Break up 45 into 40 and 5. What is the area of each piece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 See p. D-48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149600" y="2226171"/>
            <a:ext cx="3231753" cy="1960483"/>
            <a:chOff x="3149600" y="2226171"/>
            <a:chExt cx="3231753" cy="1960483"/>
          </a:xfrm>
        </p:grpSpPr>
        <p:sp>
          <p:nvSpPr>
            <p:cNvPr id="3" name="Freeform 2"/>
            <p:cNvSpPr/>
            <p:nvPr/>
          </p:nvSpPr>
          <p:spPr>
            <a:xfrm>
              <a:off x="3780833" y="2226171"/>
              <a:ext cx="2600520" cy="1560627"/>
            </a:xfrm>
            <a:custGeom>
              <a:avLst/>
              <a:gdLst/>
              <a:ahLst/>
              <a:cxnLst/>
              <a:rect l="0" t="0" r="0" b="0"/>
              <a:pathLst>
                <a:path w="2600520" h="1560627">
                  <a:moveTo>
                    <a:pt x="0" y="0"/>
                  </a:moveTo>
                  <a:lnTo>
                    <a:pt x="2600519" y="0"/>
                  </a:lnTo>
                  <a:lnTo>
                    <a:pt x="2600519" y="1560626"/>
                  </a:lnTo>
                  <a:lnTo>
                    <a:pt x="0" y="156062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864100" y="3848100"/>
              <a:ext cx="528117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200" smtClean="0">
                  <a:solidFill>
                    <a:srgbClr val="000000"/>
                  </a:solidFill>
                  <a:latin typeface="Century Gothic"/>
                </a:rPr>
                <a:t>45</a:t>
              </a:r>
              <a:endParaRPr lang="en-CA" sz="22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149600" y="2844800"/>
              <a:ext cx="682981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200" smtClean="0">
                  <a:solidFill>
                    <a:srgbClr val="000000"/>
                  </a:solidFill>
                  <a:latin typeface="Century Gothic"/>
                </a:rPr>
                <a:t>321</a:t>
              </a:r>
              <a:endParaRPr lang="en-CA" sz="22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9900" y="203200"/>
            <a:ext cx="967054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Remember: To find the area of a rectangle, we multiply one side by the other side.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800100"/>
            <a:ext cx="948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multiplication statement gives the area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971800" y="5651500"/>
            <a:ext cx="4206849" cy="1215598"/>
            <a:chOff x="2971800" y="5651500"/>
            <a:chExt cx="4206849" cy="1215598"/>
          </a:xfrm>
        </p:grpSpPr>
        <p:sp>
          <p:nvSpPr>
            <p:cNvPr id="9" name="TextBox 8"/>
            <p:cNvSpPr txBox="1"/>
            <p:nvPr/>
          </p:nvSpPr>
          <p:spPr>
            <a:xfrm>
              <a:off x="2971800" y="5651500"/>
              <a:ext cx="429828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321 × 45 = 321 × (40 + 5)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71800" y="6451600"/>
              <a:ext cx="193012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FFFFFF"/>
                  </a:solidFill>
                  <a:latin typeface="Century Gothic"/>
                </a:rPr>
                <a:t>456 × 34 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0" y="5250160"/>
            <a:ext cx="101404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87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D-48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92300" y="1435100"/>
            <a:ext cx="49011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3 × 4 = 12   so 3 × 40 = 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2300" y="3175000"/>
            <a:ext cx="49011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7 × 5 = 35   so 7 × 50 = 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2300" y="4914900"/>
            <a:ext cx="49011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9 × 6 = 54   so 9 × 60 = 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2600" y="215900"/>
            <a:ext cx="8879840" cy="6291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Remind students that multiplying by a multiple of 10 requires you to write a 0 at the end of the number.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2478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D-48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244600"/>
            <a:ext cx="63396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71 × 5 = 355     so 71 × 50 = ______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3187700"/>
            <a:ext cx="67334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b) 234 × 3 = 702     so 234 × 30 = ______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19100"/>
            <a:ext cx="9273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  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Multiply.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0241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86089" y="6794339"/>
            <a:ext cx="2395212" cy="496417"/>
          </a:xfrm>
          <a:custGeom>
            <a:avLst/>
            <a:gdLst/>
            <a:ahLst/>
            <a:cxnLst/>
            <a:rect l="0" t="0" r="0" b="0"/>
            <a:pathLst>
              <a:path w="2395212" h="496417">
                <a:moveTo>
                  <a:pt x="0" y="0"/>
                </a:moveTo>
                <a:lnTo>
                  <a:pt x="2395211" y="0"/>
                </a:lnTo>
                <a:lnTo>
                  <a:pt x="2395211" y="496416"/>
                </a:lnTo>
                <a:lnTo>
                  <a:pt x="0" y="49641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Freeform 2"/>
          <p:cNvSpPr/>
          <p:nvPr/>
        </p:nvSpPr>
        <p:spPr>
          <a:xfrm>
            <a:off x="-48122" y="-214399"/>
            <a:ext cx="10399636" cy="2552213"/>
          </a:xfrm>
          <a:custGeom>
            <a:avLst/>
            <a:gdLst/>
            <a:ahLst/>
            <a:cxnLst/>
            <a:rect l="0" t="0" r="0" b="0"/>
            <a:pathLst>
              <a:path w="10399636" h="2552213">
                <a:moveTo>
                  <a:pt x="0" y="0"/>
                </a:moveTo>
                <a:lnTo>
                  <a:pt x="10399635" y="0"/>
                </a:lnTo>
                <a:lnTo>
                  <a:pt x="10399635" y="2552212"/>
                </a:lnTo>
                <a:lnTo>
                  <a:pt x="0" y="2552212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463800" y="850900"/>
            <a:ext cx="42982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321 × 45 = 321 × (40 + 5)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63800" y="1549400"/>
            <a:ext cx="55644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FFFF"/>
                </a:solidFill>
                <a:latin typeface="Century Gothic"/>
              </a:rPr>
              <a:t>456 × 34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= (321 × 40) + (321 × 5)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2600" y="203200"/>
            <a:ext cx="544062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We know how to use a grid to multiply each of these.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409699" y="3782897"/>
            <a:ext cx="1891088" cy="971493"/>
            <a:chOff x="1785600" y="3975470"/>
            <a:chExt cx="2034052" cy="1107050"/>
          </a:xfrm>
        </p:grpSpPr>
        <p:sp>
          <p:nvSpPr>
            <p:cNvPr id="7" name="TextBox 6"/>
            <p:cNvSpPr txBox="1"/>
            <p:nvPr/>
          </p:nvSpPr>
          <p:spPr>
            <a:xfrm>
              <a:off x="2337820" y="397547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39397" y="397547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81559" y="397547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91587" y="45593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×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81559" y="45593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785600" y="5077587"/>
              <a:ext cx="2034052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5698109" y="3810000"/>
            <a:ext cx="2461706" cy="1008112"/>
            <a:chOff x="5698109" y="4140324"/>
            <a:chExt cx="2461706" cy="1008112"/>
          </a:xfrm>
        </p:grpSpPr>
        <p:sp>
          <p:nvSpPr>
            <p:cNvPr id="14" name="TextBox 13"/>
            <p:cNvSpPr txBox="1"/>
            <p:nvPr/>
          </p:nvSpPr>
          <p:spPr>
            <a:xfrm>
              <a:off x="6680705" y="4140324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68232" y="4140324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72288" y="4140324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00080" y="4625216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×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72288" y="4572372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5698109" y="5080000"/>
              <a:ext cx="2461706" cy="385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168232" y="45593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826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D-49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9700" y="2717800"/>
            <a:ext cx="1076071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808080"/>
                </a:solidFill>
                <a:latin typeface="Century Gothic"/>
              </a:rPr>
              <a:t>321 × 5</a:t>
            </a:r>
            <a:endParaRPr lang="en-CA" sz="20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67400" y="2717800"/>
            <a:ext cx="1216838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808080"/>
                </a:solidFill>
                <a:latin typeface="Century Gothic"/>
              </a:rPr>
              <a:t>321 × 40</a:t>
            </a:r>
            <a:endParaRPr lang="en-CA" sz="20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2502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-48566" y="-47904"/>
            <a:ext cx="10461988" cy="1265864"/>
          </a:xfrm>
          <a:custGeom>
            <a:avLst/>
            <a:gdLst/>
            <a:ahLst/>
            <a:cxnLst/>
            <a:rect l="0" t="0" r="0" b="0"/>
            <a:pathLst>
              <a:path w="10461988" h="1265864">
                <a:moveTo>
                  <a:pt x="0" y="0"/>
                </a:moveTo>
                <a:lnTo>
                  <a:pt x="10461987" y="0"/>
                </a:lnTo>
                <a:lnTo>
                  <a:pt x="10461987" y="1265863"/>
                </a:lnTo>
                <a:lnTo>
                  <a:pt x="0" y="1265863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95836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All that's left to do is to add the two parts: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21956" y="2401779"/>
            <a:ext cx="2810172" cy="2435497"/>
            <a:chOff x="3421956" y="2401779"/>
            <a:chExt cx="2810172" cy="2435497"/>
          </a:xfrm>
        </p:grpSpPr>
        <p:sp>
          <p:nvSpPr>
            <p:cNvPr id="4" name="TextBox 3"/>
            <p:cNvSpPr txBox="1"/>
            <p:nvPr/>
          </p:nvSpPr>
          <p:spPr>
            <a:xfrm>
              <a:off x="4808497" y="2854732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24016" y="2854732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800080" y="2873896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99380" y="3276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00080" y="3276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48457" y="3790836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08497" y="3790836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40545" y="38100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00080" y="38100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44401" y="4314056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59920" y="4294892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91968" y="4294892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40545" y="4294892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16609" y="4314056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26012" y="32766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×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421956" y="4314056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64809" y="2401779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i="1" dirty="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 i="1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96857" y="2401779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i="1" dirty="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 i="1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3855864" y="3799820"/>
              <a:ext cx="2304256" cy="1018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421956" y="4746104"/>
              <a:ext cx="279364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6664176" y="3882008"/>
            <a:ext cx="1076071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 smtClean="0">
                <a:solidFill>
                  <a:srgbClr val="808080"/>
                </a:solidFill>
                <a:latin typeface="Century Gothic"/>
              </a:rPr>
              <a:t>321 × 5</a:t>
            </a:r>
            <a:endParaRPr lang="en-CA" sz="20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4176" y="4314056"/>
            <a:ext cx="1216838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 smtClean="0">
                <a:solidFill>
                  <a:srgbClr val="808080"/>
                </a:solidFill>
                <a:latin typeface="Century Gothic"/>
              </a:rPr>
              <a:t>321 × 40</a:t>
            </a:r>
            <a:endParaRPr lang="en-CA" sz="20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79700" y="1447800"/>
            <a:ext cx="274406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808080"/>
                </a:solidFill>
                <a:latin typeface="Century Gothic"/>
              </a:rPr>
              <a:t>(321 × 40) + (321 × 5</a:t>
            </a:r>
            <a:r>
              <a:rPr lang="en-CA" sz="2000" i="1" smtClean="0">
                <a:solidFill>
                  <a:srgbClr val="808080"/>
                </a:solidFill>
                <a:latin typeface="Century Gothic"/>
              </a:rPr>
              <a:t>)</a:t>
            </a:r>
            <a:endParaRPr lang="en-CA" sz="2000" i="1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381000" y="6794339"/>
            <a:ext cx="2395212" cy="496417"/>
          </a:xfrm>
          <a:custGeom>
            <a:avLst/>
            <a:gdLst/>
            <a:ahLst/>
            <a:cxnLst/>
            <a:rect l="0" t="0" r="0" b="0"/>
            <a:pathLst>
              <a:path w="2395212" h="496417">
                <a:moveTo>
                  <a:pt x="0" y="0"/>
                </a:moveTo>
                <a:lnTo>
                  <a:pt x="2395211" y="0"/>
                </a:lnTo>
                <a:lnTo>
                  <a:pt x="2395211" y="496416"/>
                </a:lnTo>
                <a:lnTo>
                  <a:pt x="0" y="49641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/>
          <p:cNvSpPr txBox="1"/>
          <p:nvPr/>
        </p:nvSpPr>
        <p:spPr>
          <a:xfrm>
            <a:off x="4826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D-49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0959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6243" y="-258855"/>
            <a:ext cx="10821059" cy="2945963"/>
            <a:chOff x="-66243" y="-258855"/>
            <a:chExt cx="10821059" cy="2945963"/>
          </a:xfrm>
        </p:grpSpPr>
        <p:sp>
          <p:nvSpPr>
            <p:cNvPr id="2" name="Freeform 1"/>
            <p:cNvSpPr/>
            <p:nvPr/>
          </p:nvSpPr>
          <p:spPr>
            <a:xfrm>
              <a:off x="-66243" y="-258855"/>
              <a:ext cx="10821059" cy="2945963"/>
            </a:xfrm>
            <a:custGeom>
              <a:avLst/>
              <a:gdLst/>
              <a:ahLst/>
              <a:cxnLst/>
              <a:rect l="0" t="0" r="0" b="0"/>
              <a:pathLst>
                <a:path w="10821059" h="2945963">
                  <a:moveTo>
                    <a:pt x="0" y="0"/>
                  </a:moveTo>
                  <a:lnTo>
                    <a:pt x="10821058" y="0"/>
                  </a:lnTo>
                  <a:lnTo>
                    <a:pt x="10821058" y="2945962"/>
                  </a:lnTo>
                  <a:lnTo>
                    <a:pt x="0" y="2945962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1930400"/>
              <a:ext cx="20888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438 × 36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84600" y="1930400"/>
              <a:ext cx="208846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294 × 63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112000" y="1930400"/>
              <a:ext cx="207596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518 × 42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419100"/>
              <a:ext cx="6235344" cy="118551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Exercises: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Multiply using three separate steps.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998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36699D-EE01-4D35-8136-42E2C9F257A3}"/>
</file>

<file path=customXml/itemProps2.xml><?xml version="1.0" encoding="utf-8"?>
<ds:datastoreItem xmlns:ds="http://schemas.openxmlformats.org/officeDocument/2006/customXml" ds:itemID="{D8F1ED5C-C444-4506-BFBB-76326B21F7F5}"/>
</file>

<file path=customXml/itemProps3.xml><?xml version="1.0" encoding="utf-8"?>
<ds:datastoreItem xmlns:ds="http://schemas.openxmlformats.org/officeDocument/2006/customXml" ds:itemID="{E4FA28DC-B33A-4B58-9577-0D1C701D78DA}"/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623</Words>
  <Application>Microsoft Office PowerPoint</Application>
  <PresentationFormat>Custom</PresentationFormat>
  <Paragraphs>133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18</cp:revision>
  <dcterms:created xsi:type="dcterms:W3CDTF">2019-09-04T14:41:11Z</dcterms:created>
  <dcterms:modified xsi:type="dcterms:W3CDTF">2019-09-06T14:01:01Z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