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28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0160000" cy="7620000"/>
  <p:notesSz cx="6858000" cy="9144000"/>
  <p:embeddedFontLst>
    <p:embeddedFont>
      <p:font typeface="Century Gothic" panose="020B0502020202020204" pitchFamily="3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416" y="-72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7248-519E-4BA5-B6D6-A29B8A99B382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DC22-3F4F-4CB2-8FDB-AEA2C8463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1933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7248-519E-4BA5-B6D6-A29B8A99B382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DC22-3F4F-4CB2-8FDB-AEA2C8463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4124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7248-519E-4BA5-B6D6-A29B8A99B382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DC22-3F4F-4CB2-8FDB-AEA2C8463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9442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7248-519E-4BA5-B6D6-A29B8A99B382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DC22-3F4F-4CB2-8FDB-AEA2C8463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65087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7248-519E-4BA5-B6D6-A29B8A99B382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DC22-3F4F-4CB2-8FDB-AEA2C8463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5811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7248-519E-4BA5-B6D6-A29B8A99B382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DC22-3F4F-4CB2-8FDB-AEA2C8463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4815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7248-519E-4BA5-B6D6-A29B8A99B382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DC22-3F4F-4CB2-8FDB-AEA2C8463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2641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7248-519E-4BA5-B6D6-A29B8A99B382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DC22-3F4F-4CB2-8FDB-AEA2C8463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30853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7248-519E-4BA5-B6D6-A29B8A99B382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DC22-3F4F-4CB2-8FDB-AEA2C8463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9263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7248-519E-4BA5-B6D6-A29B8A99B382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DC22-3F4F-4CB2-8FDB-AEA2C8463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117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7248-519E-4BA5-B6D6-A29B8A99B382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9DC22-3F4F-4CB2-8FDB-AEA2C8463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2885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57248-519E-4BA5-B6D6-A29B8A99B382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9DC22-3F4F-4CB2-8FDB-AEA2C8463B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84267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9403"/>
            <a:ext cx="5831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5.1 Unit 3 Number Sense pp. D-11–15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NS5-15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95148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Multiplying by Multiples of 10, 100, and 1000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7147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multiply by multiples of 10, 100, and 1000.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5.1 pp. 51–53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43497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6582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shortcut can we use for multiplying a one-digit number by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multiples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of 10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832100"/>
            <a:ext cx="24009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D-12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3200" y="3568700"/>
            <a:ext cx="222562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u="sng" dirty="0" smtClean="0">
                <a:solidFill>
                  <a:srgbClr val="000000"/>
                </a:solidFill>
                <a:latin typeface="Century Gothic"/>
              </a:rPr>
              <a:t>3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× </a:t>
            </a:r>
            <a:r>
              <a:rPr lang="en-CA" sz="2800" u="sng" dirty="0" smtClean="0">
                <a:solidFill>
                  <a:srgbClr val="000000"/>
                </a:solidFill>
                <a:latin typeface="Century Gothic"/>
              </a:rPr>
              <a:t>6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0 = </a:t>
            </a:r>
            <a:r>
              <a:rPr lang="en-CA" sz="2800" u="sng" dirty="0" smtClean="0">
                <a:solidFill>
                  <a:srgbClr val="000000"/>
                </a:solidFill>
                <a:latin typeface="Century Gothic"/>
              </a:rPr>
              <a:t>18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0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3200" y="4648200"/>
            <a:ext cx="222562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u="sng" dirty="0" smtClean="0">
                <a:solidFill>
                  <a:srgbClr val="000000"/>
                </a:solidFill>
                <a:latin typeface="Century Gothic"/>
              </a:rPr>
              <a:t>7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× </a:t>
            </a:r>
            <a:r>
              <a:rPr lang="en-CA" sz="2800" u="sng" dirty="0" smtClean="0">
                <a:solidFill>
                  <a:srgbClr val="000000"/>
                </a:solidFill>
                <a:latin typeface="Century Gothic"/>
              </a:rPr>
              <a:t>3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0 = </a:t>
            </a:r>
            <a:r>
              <a:rPr lang="en-CA" sz="2800" u="sng" dirty="0" smtClean="0">
                <a:solidFill>
                  <a:srgbClr val="000000"/>
                </a:solidFill>
                <a:latin typeface="Century Gothic"/>
              </a:rPr>
              <a:t>21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0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13200" y="5740400"/>
            <a:ext cx="222562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u="sng" dirty="0" smtClean="0">
                <a:solidFill>
                  <a:srgbClr val="000000"/>
                </a:solidFill>
                <a:latin typeface="Century Gothic"/>
              </a:rPr>
              <a:t>8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× </a:t>
            </a:r>
            <a:r>
              <a:rPr lang="en-CA" sz="2800" u="sng" dirty="0" smtClean="0">
                <a:solidFill>
                  <a:srgbClr val="000000"/>
                </a:solidFill>
                <a:latin typeface="Century Gothic"/>
              </a:rPr>
              <a:t>4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0 = </a:t>
            </a:r>
            <a:r>
              <a:rPr lang="en-CA" sz="2800" u="sng" dirty="0" smtClean="0">
                <a:solidFill>
                  <a:srgbClr val="000000"/>
                </a:solidFill>
                <a:latin typeface="Century Gothic"/>
              </a:rPr>
              <a:t>32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0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23393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3049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8900" y="812800"/>
            <a:ext cx="14191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× 30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34200"/>
            <a:ext cx="5374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D-12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613400"/>
            <a:ext cx="9273514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How many tens are in 30</a:t>
            </a:r>
            <a:r>
              <a:rPr lang="en-CA" sz="2000" smtClean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Which block is the same as 10 tens blocks</a:t>
            </a:r>
            <a:r>
              <a:rPr lang="en-CA" sz="20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0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454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917700"/>
            <a:ext cx="3622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10 × 40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19700" y="1917700"/>
            <a:ext cx="364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80 × 10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343400"/>
            <a:ext cx="3507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10 × 60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19100"/>
            <a:ext cx="672117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Model using base ten blocks. Multiply.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2286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879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is a shortcut for multiplying a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multiple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of 10 by 10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832100"/>
            <a:ext cx="24009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D-13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75100" y="3568700"/>
            <a:ext cx="24227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u="sng" dirty="0" smtClean="0">
                <a:solidFill>
                  <a:srgbClr val="000000"/>
                </a:solidFill>
                <a:latin typeface="Century Gothic"/>
              </a:rPr>
              <a:t>1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0 × </a:t>
            </a:r>
            <a:r>
              <a:rPr lang="en-CA" sz="2800" u="sng" dirty="0" smtClean="0">
                <a:solidFill>
                  <a:srgbClr val="000000"/>
                </a:solidFill>
                <a:latin typeface="Century Gothic"/>
              </a:rPr>
              <a:t>4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0 = </a:t>
            </a:r>
            <a:r>
              <a:rPr lang="en-CA" sz="2800" u="sng" dirty="0" smtClean="0">
                <a:solidFill>
                  <a:srgbClr val="000000"/>
                </a:solidFill>
                <a:latin typeface="Century Gothic"/>
              </a:rPr>
              <a:t>4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00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75100" y="4648200"/>
            <a:ext cx="24227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u="sng" dirty="0" smtClean="0">
                <a:solidFill>
                  <a:srgbClr val="000000"/>
                </a:solidFill>
                <a:latin typeface="Century Gothic"/>
              </a:rPr>
              <a:t>8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0 × </a:t>
            </a:r>
            <a:r>
              <a:rPr lang="en-CA" sz="2800" u="sng" dirty="0" smtClean="0">
                <a:solidFill>
                  <a:srgbClr val="000000"/>
                </a:solidFill>
                <a:latin typeface="Century Gothic"/>
              </a:rPr>
              <a:t>1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0 = </a:t>
            </a:r>
            <a:r>
              <a:rPr lang="en-CA" sz="2800" u="sng" dirty="0" smtClean="0">
                <a:solidFill>
                  <a:srgbClr val="000000"/>
                </a:solidFill>
                <a:latin typeface="Century Gothic"/>
              </a:rPr>
              <a:t>8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00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75100" y="5740400"/>
            <a:ext cx="24227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u="sng" dirty="0" smtClean="0">
                <a:solidFill>
                  <a:srgbClr val="000000"/>
                </a:solidFill>
                <a:latin typeface="Century Gothic"/>
              </a:rPr>
              <a:t>1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0 × </a:t>
            </a:r>
            <a:r>
              <a:rPr lang="en-CA" sz="2800" u="sng" dirty="0" smtClean="0">
                <a:solidFill>
                  <a:srgbClr val="000000"/>
                </a:solidFill>
                <a:latin typeface="Century Gothic"/>
              </a:rPr>
              <a:t>6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0 = </a:t>
            </a:r>
            <a:r>
              <a:rPr lang="en-CA" sz="2800" u="sng" dirty="0" smtClean="0">
                <a:solidFill>
                  <a:srgbClr val="000000"/>
                </a:solidFill>
                <a:latin typeface="Century Gothic"/>
              </a:rPr>
              <a:t>6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00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23393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164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8900" y="812800"/>
            <a:ext cx="16161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× 200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34200"/>
            <a:ext cx="5374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D-13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626100"/>
            <a:ext cx="8448040" cy="76444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How many hundreds are in 200</a:t>
            </a:r>
            <a:r>
              <a:rPr lang="en-CA" sz="2000" dirty="0" smtClean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Which block is the same as 10 hundreds blocks</a:t>
            </a:r>
            <a:r>
              <a:rPr lang="en-CA" sz="20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0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321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917700"/>
            <a:ext cx="3622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10 × 800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19700" y="1917700"/>
            <a:ext cx="364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10 × 400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343400"/>
            <a:ext cx="3507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10 × 500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19100"/>
            <a:ext cx="6721170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Model using base ten blocks. Multiply.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2037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8900" y="1320800"/>
            <a:ext cx="21271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× 3000 =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34200"/>
            <a:ext cx="5374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D-13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626100"/>
            <a:ext cx="8448040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How many thousands are in 3000</a:t>
            </a:r>
            <a:r>
              <a:rPr lang="en-CA" sz="20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0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203200"/>
            <a:ext cx="401375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Complete the multiplication sentence.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0499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34200"/>
            <a:ext cx="5374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D-13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407169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Do you see a pattern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358900" y="1498600"/>
            <a:ext cx="2740381" cy="415498"/>
            <a:chOff x="1358900" y="1498600"/>
            <a:chExt cx="2740381" cy="415498"/>
          </a:xfrm>
        </p:grpSpPr>
        <p:sp>
          <p:nvSpPr>
            <p:cNvPr id="4" name="TextBox 3"/>
            <p:cNvSpPr txBox="1"/>
            <p:nvPr/>
          </p:nvSpPr>
          <p:spPr>
            <a:xfrm>
              <a:off x="1358900" y="1498600"/>
              <a:ext cx="61259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10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60600" y="1498600"/>
              <a:ext cx="193012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× 14 = 140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358900" y="2286000"/>
            <a:ext cx="2937434" cy="415498"/>
            <a:chOff x="1358900" y="2286000"/>
            <a:chExt cx="2937434" cy="415498"/>
          </a:xfrm>
        </p:grpSpPr>
        <p:sp>
          <p:nvSpPr>
            <p:cNvPr id="7" name="TextBox 6"/>
            <p:cNvSpPr txBox="1"/>
            <p:nvPr/>
          </p:nvSpPr>
          <p:spPr>
            <a:xfrm>
              <a:off x="1358900" y="2286000"/>
              <a:ext cx="80965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100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60600" y="2286000"/>
              <a:ext cx="212717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× 14 = 1400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358900" y="3060700"/>
            <a:ext cx="3232963" cy="415498"/>
            <a:chOff x="1358900" y="3060700"/>
            <a:chExt cx="3232963" cy="415498"/>
          </a:xfrm>
        </p:grpSpPr>
        <p:sp>
          <p:nvSpPr>
            <p:cNvPr id="10" name="TextBox 9"/>
            <p:cNvSpPr txBox="1"/>
            <p:nvPr/>
          </p:nvSpPr>
          <p:spPr>
            <a:xfrm>
              <a:off x="1358900" y="3060700"/>
              <a:ext cx="100672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1000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60600" y="3060700"/>
              <a:ext cx="242270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× 14 = 14 000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329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Exercises:   Multiply.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257300"/>
            <a:ext cx="18917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10 × 14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2200" y="1257300"/>
            <a:ext cx="208846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100 × 24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08800" y="1257300"/>
            <a:ext cx="20759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1000 ×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743200"/>
            <a:ext cx="22865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1000 × 52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2200" y="2743200"/>
            <a:ext cx="20770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100 × 67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8800" y="2743200"/>
            <a:ext cx="21546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 1000 × 43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4813300"/>
            <a:ext cx="13249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  <a:endParaRPr lang="en-CA" sz="2800" dirty="0">
              <a:solidFill>
                <a:srgbClr val="FF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5651500"/>
            <a:ext cx="24793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g) 1000 × 583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32200" y="5651500"/>
            <a:ext cx="22598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h) 98 × 1000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60208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8860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3162300"/>
            <a:ext cx="9641840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We can use a shortcut. How many tens are in each number</a:t>
            </a:r>
            <a:r>
              <a:rPr lang="en-CA" sz="20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0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0259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D-14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71600" y="1320800"/>
            <a:ext cx="17330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30 × 40 =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203200"/>
            <a:ext cx="517232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Notice: Both numbers being multiplied end in zero.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71600" y="5143500"/>
            <a:ext cx="19301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500 × 50 =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4458072"/>
            <a:ext cx="10111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6527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3714"/>
            <a:ext cx="5405755" cy="2006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D-11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849160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Exercises:   Multiply.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244600"/>
            <a:ext cx="18917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20 × 80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45100" y="1244600"/>
            <a:ext cx="18913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30 × 50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13200"/>
            <a:ext cx="20759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50 × 600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1274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359400"/>
            <a:ext cx="5374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D-14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9044940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Compare the number of zeros in each answer to the total number of zeros in the question.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do you notice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8900" y="2628900"/>
            <a:ext cx="24227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× 10 = 100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8900" y="3416300"/>
            <a:ext cx="281686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× 100 = 1000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8900" y="4191000"/>
            <a:ext cx="33094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× 1000 = 10 000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8900" y="6261100"/>
            <a:ext cx="232425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100 × 1000 =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75421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885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Exercises:   Multiply.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257300"/>
            <a:ext cx="22858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100 × 100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9700" y="1257300"/>
            <a:ext cx="24826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1000 × 100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289300"/>
            <a:ext cx="276562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10 000 × 100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9700" y="3289300"/>
            <a:ext cx="29762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100 × 100 000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5308600"/>
            <a:ext cx="26682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1000 × 1000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19700" y="5308600"/>
            <a:ext cx="38294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 1 000 000 × 100 000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8190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7990840" cy="9541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1. Find the missing number.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841500"/>
            <a:ext cx="40798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_____ × 200 = 60 000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251200"/>
            <a:ext cx="4079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_____ × 400 = 80 000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660900"/>
            <a:ext cx="446115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_____ × 1000 = 500 000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070600"/>
            <a:ext cx="56604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400 × _______ = 2 400 000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7792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7147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Find at least ten answers using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multiples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10 for each question.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676400"/>
            <a:ext cx="47332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______ × ______ = 40 000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432300"/>
            <a:ext cx="502841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 ______ × ______ = 120 000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3272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25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3. How many dimes are in the dollar amount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257300"/>
            <a:ext cx="10852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$4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276600"/>
            <a:ext cx="147901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$100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295900"/>
            <a:ext cx="195910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$10 000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461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25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4. Write the number in expanded form.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244600"/>
            <a:ext cx="177487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45 321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114800"/>
            <a:ext cx="226712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1 052 670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8597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25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5. Circle the correct answer: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78100" y="1676400"/>
            <a:ext cx="508657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(500 × 300) + 300 = 600 × 300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8100" y="3187700"/>
            <a:ext cx="508657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(500 × 300) + 300 = 501 × 300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8100" y="4699000"/>
            <a:ext cx="508657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(500 × 300) + 300 = 500 × 600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2747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5.1 pp. 51–53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chemeClr val="bg1">
                    <a:lumMod val="50000"/>
                  </a:schemeClr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2105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3365500"/>
            <a:ext cx="24009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D-11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918235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Which block is equal in value to 10 ones blocks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257196" y="4813300"/>
            <a:ext cx="7712433" cy="2045700"/>
            <a:chOff x="1257196" y="4813300"/>
            <a:chExt cx="7712433" cy="2045700"/>
          </a:xfrm>
        </p:grpSpPr>
        <p:grpSp>
          <p:nvGrpSpPr>
            <p:cNvPr id="6" name="Group 5"/>
            <p:cNvGrpSpPr/>
            <p:nvPr/>
          </p:nvGrpSpPr>
          <p:grpSpPr>
            <a:xfrm>
              <a:off x="3585178" y="4813300"/>
              <a:ext cx="1123347" cy="2032500"/>
              <a:chOff x="3585178" y="4813300"/>
              <a:chExt cx="1123347" cy="2032500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3585178" y="4930377"/>
                <a:ext cx="178497" cy="1915423"/>
              </a:xfrm>
              <a:custGeom>
                <a:avLst/>
                <a:gdLst/>
                <a:ahLst/>
                <a:cxnLst/>
                <a:rect l="0" t="0" r="0" b="0"/>
                <a:pathLst>
                  <a:path w="178497" h="1915423">
                    <a:moveTo>
                      <a:pt x="0" y="0"/>
                    </a:moveTo>
                    <a:lnTo>
                      <a:pt x="178496" y="0"/>
                    </a:lnTo>
                    <a:lnTo>
                      <a:pt x="178496" y="1915422"/>
                    </a:lnTo>
                    <a:lnTo>
                      <a:pt x="0" y="191542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873500" y="4813300"/>
                <a:ext cx="926465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= 10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1257196" y="4813300"/>
              <a:ext cx="955652" cy="415498"/>
              <a:chOff x="1257196" y="4813300"/>
              <a:chExt cx="955652" cy="415498"/>
            </a:xfrm>
          </p:grpSpPr>
          <p:sp>
            <p:nvSpPr>
              <p:cNvPr id="7" name="Freeform 6"/>
              <p:cNvSpPr/>
              <p:nvPr/>
            </p:nvSpPr>
            <p:spPr>
              <a:xfrm>
                <a:off x="1257196" y="4930377"/>
                <a:ext cx="191808" cy="191808"/>
              </a:xfrm>
              <a:custGeom>
                <a:avLst/>
                <a:gdLst/>
                <a:ahLst/>
                <a:cxnLst/>
                <a:rect l="0" t="0" r="0" b="0"/>
                <a:pathLst>
                  <a:path w="191808" h="191808">
                    <a:moveTo>
                      <a:pt x="0" y="0"/>
                    </a:moveTo>
                    <a:lnTo>
                      <a:pt x="191807" y="0"/>
                    </a:lnTo>
                    <a:lnTo>
                      <a:pt x="191807" y="191807"/>
                    </a:lnTo>
                    <a:lnTo>
                      <a:pt x="0" y="19180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574800" y="4813300"/>
                <a:ext cx="72948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= 1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5895214" y="4813300"/>
              <a:ext cx="3074415" cy="2045700"/>
              <a:chOff x="5895214" y="4813300"/>
              <a:chExt cx="3074415" cy="2045700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5895214" y="4930377"/>
                <a:ext cx="1928612" cy="1928623"/>
              </a:xfrm>
              <a:custGeom>
                <a:avLst/>
                <a:gdLst/>
                <a:ahLst/>
                <a:cxnLst/>
                <a:rect l="0" t="0" r="0" b="0"/>
                <a:pathLst>
                  <a:path w="1928612" h="1928623">
                    <a:moveTo>
                      <a:pt x="0" y="0"/>
                    </a:moveTo>
                    <a:lnTo>
                      <a:pt x="1928611" y="0"/>
                    </a:lnTo>
                    <a:lnTo>
                      <a:pt x="1928611" y="1928622"/>
                    </a:lnTo>
                    <a:lnTo>
                      <a:pt x="0" y="192862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937500" y="4813300"/>
                <a:ext cx="112356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smtClean="0">
                    <a:solidFill>
                      <a:srgbClr val="000000"/>
                    </a:solidFill>
                    <a:latin typeface="Century Gothic"/>
                  </a:rPr>
                  <a:t>= 100</a:t>
                </a:r>
                <a:endParaRPr lang="en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sp>
        <p:nvSpPr>
          <p:cNvPr id="17" name="TextBox 16"/>
          <p:cNvSpPr txBox="1"/>
          <p:nvPr/>
        </p:nvSpPr>
        <p:spPr>
          <a:xfrm>
            <a:off x="457200" y="4025900"/>
            <a:ext cx="22426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Remember: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4191" y="3737992"/>
            <a:ext cx="101558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578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19200" y="1854200"/>
            <a:ext cx="4127068" cy="428198"/>
            <a:chOff x="1219200" y="1854200"/>
            <a:chExt cx="4127068" cy="428198"/>
          </a:xfrm>
        </p:grpSpPr>
        <p:sp>
          <p:nvSpPr>
            <p:cNvPr id="2" name="TextBox 1"/>
            <p:cNvSpPr txBox="1"/>
            <p:nvPr/>
          </p:nvSpPr>
          <p:spPr>
            <a:xfrm>
              <a:off x="1219200" y="1854200"/>
              <a:ext cx="234248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10 × 4 = 10 ×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540563" y="1963322"/>
              <a:ext cx="1310607" cy="218387"/>
              <a:chOff x="3540563" y="1963322"/>
              <a:chExt cx="1310607" cy="218387"/>
            </a:xfrm>
          </p:grpSpPr>
          <p:sp>
            <p:nvSpPr>
              <p:cNvPr id="3" name="Freeform 2"/>
              <p:cNvSpPr/>
              <p:nvPr/>
            </p:nvSpPr>
            <p:spPr>
              <a:xfrm>
                <a:off x="4632781" y="1963322"/>
                <a:ext cx="218389" cy="218387"/>
              </a:xfrm>
              <a:custGeom>
                <a:avLst/>
                <a:gdLst/>
                <a:ahLst/>
                <a:cxnLst/>
                <a:rect l="0" t="0" r="0" b="0"/>
                <a:pathLst>
                  <a:path w="218389" h="218387">
                    <a:moveTo>
                      <a:pt x="0" y="0"/>
                    </a:moveTo>
                    <a:lnTo>
                      <a:pt x="218388" y="0"/>
                    </a:lnTo>
                    <a:lnTo>
                      <a:pt x="218388" y="218386"/>
                    </a:lnTo>
                    <a:lnTo>
                      <a:pt x="0" y="2183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" name="Freeform 3"/>
              <p:cNvSpPr/>
              <p:nvPr/>
            </p:nvSpPr>
            <p:spPr>
              <a:xfrm>
                <a:off x="4277163" y="1963322"/>
                <a:ext cx="218388" cy="218387"/>
              </a:xfrm>
              <a:custGeom>
                <a:avLst/>
                <a:gdLst/>
                <a:ahLst/>
                <a:cxnLst/>
                <a:rect l="0" t="0" r="0" b="0"/>
                <a:pathLst>
                  <a:path w="218388" h="218387">
                    <a:moveTo>
                      <a:pt x="0" y="0"/>
                    </a:moveTo>
                    <a:lnTo>
                      <a:pt x="218387" y="0"/>
                    </a:lnTo>
                    <a:lnTo>
                      <a:pt x="218387" y="218386"/>
                    </a:lnTo>
                    <a:lnTo>
                      <a:pt x="0" y="2183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" name="Freeform 4"/>
              <p:cNvSpPr/>
              <p:nvPr/>
            </p:nvSpPr>
            <p:spPr>
              <a:xfrm>
                <a:off x="3908863" y="1963322"/>
                <a:ext cx="218388" cy="218387"/>
              </a:xfrm>
              <a:custGeom>
                <a:avLst/>
                <a:gdLst/>
                <a:ahLst/>
                <a:cxnLst/>
                <a:rect l="0" t="0" r="0" b="0"/>
                <a:pathLst>
                  <a:path w="218388" h="218387">
                    <a:moveTo>
                      <a:pt x="0" y="0"/>
                    </a:moveTo>
                    <a:lnTo>
                      <a:pt x="218387" y="0"/>
                    </a:lnTo>
                    <a:lnTo>
                      <a:pt x="218387" y="218386"/>
                    </a:lnTo>
                    <a:lnTo>
                      <a:pt x="0" y="2183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Freeform 5"/>
              <p:cNvSpPr/>
              <p:nvPr/>
            </p:nvSpPr>
            <p:spPr>
              <a:xfrm>
                <a:off x="3540563" y="1963322"/>
                <a:ext cx="218388" cy="218387"/>
              </a:xfrm>
              <a:custGeom>
                <a:avLst/>
                <a:gdLst/>
                <a:ahLst/>
                <a:cxnLst/>
                <a:rect l="0" t="0" r="0" b="0"/>
                <a:pathLst>
                  <a:path w="218388" h="218387">
                    <a:moveTo>
                      <a:pt x="0" y="0"/>
                    </a:moveTo>
                    <a:lnTo>
                      <a:pt x="218387" y="0"/>
                    </a:lnTo>
                    <a:lnTo>
                      <a:pt x="218387" y="218386"/>
                    </a:lnTo>
                    <a:lnTo>
                      <a:pt x="0" y="21838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5003800" y="18669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44500" y="69469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D-11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51900" y="6756400"/>
            <a:ext cx="2794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CA"/>
          </a:p>
        </p:txBody>
      </p:sp>
      <p:sp>
        <p:nvSpPr>
          <p:cNvPr id="12" name="TextBox 11"/>
          <p:cNvSpPr txBox="1"/>
          <p:nvPr/>
        </p:nvSpPr>
        <p:spPr>
          <a:xfrm>
            <a:off x="444500" y="203200"/>
            <a:ext cx="379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Ask students to take 4 ones blocks.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4500" y="5600700"/>
            <a:ext cx="9583293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When a ones block is multiplied by 10, what can replace it</a:t>
            </a:r>
            <a:r>
              <a:rPr lang="en-CA" sz="2000" smtClean="0">
                <a:solidFill>
                  <a:srgbClr val="666666"/>
                </a:solidFill>
                <a:latin typeface="Arial"/>
              </a:rPr>
              <a:t>?</a:t>
            </a:r>
            <a:endParaRPr lang="en-CA" sz="2000">
              <a:solidFill>
                <a:srgbClr val="66666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797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400300"/>
            <a:ext cx="3622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10 ×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19700" y="2400300"/>
            <a:ext cx="364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6 × 10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660900"/>
            <a:ext cx="3507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10 × 9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19100"/>
            <a:ext cx="9363456" cy="17198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Use base ten blocks to model the multiplication. Multiply.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05553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775200"/>
            <a:ext cx="9658223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pattern is there when we multiply a one-digit number by 10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044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D-11–12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14800" y="7366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× </a:t>
            </a:r>
            <a:r>
              <a:rPr lang="en-CA" sz="2800" u="sng" smtClean="0">
                <a:solidFill>
                  <a:srgbClr val="000000"/>
                </a:solidFill>
                <a:latin typeface="Century Gothic"/>
              </a:rPr>
              <a:t>3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= </a:t>
            </a:r>
            <a:r>
              <a:rPr lang="en-CA" sz="2800" u="sng" smtClean="0">
                <a:solidFill>
                  <a:srgbClr val="000000"/>
                </a:solidFill>
                <a:latin typeface="Century Gothic"/>
              </a:rPr>
              <a:t>3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18161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× </a:t>
            </a:r>
            <a:r>
              <a:rPr lang="en-CA" sz="2800" u="sng" smtClean="0">
                <a:solidFill>
                  <a:srgbClr val="000000"/>
                </a:solidFill>
                <a:latin typeface="Century Gothic"/>
              </a:rPr>
              <a:t>6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= </a:t>
            </a:r>
            <a:r>
              <a:rPr lang="en-CA" sz="2800" u="sng" smtClean="0">
                <a:solidFill>
                  <a:srgbClr val="000000"/>
                </a:solidFill>
                <a:latin typeface="Century Gothic"/>
              </a:rPr>
              <a:t>6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14800" y="29083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× </a:t>
            </a:r>
            <a:r>
              <a:rPr lang="en-CA" sz="2800" u="sng" smtClean="0">
                <a:solidFill>
                  <a:srgbClr val="000000"/>
                </a:solidFill>
                <a:latin typeface="Century Gothic"/>
              </a:rPr>
              <a:t>9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= </a:t>
            </a:r>
            <a:r>
              <a:rPr lang="en-CA" sz="2800" u="sng" smtClean="0">
                <a:solidFill>
                  <a:srgbClr val="000000"/>
                </a:solidFill>
                <a:latin typeface="Century Gothic"/>
              </a:rPr>
              <a:t>9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1892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51562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D-12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406900"/>
            <a:ext cx="5538419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The straight lines represent tens blocks.</a:t>
            </a:r>
            <a:endParaRPr lang="en-CA" sz="20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944497" y="1340358"/>
            <a:ext cx="6271006" cy="1847596"/>
            <a:chOff x="1944497" y="1340358"/>
            <a:chExt cx="6271006" cy="1847596"/>
          </a:xfrm>
        </p:grpSpPr>
        <p:grpSp>
          <p:nvGrpSpPr>
            <p:cNvPr id="11" name="Group 10"/>
            <p:cNvGrpSpPr/>
            <p:nvPr/>
          </p:nvGrpSpPr>
          <p:grpSpPr>
            <a:xfrm>
              <a:off x="1944497" y="1340358"/>
              <a:ext cx="1364996" cy="1847596"/>
              <a:chOff x="1944497" y="1340358"/>
              <a:chExt cx="1364996" cy="1847596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296287" y="1661287"/>
                <a:ext cx="661543" cy="1205738"/>
                <a:chOff x="2296287" y="1661287"/>
                <a:chExt cx="661543" cy="1205738"/>
              </a:xfrm>
            </p:grpSpPr>
            <p:cxnSp>
              <p:nvCxnSpPr>
                <p:cNvPr id="4" name="Straight Connector 3"/>
                <p:cNvCxnSpPr/>
                <p:nvPr/>
              </p:nvCxnSpPr>
              <p:spPr>
                <a:xfrm>
                  <a:off x="2461641" y="1661287"/>
                  <a:ext cx="0" cy="120561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2296287" y="1661287"/>
                  <a:ext cx="0" cy="120561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2626995" y="1661287"/>
                  <a:ext cx="0" cy="120561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2792476" y="1661287"/>
                  <a:ext cx="0" cy="120561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2957830" y="1661414"/>
                  <a:ext cx="0" cy="120561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Oval 9"/>
              <p:cNvSpPr/>
              <p:nvPr/>
            </p:nvSpPr>
            <p:spPr>
              <a:xfrm>
                <a:off x="1944497" y="1340358"/>
                <a:ext cx="1364996" cy="18475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3579876" y="1340358"/>
              <a:ext cx="1364996" cy="1847596"/>
              <a:chOff x="3579876" y="1340358"/>
              <a:chExt cx="1364996" cy="1847596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3931539" y="1661287"/>
                <a:ext cx="661543" cy="1205611"/>
                <a:chOff x="3931539" y="1661287"/>
                <a:chExt cx="661543" cy="1205611"/>
              </a:xfrm>
            </p:grpSpPr>
            <p:cxnSp>
              <p:nvCxnSpPr>
                <p:cNvPr id="12" name="Straight Connector 11"/>
                <p:cNvCxnSpPr/>
                <p:nvPr/>
              </p:nvCxnSpPr>
              <p:spPr>
                <a:xfrm>
                  <a:off x="4096893" y="1661287"/>
                  <a:ext cx="0" cy="120561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3931539" y="1661287"/>
                  <a:ext cx="0" cy="120561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4262374" y="1661287"/>
                  <a:ext cx="0" cy="120561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>
                  <a:off x="4427855" y="1661287"/>
                  <a:ext cx="0" cy="120561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4593082" y="1661414"/>
                  <a:ext cx="0" cy="120548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Oval 17"/>
              <p:cNvSpPr/>
              <p:nvPr/>
            </p:nvSpPr>
            <p:spPr>
              <a:xfrm>
                <a:off x="3579876" y="1340358"/>
                <a:ext cx="1364996" cy="18475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5215128" y="1340358"/>
              <a:ext cx="1364996" cy="1847596"/>
              <a:chOff x="5215128" y="1340358"/>
              <a:chExt cx="1364996" cy="1847596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5566918" y="1661287"/>
                <a:ext cx="661543" cy="1205611"/>
                <a:chOff x="5566918" y="1661287"/>
                <a:chExt cx="661543" cy="1205611"/>
              </a:xfrm>
            </p:grpSpPr>
            <p:cxnSp>
              <p:nvCxnSpPr>
                <p:cNvPr id="20" name="Straight Connector 19"/>
                <p:cNvCxnSpPr/>
                <p:nvPr/>
              </p:nvCxnSpPr>
              <p:spPr>
                <a:xfrm>
                  <a:off x="5732272" y="1661287"/>
                  <a:ext cx="0" cy="120561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5566918" y="1661287"/>
                  <a:ext cx="0" cy="120561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5897626" y="1661287"/>
                  <a:ext cx="0" cy="120561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6063107" y="1661287"/>
                  <a:ext cx="0" cy="120561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6228461" y="1661414"/>
                  <a:ext cx="0" cy="120548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" name="Oval 25"/>
              <p:cNvSpPr/>
              <p:nvPr/>
            </p:nvSpPr>
            <p:spPr>
              <a:xfrm>
                <a:off x="5215128" y="1340358"/>
                <a:ext cx="1364996" cy="18475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6850507" y="1340358"/>
              <a:ext cx="1364996" cy="1847596"/>
              <a:chOff x="6850507" y="1340358"/>
              <a:chExt cx="1364996" cy="1847596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7202170" y="1661287"/>
                <a:ext cx="661543" cy="1205611"/>
                <a:chOff x="7202170" y="1661287"/>
                <a:chExt cx="661543" cy="1205611"/>
              </a:xfrm>
            </p:grpSpPr>
            <p:cxnSp>
              <p:nvCxnSpPr>
                <p:cNvPr id="28" name="Straight Connector 27"/>
                <p:cNvCxnSpPr/>
                <p:nvPr/>
              </p:nvCxnSpPr>
              <p:spPr>
                <a:xfrm>
                  <a:off x="7367524" y="1661287"/>
                  <a:ext cx="0" cy="120561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7202170" y="1661287"/>
                  <a:ext cx="0" cy="120561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7533005" y="1661287"/>
                  <a:ext cx="0" cy="120561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7698359" y="1661287"/>
                  <a:ext cx="0" cy="120561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7863713" y="1661414"/>
                  <a:ext cx="0" cy="120548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" name="Oval 33"/>
              <p:cNvSpPr/>
              <p:nvPr/>
            </p:nvSpPr>
            <p:spPr>
              <a:xfrm>
                <a:off x="6850507" y="1340358"/>
                <a:ext cx="1364996" cy="18475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825500" y="5970143"/>
            <a:ext cx="8501558" cy="1061974"/>
            <a:chOff x="825500" y="5970143"/>
            <a:chExt cx="8501558" cy="1061974"/>
          </a:xfrm>
        </p:grpSpPr>
        <p:sp>
          <p:nvSpPr>
            <p:cNvPr id="37" name="TextBox 36"/>
            <p:cNvSpPr txBox="1"/>
            <p:nvPr/>
          </p:nvSpPr>
          <p:spPr>
            <a:xfrm>
              <a:off x="825500" y="6286500"/>
              <a:ext cx="214541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4 × 50 = 4 ×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08400" y="6286500"/>
              <a:ext cx="571009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 4 × ___ tens = ____ tens = _____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2991485" y="5970143"/>
              <a:ext cx="582676" cy="1061974"/>
              <a:chOff x="2991485" y="5970143"/>
              <a:chExt cx="582676" cy="1061974"/>
            </a:xfrm>
          </p:grpSpPr>
          <p:cxnSp>
            <p:nvCxnSpPr>
              <p:cNvPr id="39" name="Straight Connector 38"/>
              <p:cNvCxnSpPr/>
              <p:nvPr/>
            </p:nvCxnSpPr>
            <p:spPr>
              <a:xfrm>
                <a:off x="3137154" y="5970143"/>
                <a:ext cx="0" cy="1061974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2991485" y="5970143"/>
                <a:ext cx="0" cy="1061974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3282823" y="5970143"/>
                <a:ext cx="0" cy="1061974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3428619" y="5970143"/>
                <a:ext cx="0" cy="1061974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3574161" y="5970270"/>
                <a:ext cx="0" cy="106184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" name="TextBox 48"/>
          <p:cNvSpPr txBox="1"/>
          <p:nvPr/>
        </p:nvSpPr>
        <p:spPr>
          <a:xfrm>
            <a:off x="469900" y="419100"/>
            <a:ext cx="63190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multiplication does this show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0" y="553819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5804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D-12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19523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Repeat for 3 × 40.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754630" y="1093724"/>
            <a:ext cx="4650740" cy="1859788"/>
            <a:chOff x="2754630" y="1093724"/>
            <a:chExt cx="4650740" cy="1859788"/>
          </a:xfrm>
        </p:grpSpPr>
        <p:grpSp>
          <p:nvGrpSpPr>
            <p:cNvPr id="10" name="Group 9"/>
            <p:cNvGrpSpPr/>
            <p:nvPr/>
          </p:nvGrpSpPr>
          <p:grpSpPr>
            <a:xfrm>
              <a:off x="2754630" y="1093724"/>
              <a:ext cx="1374140" cy="1859788"/>
              <a:chOff x="2754630" y="1093724"/>
              <a:chExt cx="1374140" cy="1859788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3108706" y="1416812"/>
                <a:ext cx="665988" cy="1213612"/>
                <a:chOff x="3108706" y="1416812"/>
                <a:chExt cx="665988" cy="1213612"/>
              </a:xfrm>
            </p:grpSpPr>
            <p:cxnSp>
              <p:nvCxnSpPr>
                <p:cNvPr id="4" name="Straight Connector 3"/>
                <p:cNvCxnSpPr/>
                <p:nvPr/>
              </p:nvCxnSpPr>
              <p:spPr>
                <a:xfrm>
                  <a:off x="3330702" y="1416812"/>
                  <a:ext cx="0" cy="1213612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3108706" y="1416812"/>
                  <a:ext cx="0" cy="1213612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3552698" y="1416812"/>
                  <a:ext cx="0" cy="1213612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3774694" y="1416939"/>
                  <a:ext cx="0" cy="121348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Oval 8"/>
              <p:cNvSpPr/>
              <p:nvPr/>
            </p:nvSpPr>
            <p:spPr>
              <a:xfrm>
                <a:off x="2754630" y="1093724"/>
                <a:ext cx="1374140" cy="185978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4392930" y="1093724"/>
              <a:ext cx="1374140" cy="1859788"/>
              <a:chOff x="4392930" y="1093724"/>
              <a:chExt cx="1374140" cy="1859788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4747006" y="1416812"/>
                <a:ext cx="665988" cy="1213612"/>
                <a:chOff x="4747006" y="1416812"/>
                <a:chExt cx="665988" cy="1213612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4969002" y="1416812"/>
                  <a:ext cx="0" cy="1213612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4747006" y="1416812"/>
                  <a:ext cx="0" cy="1213612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5190998" y="1416812"/>
                  <a:ext cx="0" cy="1213612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5412994" y="1416939"/>
                  <a:ext cx="0" cy="121348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Oval 15"/>
              <p:cNvSpPr/>
              <p:nvPr/>
            </p:nvSpPr>
            <p:spPr>
              <a:xfrm>
                <a:off x="4392930" y="1093724"/>
                <a:ext cx="1374140" cy="185978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6031230" y="1093724"/>
              <a:ext cx="1374140" cy="1859788"/>
              <a:chOff x="6031230" y="1093724"/>
              <a:chExt cx="1374140" cy="1859788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6385306" y="1416812"/>
                <a:ext cx="665988" cy="1213612"/>
                <a:chOff x="6385306" y="1416812"/>
                <a:chExt cx="665988" cy="1213612"/>
              </a:xfrm>
            </p:grpSpPr>
            <p:cxnSp>
              <p:nvCxnSpPr>
                <p:cNvPr id="18" name="Straight Connector 17"/>
                <p:cNvCxnSpPr/>
                <p:nvPr/>
              </p:nvCxnSpPr>
              <p:spPr>
                <a:xfrm>
                  <a:off x="6607302" y="1416812"/>
                  <a:ext cx="0" cy="1213612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6385306" y="1416812"/>
                  <a:ext cx="0" cy="1213612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6829298" y="1416812"/>
                  <a:ext cx="0" cy="1213612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7051294" y="1416939"/>
                  <a:ext cx="0" cy="121348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Oval 22"/>
              <p:cNvSpPr/>
              <p:nvPr/>
            </p:nvSpPr>
            <p:spPr>
              <a:xfrm>
                <a:off x="6031230" y="1093724"/>
                <a:ext cx="1374140" cy="185978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27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400300"/>
            <a:ext cx="3622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3 × 60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19700" y="2400300"/>
            <a:ext cx="364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7 × 30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660900"/>
            <a:ext cx="3507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8 × 40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19100"/>
            <a:ext cx="9363456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Draw base ten blocks to represent the multiplication. Multiply.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0133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B13D815-ED45-4968-A040-93BF1C0155A3}"/>
</file>

<file path=customXml/itemProps2.xml><?xml version="1.0" encoding="utf-8"?>
<ds:datastoreItem xmlns:ds="http://schemas.openxmlformats.org/officeDocument/2006/customXml" ds:itemID="{F3924B03-6C82-4DE5-B261-752CC0B03FB2}"/>
</file>

<file path=customXml/itemProps3.xml><?xml version="1.0" encoding="utf-8"?>
<ds:datastoreItem xmlns:ds="http://schemas.openxmlformats.org/officeDocument/2006/customXml" ds:itemID="{EE9ABFA1-75E7-49C2-898E-9A561FBC4768}"/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862</Words>
  <Application>Microsoft Office PowerPoint</Application>
  <PresentationFormat>Custom</PresentationFormat>
  <Paragraphs>137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Lindsay Karpenko</dc:creator>
  <cp:lastModifiedBy>Lindsay Karpenko</cp:lastModifiedBy>
  <cp:revision>20</cp:revision>
  <dcterms:created xsi:type="dcterms:W3CDTF">2019-09-04T14:34:44Z</dcterms:created>
  <dcterms:modified xsi:type="dcterms:W3CDTF">2019-09-05T19:47:45Z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