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160000" cy="8331200"/>
  <p:notesSz cx="6858000" cy="9144000"/>
  <p:embeddedFontLst>
    <p:embeddedFont>
      <p:font typeface="Century Gothic" panose="020B050202020202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5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295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309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54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357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316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93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861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562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877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0297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274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51072-9E4F-43BF-AD8B-4AE3DCBEA227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49E8E-F3FE-455A-9FD0-FED42119CD3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857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K-15–18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PA5-11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Variables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703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substitute values for the variables in algebraic expressions and translate simple word problems into algebraic expressions.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pp. 7–8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83471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072" y="1474540"/>
            <a:ext cx="3024336" cy="30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8" y="1429296"/>
            <a:ext cx="2991434" cy="301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4500" y="419100"/>
            <a:ext cx="98323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rule, then 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table.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5100" y="19304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00" y="4470400"/>
            <a:ext cx="6782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25" y="4168113"/>
            <a:ext cx="2923937" cy="29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2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2780" y="419100"/>
            <a:ext cx="12261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+ 4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384300"/>
            <a:ext cx="9184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 can replace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a number to get a numerical expression.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64000"/>
            <a:ext cx="9324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For example, if we replace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3, then the expression becomes 3 + 4, which is 7.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594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654800" y="4114800"/>
            <a:ext cx="1176884" cy="523220"/>
            <a:chOff x="6654800" y="4114800"/>
            <a:chExt cx="1176884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6654800" y="4114800"/>
              <a:ext cx="11768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value</a:t>
              </a:r>
              <a:endParaRPr lang="en-CA" sz="2800" dirty="0">
                <a:solidFill>
                  <a:srgbClr val="0000FF"/>
                </a:solidFill>
                <a:latin typeface="Century Gothic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783164" y="4551172"/>
              <a:ext cx="6731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69900" y="431800"/>
            <a:ext cx="9324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Writing 7 is called "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expression" because we are saying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value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the expression.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74800" y="4127500"/>
            <a:ext cx="1809369" cy="523220"/>
            <a:chOff x="1574800" y="4127500"/>
            <a:chExt cx="1809369" cy="523220"/>
          </a:xfrm>
        </p:grpSpPr>
        <p:sp>
          <p:nvSpPr>
            <p:cNvPr id="4" name="TextBox 3"/>
            <p:cNvSpPr txBox="1"/>
            <p:nvPr/>
          </p:nvSpPr>
          <p:spPr>
            <a:xfrm>
              <a:off x="1574800" y="4127500"/>
              <a:ext cx="18093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evaluate</a:t>
              </a:r>
              <a:endParaRPr lang="en-CA" sz="2800">
                <a:solidFill>
                  <a:srgbClr val="0000FF"/>
                </a:solidFill>
                <a:latin typeface="Century Gothic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929164" y="4542409"/>
              <a:ext cx="702564" cy="876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111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2365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Replace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3 in each expression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evaluate </a:t>
            </a:r>
            <a:br>
              <a:rPr lang="en-CA" sz="2800" dirty="0" smtClean="0">
                <a:solidFill>
                  <a:srgbClr val="0000FF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​the expression.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+ 2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2247900"/>
            <a:ext cx="14793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–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635500"/>
            <a:ext cx="1466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–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635500"/>
            <a:ext cx="15180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7 +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548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78200"/>
            <a:ext cx="28914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K-16–17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3300" y="406400"/>
            <a:ext cx="6323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371600"/>
            <a:ext cx="86634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Replace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with 3. What problem do you run into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38600"/>
            <a:ext cx="9514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avoid confusion, we include brackets around the number that replaces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variable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4180" y="60325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5(3) is another way to write 5 ×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9440" y="3805560"/>
            <a:ext cx="10199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40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5(4)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1092200"/>
            <a:ext cx="13473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7(3)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175000"/>
            <a:ext cx="13484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6(2)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3175000"/>
            <a:ext cx="13484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9(6)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5003800"/>
            <a:ext cx="146634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9(2000)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9440" y="4885680"/>
            <a:ext cx="10199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48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K-17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10175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After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expression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we can add to it or subtract from it.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0700" y="1943100"/>
            <a:ext cx="15830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5(4) + 3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200400"/>
            <a:ext cx="72898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means "multiply 5 and 4, then add 3."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737100"/>
            <a:ext cx="10175240" cy="18134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 should probably write it like this: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				(5(4)) + 3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598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K-17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101752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But that’s awkward because there are too many brackets, so we’ll just write it like this: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				5(4) + 3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We’ll all understand that it means "do 5(4) first."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526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18737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expression.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3(5) + 4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5100" y="1765300"/>
            <a:ext cx="19568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2(3)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432300"/>
            <a:ext cx="1920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3(4) –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4432300"/>
            <a:ext cx="19077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2(4) –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1822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Replace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with 5, then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evaluate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3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1778000"/>
            <a:ext cx="13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733800"/>
            <a:ext cx="18986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+ 1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3733800"/>
            <a:ext cx="18745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–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5778500"/>
            <a:ext cx="18012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e)10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5778500"/>
            <a:ext cx="15455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8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–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1894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9080" y="838200"/>
            <a:ext cx="203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× (3 + 4)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044700"/>
            <a:ext cx="637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is a numerical expression.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9171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I replace some numbers with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variables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then I have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algebraic expression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9342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K-15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34480" y="5588000"/>
            <a:ext cx="1945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× (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+ 4)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9880" y="5588000"/>
            <a:ext cx="203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× (3 + 4)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044569" y="5800090"/>
            <a:ext cx="2070862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502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K-17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917700"/>
            <a:ext cx="16356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+ 3  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6600" y="1917700"/>
            <a:ext cx="14644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p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+ 3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42000" y="1917700"/>
            <a:ext cx="13423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+ 3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6600" y="1917700"/>
            <a:ext cx="13204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800" y="431800"/>
            <a:ext cx="938453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Using different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variables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the same expression doesn’t change the meaning of the expression.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025900"/>
            <a:ext cx="10022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all the expressions have the same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value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same number.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For example,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5,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5,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5,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5.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39440" y="3805560"/>
            <a:ext cx="10199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8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832340" cy="2518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 will show you a magic trick.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5749776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In pairs, explain your answer in part a). Do you agree with each other? Discuss why or why not.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06600"/>
            <a:ext cx="14164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K-18.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9440" y="2365400"/>
            <a:ext cx="10199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9900" y="2581424"/>
            <a:ext cx="96490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The result is 3. No matter what number you choose, after performing the operations in the magic trick, you will always get the number 3. </a:t>
            </a:r>
          </a:p>
          <a:p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469900" y="4165600"/>
            <a:ext cx="8845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a) Explain why the tricks works using </a:t>
            </a:r>
            <a:r>
              <a:rPr lang="en-CA" sz="2800" dirty="0">
                <a:solidFill>
                  <a:srgbClr val="0000FF"/>
                </a:solidFill>
              </a:rPr>
              <a:t>variables</a:t>
            </a:r>
            <a:r>
              <a:rPr lang="en-CA" sz="2800" dirty="0">
                <a:solidFill>
                  <a:srgbClr val="000000"/>
                </a:solidFill>
              </a:rPr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938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pp. 7–8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271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K-15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3751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letters are used in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expression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the multiplication sign (×) is often omitted to avoid confusion with the letter "x" and to make the  notation shorter.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9413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this case, instead of writing 2 × (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+ 4), we can simply write 2(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+ 4).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409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Rewrite the expression.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15173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 ×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683000"/>
            <a:ext cx="2389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(2 ×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)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5435600"/>
            <a:ext cx="23765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× (n + 3)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7702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057640" cy="29686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Write the expressions.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A boat travels at the speed of 10 km per hour. What distance will it cover in 2 hours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5 hours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hours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3949700"/>
            <a:ext cx="96672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A house has 12 windows. How many windows does 3 houses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7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houses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 houses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6204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33" y="565200"/>
            <a:ext cx="849022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9900" y="6921500"/>
            <a:ext cx="28914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K-15–16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947622"/>
              </p:ext>
            </p:extLst>
          </p:nvPr>
        </p:nvGraphicFramePr>
        <p:xfrm>
          <a:off x="2472944" y="3086100"/>
          <a:ext cx="5240274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944"/>
                <a:gridCol w="264033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Figure Number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Number of Blocks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5537200"/>
            <a:ext cx="949515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can you get the number of blocks from the figure number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19100"/>
            <a:ext cx="41104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the T-table.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07592" y="2509416"/>
            <a:ext cx="72008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1911648" y="25001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Figure 1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4096591" y="2491656"/>
            <a:ext cx="127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Figure 2</a:t>
            </a:r>
            <a:endParaRPr lang="en-CA" dirty="0"/>
          </a:p>
        </p:txBody>
      </p:sp>
      <p:sp>
        <p:nvSpPr>
          <p:cNvPr id="17" name="TextBox 16"/>
          <p:cNvSpPr txBox="1"/>
          <p:nvPr/>
        </p:nvSpPr>
        <p:spPr>
          <a:xfrm>
            <a:off x="6952208" y="25001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Figure 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16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3848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388397"/>
              </p:ext>
            </p:extLst>
          </p:nvPr>
        </p:nvGraphicFramePr>
        <p:xfrm>
          <a:off x="2459863" y="1536700"/>
          <a:ext cx="5240274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944"/>
                <a:gridCol w="264033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A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B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31800"/>
            <a:ext cx="94951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for the new table.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032500"/>
            <a:ext cx="9495155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Even if the names of the columns change, the rule for the T-table will still have the same form.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4800" y="4508500"/>
            <a:ext cx="45716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Rule: ___________________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9440" y="5749776"/>
            <a:ext cx="10199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69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850778"/>
              </p:ext>
            </p:extLst>
          </p:nvPr>
        </p:nvGraphicFramePr>
        <p:xfrm>
          <a:off x="2464816" y="787400"/>
          <a:ext cx="5240274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944"/>
                <a:gridCol w="264033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A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B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3022600"/>
            <a:ext cx="949515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difference between the two numbers in the first row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508500"/>
            <a:ext cx="94951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In the second row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524500"/>
            <a:ext cx="9629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you add the same number to the numbers in the first column to get the numbers in the second column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8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K-16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88862"/>
              </p:ext>
            </p:extLst>
          </p:nvPr>
        </p:nvGraphicFramePr>
        <p:xfrm>
          <a:off x="2459863" y="1524000"/>
          <a:ext cx="5240274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944"/>
                <a:gridCol w="264033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A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B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  <a:endParaRPr lang="en-CA" sz="2800" b="0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3759200"/>
            <a:ext cx="949515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number can I multiply 1 to get 3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2 to get 6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3 to get 9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103784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numbers in Column B and A are not related by addition. Let's try multiplication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.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6007100"/>
            <a:ext cx="45716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Rule: ___________________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791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8FF0D0-F8F3-47B2-B8EF-DC94EEB869E2}"/>
</file>

<file path=customXml/itemProps2.xml><?xml version="1.0" encoding="utf-8"?>
<ds:datastoreItem xmlns:ds="http://schemas.openxmlformats.org/officeDocument/2006/customXml" ds:itemID="{E042243A-8351-4124-93BC-C9077056F431}"/>
</file>

<file path=customXml/itemProps3.xml><?xml version="1.0" encoding="utf-8"?>
<ds:datastoreItem xmlns:ds="http://schemas.openxmlformats.org/officeDocument/2006/customXml" ds:itemID="{190E7EC9-03D9-490E-BEBB-B186744E9A0D}"/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931</Words>
  <Application>Microsoft Office PowerPoint</Application>
  <PresentationFormat>Custom</PresentationFormat>
  <Paragraphs>149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Century Gothic - 28</vt:lpstr>
      <vt:lpstr>Century Gothic</vt:lpstr>
      <vt:lpstr>Century Gothic - 20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31</cp:revision>
  <dcterms:created xsi:type="dcterms:W3CDTF">2019-10-24T19:08:06Z</dcterms:created>
  <dcterms:modified xsi:type="dcterms:W3CDTF">2019-10-28T14:42:35Z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