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1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0160000" cy="8331200"/>
  <p:notesSz cx="6858000" cy="9144000"/>
  <p:embeddedFontLst>
    <p:embeddedFont>
      <p:font typeface="Century Gothic" panose="020B0502020202020204" pitchFamily="34"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726" y="-72"/>
      </p:cViewPr>
      <p:guideLst>
        <p:guide orient="horz" pos="2624"/>
        <p:guide pos="32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88074"/>
            <a:ext cx="8636000" cy="1785808"/>
          </a:xfrm>
        </p:spPr>
        <p:txBody>
          <a:bodyPr/>
          <a:lstStyle/>
          <a:p>
            <a:r>
              <a:rPr lang="en-US" smtClean="0"/>
              <a:t>Click to edit Master title style</a:t>
            </a:r>
            <a:endParaRPr lang="en-CA"/>
          </a:p>
        </p:txBody>
      </p:sp>
      <p:sp>
        <p:nvSpPr>
          <p:cNvPr id="3" name="Subtitle 2"/>
          <p:cNvSpPr>
            <a:spLocks noGrp="1"/>
          </p:cNvSpPr>
          <p:nvPr>
            <p:ph type="subTitle" idx="1"/>
          </p:nvPr>
        </p:nvSpPr>
        <p:spPr>
          <a:xfrm>
            <a:off x="1524000" y="4721014"/>
            <a:ext cx="7112000" cy="212908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D91978E-5460-4F86-A7FC-FC242ACBA9F3}"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3000177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D91978E-5460-4F86-A7FC-FC242ACBA9F3}"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1238327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33636"/>
            <a:ext cx="2286000" cy="710851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08001" y="333636"/>
            <a:ext cx="6688667" cy="710851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D91978E-5460-4F86-A7FC-FC242ACBA9F3}"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1958387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D91978E-5460-4F86-A7FC-FC242ACBA9F3}"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2114289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5353569"/>
            <a:ext cx="8636000" cy="1654669"/>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802570" y="3531119"/>
            <a:ext cx="8636000" cy="18224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91978E-5460-4F86-A7FC-FC242ACBA9F3}"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3331966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08000" y="1943948"/>
            <a:ext cx="4487333" cy="54982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164667" y="1943948"/>
            <a:ext cx="4487333" cy="54982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D91978E-5460-4F86-A7FC-FC242ACBA9F3}" type="datetimeFigureOut">
              <a:rPr lang="en-CA" smtClean="0"/>
              <a:t>2019-10-28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2656128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508000" y="1864878"/>
            <a:ext cx="4489098" cy="7771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642070"/>
            <a:ext cx="4489098" cy="48000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5161141" y="1864878"/>
            <a:ext cx="4490861" cy="7771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2642070"/>
            <a:ext cx="4490861" cy="48000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D91978E-5460-4F86-A7FC-FC242ACBA9F3}" type="datetimeFigureOut">
              <a:rPr lang="en-CA" smtClean="0"/>
              <a:t>2019-10-28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990942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D91978E-5460-4F86-A7FC-FC242ACBA9F3}" type="datetimeFigureOut">
              <a:rPr lang="en-CA" smtClean="0"/>
              <a:t>2019-10-28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1740099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1978E-5460-4F86-A7FC-FC242ACBA9F3}" type="datetimeFigureOut">
              <a:rPr lang="en-CA" smtClean="0"/>
              <a:t>2019-10-28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3514671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31705"/>
            <a:ext cx="3342570" cy="1411676"/>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972278" y="331707"/>
            <a:ext cx="5679722" cy="711044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508001" y="1743382"/>
            <a:ext cx="3342570" cy="569877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1978E-5460-4F86-A7FC-FC242ACBA9F3}" type="datetimeFigureOut">
              <a:rPr lang="en-CA" smtClean="0"/>
              <a:t>2019-10-28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2142107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5831840"/>
            <a:ext cx="6096000" cy="688482"/>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91431" y="744408"/>
            <a:ext cx="6096000" cy="49987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991431" y="6520322"/>
            <a:ext cx="6096000" cy="9777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1978E-5460-4F86-A7FC-FC242ACBA9F3}" type="datetimeFigureOut">
              <a:rPr lang="en-CA" smtClean="0"/>
              <a:t>2019-10-28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ADDC43B-8D70-49CC-951E-04617D9A5E78}" type="slidenum">
              <a:rPr lang="en-CA" smtClean="0"/>
              <a:t>‹#›</a:t>
            </a:fld>
            <a:endParaRPr lang="en-CA"/>
          </a:p>
        </p:txBody>
      </p:sp>
    </p:spTree>
    <p:extLst>
      <p:ext uri="{BB962C8B-B14F-4D97-AF65-F5344CB8AC3E}">
        <p14:creationId xmlns:p14="http://schemas.microsoft.com/office/powerpoint/2010/main" val="3687414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333634"/>
            <a:ext cx="9144000" cy="138853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508000" y="1943948"/>
            <a:ext cx="9144000" cy="54982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508001" y="7721790"/>
            <a:ext cx="2370667" cy="443559"/>
          </a:xfrm>
          <a:prstGeom prst="rect">
            <a:avLst/>
          </a:prstGeom>
        </p:spPr>
        <p:txBody>
          <a:bodyPr vert="horz" lIns="91440" tIns="45720" rIns="91440" bIns="45720" rtlCol="0" anchor="ctr"/>
          <a:lstStyle>
            <a:lvl1pPr algn="l">
              <a:defRPr sz="1200">
                <a:solidFill>
                  <a:schemeClr val="tx1">
                    <a:tint val="75000"/>
                  </a:schemeClr>
                </a:solidFill>
              </a:defRPr>
            </a:lvl1pPr>
          </a:lstStyle>
          <a:p>
            <a:fld id="{5D91978E-5460-4F86-A7FC-FC242ACBA9F3}" type="datetimeFigureOut">
              <a:rPr lang="en-CA" smtClean="0"/>
              <a:t>2019-10-28</a:t>
            </a:fld>
            <a:endParaRPr lang="en-CA"/>
          </a:p>
        </p:txBody>
      </p:sp>
      <p:sp>
        <p:nvSpPr>
          <p:cNvPr id="5" name="Footer Placeholder 4"/>
          <p:cNvSpPr>
            <a:spLocks noGrp="1"/>
          </p:cNvSpPr>
          <p:nvPr>
            <p:ph type="ftr" sz="quarter" idx="3"/>
          </p:nvPr>
        </p:nvSpPr>
        <p:spPr>
          <a:xfrm>
            <a:off x="3471335" y="7721790"/>
            <a:ext cx="3217333" cy="44355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281334" y="7721790"/>
            <a:ext cx="2370667" cy="443559"/>
          </a:xfrm>
          <a:prstGeom prst="rect">
            <a:avLst/>
          </a:prstGeom>
        </p:spPr>
        <p:txBody>
          <a:bodyPr vert="horz" lIns="91440" tIns="45720" rIns="91440" bIns="45720" rtlCol="0" anchor="ctr"/>
          <a:lstStyle>
            <a:lvl1pPr algn="r">
              <a:defRPr sz="1200">
                <a:solidFill>
                  <a:schemeClr val="tx1">
                    <a:tint val="75000"/>
                  </a:schemeClr>
                </a:solidFill>
              </a:defRPr>
            </a:lvl1pPr>
          </a:lstStyle>
          <a:p>
            <a:fld id="{EADDC43B-8D70-49CC-951E-04617D9A5E78}" type="slidenum">
              <a:rPr lang="en-CA" smtClean="0"/>
              <a:t>‹#›</a:t>
            </a:fld>
            <a:endParaRPr lang="en-CA"/>
          </a:p>
        </p:txBody>
      </p:sp>
    </p:spTree>
    <p:extLst>
      <p:ext uri="{BB962C8B-B14F-4D97-AF65-F5344CB8AC3E}">
        <p14:creationId xmlns:p14="http://schemas.microsoft.com/office/powerpoint/2010/main" val="2272581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7674229" y="6343650"/>
            <a:ext cx="1526667" cy="620141"/>
          </a:xfrm>
          <a:prstGeom prst="rect">
            <a:avLst/>
          </a:prstGeom>
          <a:solidFill>
            <a:scrgbClr r="0" g="0" b="0">
              <a:alpha val="0"/>
            </a:scrgbClr>
          </a:solidFill>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9329293" y="6301994"/>
            <a:ext cx="643636" cy="643636"/>
          </a:xfrm>
          <a:prstGeom prst="rect">
            <a:avLst/>
          </a:prstGeom>
          <a:solidFill>
            <a:scrgbClr r="0" g="0" b="0">
              <a:alpha val="0"/>
            </a:scrgbClr>
          </a:solidFill>
        </p:spPr>
      </p:pic>
      <p:sp>
        <p:nvSpPr>
          <p:cNvPr id="4" name="TextBox 3"/>
          <p:cNvSpPr txBox="1"/>
          <p:nvPr/>
        </p:nvSpPr>
        <p:spPr>
          <a:xfrm>
            <a:off x="520700" y="6541864"/>
            <a:ext cx="5831840" cy="784189"/>
          </a:xfrm>
          <a:prstGeom prst="rect">
            <a:avLst/>
          </a:prstGeom>
          <a:noFill/>
        </p:spPr>
        <p:txBody>
          <a:bodyPr vert="horz" rtlCol="0">
            <a:spAutoFit/>
          </a:bodyPr>
          <a:lstStyle/>
          <a:p>
            <a:pPr>
              <a:lnSpc>
                <a:spcPct val="150000"/>
              </a:lnSpc>
            </a:pPr>
            <a:r>
              <a:rPr lang="en-CA" sz="1600" dirty="0" smtClean="0">
                <a:solidFill>
                  <a:srgbClr val="000000"/>
                </a:solidFill>
                <a:latin typeface="Century Gothic"/>
              </a:rPr>
              <a:t>AB: required	BC: required</a:t>
            </a:r>
          </a:p>
          <a:p>
            <a:pPr>
              <a:lnSpc>
                <a:spcPct val="150000"/>
              </a:lnSpc>
            </a:pPr>
            <a:r>
              <a:rPr lang="en-CA" sz="1600" dirty="0" smtClean="0">
                <a:solidFill>
                  <a:srgbClr val="000000"/>
                </a:solidFill>
                <a:latin typeface="Century Gothic"/>
              </a:rPr>
              <a:t>MB: required	ON: required</a:t>
            </a:r>
            <a:endParaRPr lang="en-CA" sz="1600" dirty="0">
              <a:solidFill>
                <a:srgbClr val="000000"/>
              </a:solidFill>
              <a:latin typeface="Century Gothic"/>
            </a:endParaRPr>
          </a:p>
        </p:txBody>
      </p:sp>
      <p:sp>
        <p:nvSpPr>
          <p:cNvPr id="5" name="TextBox 4"/>
          <p:cNvSpPr txBox="1"/>
          <p:nvPr/>
        </p:nvSpPr>
        <p:spPr>
          <a:xfrm>
            <a:off x="1902460" y="736600"/>
            <a:ext cx="8067040" cy="830997"/>
          </a:xfrm>
          <a:prstGeom prst="rect">
            <a:avLst/>
          </a:prstGeom>
          <a:noFill/>
        </p:spPr>
        <p:txBody>
          <a:bodyPr vert="horz" rtlCol="0">
            <a:spAutoFit/>
          </a:bodyPr>
          <a:lstStyle/>
          <a:p>
            <a:pPr algn="r"/>
            <a:r>
              <a:rPr lang="en-CA" sz="1600" dirty="0" smtClean="0">
                <a:solidFill>
                  <a:srgbClr val="666666"/>
                </a:solidFill>
                <a:latin typeface="Century Gothic"/>
              </a:rPr>
              <a:t>Teacher Resource 5.2 Unit 8 Patterns and Algebra pp. K-39–42</a:t>
            </a:r>
          </a:p>
          <a:p>
            <a:pPr algn="r">
              <a:lnSpc>
                <a:spcPct val="200000"/>
              </a:lnSpc>
            </a:pPr>
            <a:r>
              <a:rPr lang="en-CA" sz="1600" dirty="0" smtClean="0">
                <a:solidFill>
                  <a:srgbClr val="666666"/>
                </a:solidFill>
                <a:latin typeface="Century Gothic"/>
              </a:rPr>
              <a:t>New Canadian Edition</a:t>
            </a:r>
            <a:endParaRPr lang="en-CA" sz="1600" dirty="0">
              <a:solidFill>
                <a:srgbClr val="666666"/>
              </a:solidFill>
              <a:latin typeface="Century Gothic"/>
            </a:endParaRPr>
          </a:p>
        </p:txBody>
      </p:sp>
      <p:sp>
        <p:nvSpPr>
          <p:cNvPr id="6" name="TextBox 5"/>
          <p:cNvSpPr txBox="1"/>
          <p:nvPr/>
        </p:nvSpPr>
        <p:spPr>
          <a:xfrm>
            <a:off x="5102860" y="330200"/>
            <a:ext cx="4866640" cy="338554"/>
          </a:xfrm>
          <a:prstGeom prst="rect">
            <a:avLst/>
          </a:prstGeom>
          <a:noFill/>
        </p:spPr>
        <p:txBody>
          <a:bodyPr vert="horz" rtlCol="0">
            <a:spAutoFit/>
          </a:bodyPr>
          <a:lstStyle/>
          <a:p>
            <a:pPr algn="r"/>
            <a:r>
              <a:rPr lang="en-CA" sz="1600" smtClean="0">
                <a:solidFill>
                  <a:srgbClr val="000000"/>
                </a:solidFill>
                <a:latin typeface="Century Gothic"/>
              </a:rPr>
              <a:t>JUMP Math™    Copyright © 2019 JUMP Math</a:t>
            </a:r>
            <a:endParaRPr lang="en-CA" sz="1600">
              <a:solidFill>
                <a:srgbClr val="000000"/>
              </a:solidFill>
              <a:latin typeface="Century Gothic"/>
            </a:endParaRPr>
          </a:p>
        </p:txBody>
      </p:sp>
      <p:sp>
        <p:nvSpPr>
          <p:cNvPr id="7" name="TextBox 6"/>
          <p:cNvSpPr txBox="1"/>
          <p:nvPr/>
        </p:nvSpPr>
        <p:spPr>
          <a:xfrm>
            <a:off x="520700" y="1625600"/>
            <a:ext cx="2567940" cy="523220"/>
          </a:xfrm>
          <a:prstGeom prst="rect">
            <a:avLst/>
          </a:prstGeom>
          <a:noFill/>
        </p:spPr>
        <p:txBody>
          <a:bodyPr vert="horz" rtlCol="0">
            <a:spAutoFit/>
          </a:bodyPr>
          <a:lstStyle/>
          <a:p>
            <a:r>
              <a:rPr lang="en-CA" sz="2800" smtClean="0">
                <a:solidFill>
                  <a:srgbClr val="666666"/>
                </a:solidFill>
                <a:latin typeface="Century Gothic"/>
              </a:rPr>
              <a:t>PA5-16</a:t>
            </a:r>
            <a:endParaRPr lang="en-CA" sz="2800">
              <a:solidFill>
                <a:srgbClr val="666666"/>
              </a:solidFill>
              <a:latin typeface="Century Gothic"/>
            </a:endParaRPr>
          </a:p>
        </p:txBody>
      </p:sp>
      <p:sp>
        <p:nvSpPr>
          <p:cNvPr id="8" name="TextBox 7"/>
          <p:cNvSpPr txBox="1"/>
          <p:nvPr/>
        </p:nvSpPr>
        <p:spPr>
          <a:xfrm>
            <a:off x="520700" y="2184400"/>
            <a:ext cx="7762240" cy="553998"/>
          </a:xfrm>
          <a:prstGeom prst="rect">
            <a:avLst/>
          </a:prstGeom>
          <a:noFill/>
        </p:spPr>
        <p:txBody>
          <a:bodyPr vert="horz" rtlCol="0">
            <a:spAutoFit/>
          </a:bodyPr>
          <a:lstStyle/>
          <a:p>
            <a:r>
              <a:rPr lang="en-CA" sz="3000" smtClean="0">
                <a:solidFill>
                  <a:srgbClr val="000000"/>
                </a:solidFill>
                <a:latin typeface="Century Gothic"/>
              </a:rPr>
              <a:t>More Problems and Equations</a:t>
            </a:r>
            <a:endParaRPr lang="en-CA" sz="3000">
              <a:solidFill>
                <a:srgbClr val="000000"/>
              </a:solidFill>
              <a:latin typeface="Century Gothic"/>
            </a:endParaRPr>
          </a:p>
        </p:txBody>
      </p:sp>
      <p:cxnSp>
        <p:nvCxnSpPr>
          <p:cNvPr id="9" name="Straight Connector 8"/>
          <p:cNvCxnSpPr/>
          <p:nvPr/>
        </p:nvCxnSpPr>
        <p:spPr>
          <a:xfrm>
            <a:off x="282829" y="2998470"/>
            <a:ext cx="9594342" cy="0"/>
          </a:xfrm>
          <a:prstGeom prst="line">
            <a:avLst/>
          </a:prstGeom>
          <a:ln w="25400" cap="flat" cmpd="sng" algn="ctr">
            <a:solidFill>
              <a:srgbClr val="808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0700" y="3352800"/>
            <a:ext cx="8714740" cy="798808"/>
          </a:xfrm>
          <a:prstGeom prst="rect">
            <a:avLst/>
          </a:prstGeom>
          <a:noFill/>
        </p:spPr>
        <p:txBody>
          <a:bodyPr vert="horz" rtlCol="0">
            <a:spAutoFit/>
          </a:bodyPr>
          <a:lstStyle/>
          <a:p>
            <a:pPr>
              <a:lnSpc>
                <a:spcPct val="114000"/>
              </a:lnSpc>
              <a:spcAft>
                <a:spcPts val="800"/>
              </a:spcAft>
            </a:pPr>
            <a:r>
              <a:rPr lang="en-CA" sz="1800" dirty="0" smtClean="0">
                <a:solidFill>
                  <a:srgbClr val="000000"/>
                </a:solidFill>
                <a:latin typeface="Century Gothic"/>
              </a:rPr>
              <a:t>Students will:</a:t>
            </a:r>
          </a:p>
          <a:p>
            <a:pPr>
              <a:lnSpc>
                <a:spcPct val="114000"/>
              </a:lnSpc>
              <a:spcAft>
                <a:spcPts val="800"/>
              </a:spcAft>
            </a:pPr>
            <a:r>
              <a:rPr lang="en-CA" sz="1800" dirty="0" smtClean="0">
                <a:solidFill>
                  <a:srgbClr val="000000"/>
                </a:solidFill>
                <a:latin typeface="Century Gothic"/>
              </a:rPr>
              <a:t>•  solve word problems with additive and multiplicative comparisons.</a:t>
            </a:r>
            <a:endParaRPr lang="en-CA" sz="1800" dirty="0">
              <a:solidFill>
                <a:srgbClr val="000000"/>
              </a:solidFill>
              <a:latin typeface="Century Gothic"/>
            </a:endParaRPr>
          </a:p>
        </p:txBody>
      </p:sp>
      <p:sp>
        <p:nvSpPr>
          <p:cNvPr id="11" name="TextBox 10"/>
          <p:cNvSpPr txBox="1"/>
          <p:nvPr/>
        </p:nvSpPr>
        <p:spPr>
          <a:xfrm>
            <a:off x="7084060" y="7023100"/>
            <a:ext cx="2891409" cy="338554"/>
          </a:xfrm>
          <a:prstGeom prst="rect">
            <a:avLst/>
          </a:prstGeom>
          <a:noFill/>
        </p:spPr>
        <p:txBody>
          <a:bodyPr vert="horz" rtlCol="0">
            <a:spAutoFit/>
          </a:bodyPr>
          <a:lstStyle/>
          <a:p>
            <a:pPr algn="r"/>
            <a:r>
              <a:rPr lang="en-CA" sz="1600" smtClean="0">
                <a:solidFill>
                  <a:srgbClr val="000000"/>
                </a:solidFill>
                <a:latin typeface="Century Gothic"/>
              </a:rPr>
              <a:t>AP Book 5.2 pp. 18–19</a:t>
            </a:r>
            <a:endParaRPr lang="en-CA" sz="1600">
              <a:solidFill>
                <a:srgbClr val="000000"/>
              </a:solidFill>
              <a:latin typeface="Century Gothic"/>
            </a:endParaRPr>
          </a:p>
        </p:txBody>
      </p:sp>
    </p:spTree>
    <p:extLst>
      <p:ext uri="{BB962C8B-B14F-4D97-AF65-F5344CB8AC3E}">
        <p14:creationId xmlns:p14="http://schemas.microsoft.com/office/powerpoint/2010/main" val="1151314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216969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a:t>
            </a:r>
          </a:p>
          <a:p>
            <a:pPr>
              <a:lnSpc>
                <a:spcPct val="114000"/>
              </a:lnSpc>
              <a:spcAft>
                <a:spcPts val="1200"/>
              </a:spcAft>
            </a:pPr>
            <a:r>
              <a:rPr lang="en-CA" sz="2800" dirty="0" smtClean="0">
                <a:solidFill>
                  <a:srgbClr val="000000"/>
                </a:solidFill>
                <a:latin typeface="Century Gothic"/>
              </a:rPr>
              <a:t>a) Cody reads 7 books over the holidays. Emma reads three times as many books as Cody. How many books did Emma read</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57200" y="4025900"/>
            <a:ext cx="9654540" cy="201580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There are 12 bicycles parked at the entrance. There are </a:t>
            </a:r>
            <a:r>
              <a:rPr lang="en-CA" sz="2800" dirty="0" smtClean="0">
                <a:solidFill>
                  <a:srgbClr val="0000FF"/>
                </a:solidFill>
                <a:latin typeface="Century Gothic"/>
              </a:rPr>
              <a:t>twice</a:t>
            </a:r>
            <a:r>
              <a:rPr lang="en-CA" sz="2800" dirty="0" smtClean="0">
                <a:solidFill>
                  <a:srgbClr val="000000"/>
                </a:solidFill>
                <a:latin typeface="Century Gothic"/>
              </a:rPr>
              <a:t> as many bicycles as scooters parked there. How many bicycles and scooters are parked at the entrance</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3981686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A movie pass costs $24. A concert tickets costs $10 more than the movie pass. How much do both tickets costs together</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57200" y="3860800"/>
            <a:ext cx="9425940" cy="3152145"/>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a:t>
            </a:r>
          </a:p>
          <a:p>
            <a:pPr>
              <a:lnSpc>
                <a:spcPct val="114000"/>
              </a:lnSpc>
              <a:spcAft>
                <a:spcPts val="1200"/>
              </a:spcAft>
            </a:pPr>
            <a:r>
              <a:rPr lang="en-CA" sz="2800" dirty="0" smtClean="0">
                <a:latin typeface="Century Gothic"/>
              </a:rPr>
              <a:t>d</a:t>
            </a:r>
            <a:r>
              <a:rPr lang="en-CA" sz="2800" dirty="0" smtClean="0">
                <a:solidFill>
                  <a:srgbClr val="000000"/>
                </a:solidFill>
                <a:latin typeface="Century Gothic"/>
              </a:rPr>
              <a:t>) A jack pine is 11 m tall. A red pine is three times as tall as the jack pine. A red cedar is six times as tall as the jack pine. A giant sequoia (a giant redwood tree) is seven times as tall as the jack pine. How tall is each tree</a:t>
            </a:r>
            <a:r>
              <a:rPr lang="en-CA" sz="2800" dirty="0" smtClean="0">
                <a:solidFill>
                  <a:srgbClr val="000000"/>
                </a:solidFill>
                <a:latin typeface="Arial"/>
              </a:rPr>
              <a:t>?</a:t>
            </a:r>
            <a:endParaRPr lang="en-CA" sz="2800" dirty="0">
              <a:solidFill>
                <a:srgbClr val="000000"/>
              </a:solidFill>
              <a:latin typeface="Arial"/>
            </a:endParaRPr>
          </a:p>
        </p:txBody>
      </p:sp>
      <p:cxnSp>
        <p:nvCxnSpPr>
          <p:cNvPr id="7" name="Straight Connector 6"/>
          <p:cNvCxnSpPr/>
          <p:nvPr/>
        </p:nvCxnSpPr>
        <p:spPr>
          <a:xfrm>
            <a:off x="-32568" y="3805560"/>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572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654540" cy="2660921"/>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a:t>
            </a:r>
          </a:p>
          <a:p>
            <a:pPr>
              <a:lnSpc>
                <a:spcPct val="114000"/>
              </a:lnSpc>
              <a:spcAft>
                <a:spcPts val="1200"/>
              </a:spcAft>
            </a:pPr>
            <a:r>
              <a:rPr lang="en-CA" sz="2800" dirty="0" smtClean="0">
                <a:latin typeface="Century Gothic"/>
              </a:rPr>
              <a:t>e</a:t>
            </a:r>
            <a:r>
              <a:rPr lang="en-CA" sz="2800" dirty="0" smtClean="0">
                <a:solidFill>
                  <a:srgbClr val="000000"/>
                </a:solidFill>
                <a:latin typeface="Century Gothic"/>
              </a:rPr>
              <a:t>) A truck driver drives 810 km on Monday. On Tuesday, she drives 50 km more than on Monday, and </a:t>
            </a:r>
            <a:r>
              <a:rPr lang="en-CA" sz="2800" dirty="0" smtClean="0">
                <a:solidFill>
                  <a:srgbClr val="0000FF"/>
                </a:solidFill>
                <a:latin typeface="Century Gothic"/>
              </a:rPr>
              <a:t>twice</a:t>
            </a:r>
            <a:r>
              <a:rPr lang="en-CA" sz="2800" dirty="0" smtClean="0">
                <a:solidFill>
                  <a:srgbClr val="000000"/>
                </a:solidFill>
                <a:latin typeface="Century Gothic"/>
              </a:rPr>
              <a:t> as much as she drives on Wednesday. How many kilometres does she drive in three days</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82600" y="4038600"/>
            <a:ext cx="9692640" cy="201580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f) Another driver needs to travel the same distance as the driver in part e). He decides to drive the same distance in three days. How many kilometres did he drive each day</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Tree>
    <p:extLst>
      <p:ext uri="{BB962C8B-B14F-4D97-AF65-F5344CB8AC3E}">
        <p14:creationId xmlns:p14="http://schemas.microsoft.com/office/powerpoint/2010/main" val="386574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431800"/>
            <a:ext cx="9641840" cy="1873783"/>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Remember:</a:t>
            </a:r>
          </a:p>
          <a:p>
            <a:pPr>
              <a:lnSpc>
                <a:spcPct val="114000"/>
              </a:lnSpc>
              <a:spcAft>
                <a:spcPts val="1200"/>
              </a:spcAft>
            </a:pPr>
            <a:r>
              <a:rPr lang="en-CA" sz="2800" dirty="0" smtClean="0">
                <a:solidFill>
                  <a:srgbClr val="000000"/>
                </a:solidFill>
                <a:latin typeface="Century Gothic"/>
              </a:rPr>
              <a:t>Sometimes there is a remainder when we divide.</a:t>
            </a:r>
          </a:p>
          <a:p>
            <a:pPr>
              <a:lnSpc>
                <a:spcPct val="114000"/>
              </a:lnSpc>
              <a:spcAft>
                <a:spcPts val="1200"/>
              </a:spcAft>
            </a:pPr>
            <a:r>
              <a:rPr lang="en-CA" sz="2800" dirty="0" smtClean="0">
                <a:solidFill>
                  <a:srgbClr val="000000"/>
                </a:solidFill>
                <a:latin typeface="Century Gothic"/>
              </a:rPr>
              <a:t>For example, 22 ÷ 5 = 4 R 2. </a:t>
            </a:r>
            <a:endParaRPr lang="en-CA" sz="2800" dirty="0">
              <a:solidFill>
                <a:srgbClr val="000000"/>
              </a:solidFill>
              <a:latin typeface="Century Gothic"/>
            </a:endParaRPr>
          </a:p>
        </p:txBody>
      </p:sp>
      <p:sp>
        <p:nvSpPr>
          <p:cNvPr id="3" name="TextBox 2"/>
          <p:cNvSpPr txBox="1"/>
          <p:nvPr/>
        </p:nvSpPr>
        <p:spPr>
          <a:xfrm>
            <a:off x="622300" y="3924300"/>
            <a:ext cx="2426057" cy="338554"/>
          </a:xfrm>
          <a:prstGeom prst="rect">
            <a:avLst/>
          </a:prstGeom>
          <a:noFill/>
        </p:spPr>
        <p:txBody>
          <a:bodyPr vert="horz" rtlCol="0">
            <a:spAutoFit/>
          </a:bodyPr>
          <a:lstStyle/>
          <a:p>
            <a:r>
              <a:rPr lang="en-CA" sz="1600" smtClean="0">
                <a:solidFill>
                  <a:srgbClr val="666666"/>
                </a:solidFill>
                <a:latin typeface="Century Gothic"/>
              </a:rPr>
              <a:t>See p. K-41 for details. </a:t>
            </a:r>
            <a:endParaRPr lang="en-CA" sz="1600">
              <a:solidFill>
                <a:srgbClr val="666666"/>
              </a:solidFill>
              <a:latin typeface="Century Gothic"/>
            </a:endParaRPr>
          </a:p>
        </p:txBody>
      </p:sp>
      <p:sp>
        <p:nvSpPr>
          <p:cNvPr id="4" name="TextBox 3"/>
          <p:cNvSpPr txBox="1"/>
          <p:nvPr/>
        </p:nvSpPr>
        <p:spPr>
          <a:xfrm>
            <a:off x="482600" y="2603500"/>
            <a:ext cx="96291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If 5 children share 22 grapes, how many does each child get</a:t>
            </a:r>
            <a:r>
              <a:rPr lang="en-CA" sz="2800" dirty="0" smtClean="0">
                <a:solidFill>
                  <a:srgbClr val="000000"/>
                </a:solidFill>
                <a:latin typeface="Arial"/>
              </a:rPr>
              <a:t>? </a:t>
            </a:r>
            <a:r>
              <a:rPr lang="en-CA" sz="2800" dirty="0" smtClean="0">
                <a:solidFill>
                  <a:srgbClr val="000000"/>
                </a:solidFill>
                <a:latin typeface="Century Gothic"/>
              </a:rPr>
              <a:t>What do we do with the remainder</a:t>
            </a:r>
            <a:r>
              <a:rPr lang="en-CA" sz="2800" dirty="0" smtClean="0">
                <a:solidFill>
                  <a:srgbClr val="000000"/>
                </a:solidFill>
                <a:latin typeface="Arial"/>
              </a:rPr>
              <a:t>? </a:t>
            </a:r>
            <a:endParaRPr lang="en-CA" sz="2800" dirty="0">
              <a:solidFill>
                <a:srgbClr val="000000"/>
              </a:solidFill>
              <a:latin typeface="Arial"/>
            </a:endParaRPr>
          </a:p>
        </p:txBody>
      </p:sp>
      <p:sp>
        <p:nvSpPr>
          <p:cNvPr id="5" name="TextBox 4"/>
          <p:cNvSpPr txBox="1"/>
          <p:nvPr/>
        </p:nvSpPr>
        <p:spPr>
          <a:xfrm>
            <a:off x="482600" y="4559300"/>
            <a:ext cx="9629140" cy="216969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If 22 children need to go on a boat trip, and each boat can only hold 5 children, how many boats will we need</a:t>
            </a:r>
            <a:r>
              <a:rPr lang="en-CA" sz="2800" dirty="0" smtClean="0">
                <a:solidFill>
                  <a:srgbClr val="000000"/>
                </a:solidFill>
                <a:latin typeface="Arial"/>
              </a:rPr>
              <a:t>? </a:t>
            </a:r>
          </a:p>
          <a:p>
            <a:pPr>
              <a:lnSpc>
                <a:spcPct val="114000"/>
              </a:lnSpc>
              <a:spcAft>
                <a:spcPts val="1200"/>
              </a:spcAft>
            </a:pPr>
            <a:r>
              <a:rPr lang="en-CA" sz="2800" dirty="0" smtClean="0">
                <a:solidFill>
                  <a:srgbClr val="000000"/>
                </a:solidFill>
                <a:latin typeface="Arial"/>
              </a:rPr>
              <a:t>W</a:t>
            </a:r>
            <a:r>
              <a:rPr lang="en-CA" sz="2800" dirty="0" smtClean="0">
                <a:solidFill>
                  <a:srgbClr val="000000"/>
                </a:solidFill>
                <a:latin typeface="Century Gothic"/>
              </a:rPr>
              <a:t>hat do we do with the remainder</a:t>
            </a:r>
            <a:r>
              <a:rPr lang="en-CA" sz="2800" dirty="0" smtClean="0">
                <a:solidFill>
                  <a:srgbClr val="000000"/>
                </a:solidFill>
                <a:latin typeface="Arial"/>
              </a:rPr>
              <a:t>? </a:t>
            </a:r>
            <a:endParaRPr lang="en-CA" sz="2800" dirty="0">
              <a:solidFill>
                <a:srgbClr val="000000"/>
              </a:solidFill>
              <a:latin typeface="Arial"/>
            </a:endParaRPr>
          </a:p>
        </p:txBody>
      </p:sp>
      <p:cxnSp>
        <p:nvCxnSpPr>
          <p:cNvPr id="9" name="Straight Connector 8"/>
          <p:cNvCxnSpPr/>
          <p:nvPr/>
        </p:nvCxnSpPr>
        <p:spPr>
          <a:xfrm>
            <a:off x="-32568" y="4453632"/>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521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2660921"/>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a:t>
            </a:r>
          </a:p>
          <a:p>
            <a:pPr>
              <a:lnSpc>
                <a:spcPct val="114000"/>
              </a:lnSpc>
              <a:spcAft>
                <a:spcPts val="1200"/>
              </a:spcAft>
            </a:pPr>
            <a:r>
              <a:rPr lang="en-CA" sz="2800" dirty="0" smtClean="0">
                <a:solidFill>
                  <a:srgbClr val="000000"/>
                </a:solidFill>
                <a:latin typeface="Century Gothic"/>
              </a:rPr>
              <a:t>a) Kyle has 12 marbles, Grace has 16 marbles, and </a:t>
            </a:r>
            <a:r>
              <a:rPr lang="en-CA" sz="2800" dirty="0" err="1" smtClean="0">
                <a:solidFill>
                  <a:srgbClr val="000000"/>
                </a:solidFill>
                <a:latin typeface="Century Gothic"/>
              </a:rPr>
              <a:t>Jax</a:t>
            </a:r>
            <a:r>
              <a:rPr lang="en-CA" sz="2800" dirty="0" smtClean="0">
                <a:solidFill>
                  <a:srgbClr val="000000"/>
                </a:solidFill>
                <a:latin typeface="Century Gothic"/>
              </a:rPr>
              <a:t> has 10 marbles. Can they share all the marbles equally</a:t>
            </a:r>
            <a:r>
              <a:rPr lang="en-CA" sz="2800" dirty="0" smtClean="0">
                <a:solidFill>
                  <a:srgbClr val="000000"/>
                </a:solidFill>
                <a:latin typeface="Arial"/>
              </a:rPr>
              <a:t>? </a:t>
            </a:r>
            <a:r>
              <a:rPr lang="en-CA" sz="2800" dirty="0" smtClean="0">
                <a:solidFill>
                  <a:srgbClr val="000000"/>
                </a:solidFill>
                <a:latin typeface="Century Gothic"/>
              </a:rPr>
              <a:t>How many marbles will each person get</a:t>
            </a:r>
            <a:r>
              <a:rPr lang="en-CA" sz="2800" dirty="0" smtClean="0">
                <a:solidFill>
                  <a:srgbClr val="000000"/>
                </a:solidFill>
                <a:latin typeface="Arial"/>
              </a:rPr>
              <a:t>? </a:t>
            </a:r>
            <a:r>
              <a:rPr lang="en-CA" sz="2800" dirty="0" smtClean="0">
                <a:solidFill>
                  <a:srgbClr val="000000"/>
                </a:solidFill>
                <a:latin typeface="Century Gothic"/>
              </a:rPr>
              <a:t>What can they do with the reminder</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57200" y="4025900"/>
            <a:ext cx="96545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There are 135 apples in a crate. 29 apples are spoiled. Alice packs the rest into bags of 6 apples each. How many full bags can she make</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896938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205723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Four classes go on a field trip. There are 29 children in one class, 31 in the second class, 35 in the third </a:t>
            </a:r>
            <a:br>
              <a:rPr lang="en-CA" sz="2800" dirty="0" smtClean="0">
                <a:solidFill>
                  <a:srgbClr val="000000"/>
                </a:solidFill>
                <a:latin typeface="Century Gothic"/>
              </a:rPr>
            </a:br>
            <a:r>
              <a:rPr lang="en-CA" sz="2800" dirty="0" smtClean="0">
                <a:solidFill>
                  <a:srgbClr val="000000"/>
                </a:solidFill>
                <a:latin typeface="Century Gothic"/>
              </a:rPr>
              <a:t>class, and 28 in the forth class. Each bus has 45 seats. How many buses do they need</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57200" y="4025900"/>
            <a:ext cx="9654540" cy="2169697"/>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 </a:t>
            </a:r>
          </a:p>
          <a:p>
            <a:pPr>
              <a:lnSpc>
                <a:spcPct val="114000"/>
              </a:lnSpc>
              <a:spcAft>
                <a:spcPts val="1200"/>
              </a:spcAft>
            </a:pPr>
            <a:r>
              <a:rPr lang="en-CA" sz="2800" dirty="0" smtClean="0">
                <a:latin typeface="Century Gothic"/>
              </a:rPr>
              <a:t>O</a:t>
            </a:r>
            <a:r>
              <a:rPr lang="en-CA" sz="2800" dirty="0" smtClean="0">
                <a:solidFill>
                  <a:srgbClr val="000000"/>
                </a:solidFill>
                <a:latin typeface="Century Gothic"/>
              </a:rPr>
              <a:t>n another field trip for the classes in part c), three volunteers and one teacher go with each class. Now, how many buses do they need</a:t>
            </a:r>
            <a:r>
              <a:rPr lang="en-CA" sz="2800" dirty="0" smtClean="0">
                <a:solidFill>
                  <a:srgbClr val="000000"/>
                </a:solidFill>
                <a:latin typeface="Arial"/>
              </a:rPr>
              <a:t>?</a:t>
            </a:r>
            <a:endParaRPr lang="en-CA" sz="2800" dirty="0">
              <a:solidFill>
                <a:srgbClr val="000000"/>
              </a:solidFill>
              <a:latin typeface="Arial"/>
            </a:endParaRPr>
          </a:p>
        </p:txBody>
      </p:sp>
      <p:cxnSp>
        <p:nvCxnSpPr>
          <p:cNvPr id="7" name="Straight Connector 6"/>
          <p:cNvCxnSpPr/>
          <p:nvPr/>
        </p:nvCxnSpPr>
        <p:spPr>
          <a:xfrm>
            <a:off x="-32568" y="3805560"/>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053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3306033"/>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Extension:</a:t>
            </a:r>
          </a:p>
          <a:p>
            <a:pPr>
              <a:lnSpc>
                <a:spcPct val="114000"/>
              </a:lnSpc>
              <a:spcAft>
                <a:spcPts val="1200"/>
              </a:spcAft>
            </a:pPr>
            <a:r>
              <a:rPr lang="en-CA" sz="2800" dirty="0" smtClean="0">
                <a:solidFill>
                  <a:srgbClr val="000000"/>
                </a:solidFill>
                <a:latin typeface="Century Gothic"/>
              </a:rPr>
              <a:t>Ed is training Dory on how to put tires on cars at a factory. They have to put all 4 tires on 354 cars. If Ed puts on five times as many tires as Dory, how many tires did Dory put on</a:t>
            </a:r>
            <a:r>
              <a:rPr lang="en-CA" sz="2800" dirty="0" smtClean="0">
                <a:solidFill>
                  <a:srgbClr val="000000"/>
                </a:solidFill>
                <a:latin typeface="Arial"/>
              </a:rPr>
              <a:t>? </a:t>
            </a:r>
          </a:p>
          <a:p>
            <a:pPr>
              <a:lnSpc>
                <a:spcPct val="114000"/>
              </a:lnSpc>
              <a:spcAft>
                <a:spcPts val="1200"/>
              </a:spcAft>
            </a:pPr>
            <a:r>
              <a:rPr lang="en-CA" sz="2800" dirty="0" smtClean="0">
                <a:solidFill>
                  <a:srgbClr val="000000"/>
                </a:solidFill>
                <a:latin typeface="Arial"/>
              </a:rPr>
              <a:t>S</a:t>
            </a:r>
            <a:r>
              <a:rPr lang="en-CA" sz="2800" dirty="0" smtClean="0">
                <a:solidFill>
                  <a:srgbClr val="000000"/>
                </a:solidFill>
                <a:latin typeface="Century Gothic"/>
              </a:rPr>
              <a:t>how your work using a tape diagram and labels. </a:t>
            </a:r>
            <a:endParaRPr lang="en-CA" sz="2800" dirty="0">
              <a:solidFill>
                <a:srgbClr val="000000"/>
              </a:solidFill>
              <a:latin typeface="Century Gothic"/>
            </a:endParaRPr>
          </a:p>
        </p:txBody>
      </p:sp>
    </p:spTree>
    <p:extLst>
      <p:ext uri="{BB962C8B-B14F-4D97-AF65-F5344CB8AC3E}">
        <p14:creationId xmlns:p14="http://schemas.microsoft.com/office/powerpoint/2010/main" val="31602171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06400"/>
            <a:ext cx="6606540" cy="1384995"/>
          </a:xfrm>
          <a:prstGeom prst="rect">
            <a:avLst/>
          </a:prstGeom>
          <a:noFill/>
        </p:spPr>
        <p:txBody>
          <a:bodyPr vert="horz" rtlCol="0">
            <a:spAutoFit/>
          </a:bodyPr>
          <a:lstStyle/>
          <a:p>
            <a:pPr>
              <a:lnSpc>
                <a:spcPct val="150000"/>
              </a:lnSpc>
            </a:pPr>
            <a:r>
              <a:rPr lang="en-CA" sz="2800" dirty="0" smtClean="0">
                <a:solidFill>
                  <a:srgbClr val="000000"/>
                </a:solidFill>
                <a:latin typeface="Century Gothic"/>
              </a:rPr>
              <a:t>AP Book 5.2 pp. 18–19</a:t>
            </a:r>
          </a:p>
          <a:p>
            <a:pPr>
              <a:lnSpc>
                <a:spcPct val="150000"/>
              </a:lnSpc>
            </a:pPr>
            <a:r>
              <a:rPr lang="en-CA" sz="2800" dirty="0" smtClean="0">
                <a:solidFill>
                  <a:schemeClr val="bg1">
                    <a:lumMod val="50000"/>
                  </a:schemeClr>
                </a:solidFill>
                <a:latin typeface="Century Gothic"/>
              </a:rPr>
              <a:t>N</a:t>
            </a:r>
            <a:r>
              <a:rPr lang="en-CA" sz="2800" dirty="0" smtClean="0">
                <a:solidFill>
                  <a:srgbClr val="808080"/>
                </a:solidFill>
                <a:latin typeface="Century Gothic"/>
              </a:rPr>
              <a:t>ew Canadian Edition</a:t>
            </a:r>
            <a:endParaRPr lang="en-CA" sz="2800" dirty="0">
              <a:solidFill>
                <a:srgbClr val="808080"/>
              </a:solidFill>
              <a:latin typeface="Century Gothic"/>
            </a:endParaRPr>
          </a:p>
        </p:txBody>
      </p:sp>
      <p:sp>
        <p:nvSpPr>
          <p:cNvPr id="3" name="TextBox 2"/>
          <p:cNvSpPr txBox="1"/>
          <p:nvPr/>
        </p:nvSpPr>
        <p:spPr>
          <a:xfrm>
            <a:off x="482600" y="6921500"/>
            <a:ext cx="2243792" cy="338554"/>
          </a:xfrm>
          <a:prstGeom prst="rect">
            <a:avLst/>
          </a:prstGeom>
          <a:noFill/>
        </p:spPr>
        <p:txBody>
          <a:bodyPr vert="horz" rtlCol="0">
            <a:spAutoFit/>
          </a:bodyPr>
          <a:lstStyle/>
          <a:p>
            <a:r>
              <a:rPr lang="en-CA" sz="1600" smtClean="0">
                <a:solidFill>
                  <a:srgbClr val="666666"/>
                </a:solidFill>
                <a:latin typeface="Century Gothic"/>
              </a:rPr>
              <a:t>See note on p. K-42. </a:t>
            </a:r>
            <a:endParaRPr lang="en-CA" sz="1600">
              <a:solidFill>
                <a:srgbClr val="666666"/>
              </a:solidFill>
              <a:latin typeface="Century Gothic"/>
            </a:endParaRPr>
          </a:p>
        </p:txBody>
      </p:sp>
    </p:spTree>
    <p:extLst>
      <p:ext uri="{BB962C8B-B14F-4D97-AF65-F5344CB8AC3E}">
        <p14:creationId xmlns:p14="http://schemas.microsoft.com/office/powerpoint/2010/main" val="802780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8735303" cy="1830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Remember:</a:t>
            </a:r>
          </a:p>
          <a:p>
            <a:pPr>
              <a:lnSpc>
                <a:spcPct val="114000"/>
              </a:lnSpc>
              <a:spcAft>
                <a:spcPts val="1200"/>
              </a:spcAft>
            </a:pPr>
            <a:r>
              <a:rPr lang="en-CA" sz="2800" dirty="0" smtClean="0">
                <a:solidFill>
                  <a:srgbClr val="000000"/>
                </a:solidFill>
                <a:latin typeface="Century Gothic"/>
              </a:rPr>
              <a:t>5 is 2 more than 3, so 2 is the </a:t>
            </a:r>
            <a:r>
              <a:rPr lang="en-CA" sz="2800" dirty="0" smtClean="0">
                <a:solidFill>
                  <a:srgbClr val="0000FF"/>
                </a:solidFill>
                <a:latin typeface="Century Gothic"/>
              </a:rPr>
              <a:t>difference</a:t>
            </a:r>
            <a:r>
              <a:rPr lang="en-CA" sz="2800" dirty="0" smtClean="0">
                <a:solidFill>
                  <a:srgbClr val="000000"/>
                </a:solidFill>
                <a:latin typeface="Century Gothic"/>
              </a:rPr>
              <a:t>. </a:t>
            </a:r>
          </a:p>
          <a:p>
            <a:pPr>
              <a:lnSpc>
                <a:spcPct val="114000"/>
              </a:lnSpc>
              <a:spcAft>
                <a:spcPts val="1200"/>
              </a:spcAft>
            </a:pPr>
            <a:r>
              <a:rPr lang="en-CA" sz="2800" dirty="0" smtClean="0">
                <a:solidFill>
                  <a:srgbClr val="000000"/>
                </a:solidFill>
                <a:latin typeface="Century Gothic"/>
              </a:rPr>
              <a:t>12 is 4 times as many as 3, so 4 is the </a:t>
            </a:r>
            <a:r>
              <a:rPr lang="en-CA" sz="2800" dirty="0" smtClean="0">
                <a:solidFill>
                  <a:srgbClr val="0000FF"/>
                </a:solidFill>
                <a:latin typeface="Century Gothic"/>
              </a:rPr>
              <a:t>scale factor</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57200" y="3365500"/>
            <a:ext cx="2426057" cy="338554"/>
          </a:xfrm>
          <a:prstGeom prst="rect">
            <a:avLst/>
          </a:prstGeom>
          <a:noFill/>
        </p:spPr>
        <p:txBody>
          <a:bodyPr vert="horz" rtlCol="0">
            <a:spAutoFit/>
          </a:bodyPr>
          <a:lstStyle/>
          <a:p>
            <a:r>
              <a:rPr lang="en-CA" sz="1600" smtClean="0">
                <a:solidFill>
                  <a:srgbClr val="666666"/>
                </a:solidFill>
                <a:latin typeface="Century Gothic"/>
              </a:rPr>
              <a:t>See p. K-39 for details. </a:t>
            </a:r>
            <a:endParaRPr lang="en-CA" sz="1600">
              <a:solidFill>
                <a:srgbClr val="666666"/>
              </a:solidFill>
              <a:latin typeface="Century Gothic"/>
            </a:endParaRPr>
          </a:p>
        </p:txBody>
      </p:sp>
      <p:sp>
        <p:nvSpPr>
          <p:cNvPr id="4" name="TextBox 3"/>
          <p:cNvSpPr txBox="1"/>
          <p:nvPr/>
        </p:nvSpPr>
        <p:spPr>
          <a:xfrm>
            <a:off x="457200" y="4025900"/>
            <a:ext cx="8871204"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When you see a problem, decide if you are given the </a:t>
            </a:r>
            <a:r>
              <a:rPr lang="en-CA" sz="2800" dirty="0" smtClean="0">
                <a:solidFill>
                  <a:srgbClr val="0000FF"/>
                </a:solidFill>
                <a:latin typeface="Century Gothic"/>
              </a:rPr>
              <a:t>difference</a:t>
            </a:r>
            <a:r>
              <a:rPr lang="en-CA" sz="2800" dirty="0" smtClean="0">
                <a:solidFill>
                  <a:srgbClr val="000000"/>
                </a:solidFill>
                <a:latin typeface="Century Gothic"/>
              </a:rPr>
              <a:t>, or the </a:t>
            </a:r>
            <a:r>
              <a:rPr lang="en-CA" sz="2800" dirty="0" smtClean="0">
                <a:solidFill>
                  <a:srgbClr val="0000FF"/>
                </a:solidFill>
                <a:latin typeface="Century Gothic"/>
              </a:rPr>
              <a:t>scale factor</a:t>
            </a:r>
            <a:r>
              <a:rPr lang="en-CA" sz="2800" dirty="0" smtClean="0">
                <a:solidFill>
                  <a:srgbClr val="000000"/>
                </a:solidFill>
                <a:latin typeface="Century Gothic"/>
              </a:rPr>
              <a:t>.</a:t>
            </a:r>
            <a:endParaRPr lang="en-CA" sz="2800" dirty="0">
              <a:solidFill>
                <a:srgbClr val="000000"/>
              </a:solidFill>
              <a:latin typeface="Century Gothic"/>
            </a:endParaRPr>
          </a:p>
        </p:txBody>
      </p:sp>
      <p:sp>
        <p:nvSpPr>
          <p:cNvPr id="5" name="TextBox 4"/>
          <p:cNvSpPr txBox="1"/>
          <p:nvPr/>
        </p:nvSpPr>
        <p:spPr>
          <a:xfrm>
            <a:off x="457200" y="5410200"/>
            <a:ext cx="8812022" cy="1873783"/>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Which words help you tell if it is a ...</a:t>
            </a:r>
          </a:p>
          <a:p>
            <a:pPr>
              <a:lnSpc>
                <a:spcPct val="114000"/>
              </a:lnSpc>
              <a:spcAft>
                <a:spcPts val="1200"/>
              </a:spcAft>
            </a:pPr>
            <a:r>
              <a:rPr lang="en-CA" sz="2800" dirty="0">
                <a:solidFill>
                  <a:srgbClr val="000000"/>
                </a:solidFill>
                <a:latin typeface="Century Gothic"/>
              </a:rPr>
              <a:t>•</a:t>
            </a:r>
            <a:r>
              <a:rPr lang="en-CA" sz="2800" dirty="0" smtClean="0">
                <a:solidFill>
                  <a:srgbClr val="000000"/>
                </a:solidFill>
                <a:latin typeface="Century Gothic"/>
              </a:rPr>
              <a:t> </a:t>
            </a:r>
            <a:r>
              <a:rPr lang="en-CA" sz="2800" dirty="0" smtClean="0">
                <a:solidFill>
                  <a:srgbClr val="0000FF"/>
                </a:solidFill>
                <a:latin typeface="Century Gothic"/>
              </a:rPr>
              <a:t>difference</a:t>
            </a:r>
            <a:r>
              <a:rPr lang="en-CA" sz="2800" dirty="0" smtClean="0">
                <a:solidFill>
                  <a:srgbClr val="000000"/>
                </a:solidFill>
                <a:latin typeface="Century Gothic"/>
              </a:rPr>
              <a:t> problem</a:t>
            </a:r>
            <a:r>
              <a:rPr lang="en-CA" sz="2800" dirty="0" smtClean="0">
                <a:solidFill>
                  <a:srgbClr val="000000"/>
                </a:solidFill>
                <a:latin typeface="Arial"/>
              </a:rPr>
              <a:t>?</a:t>
            </a:r>
          </a:p>
          <a:p>
            <a:pPr>
              <a:lnSpc>
                <a:spcPct val="114000"/>
              </a:lnSpc>
              <a:spcAft>
                <a:spcPts val="1200"/>
              </a:spcAft>
            </a:pPr>
            <a:r>
              <a:rPr lang="en-CA" sz="2800" dirty="0">
                <a:solidFill>
                  <a:srgbClr val="000000"/>
                </a:solidFill>
              </a:rPr>
              <a:t>•  </a:t>
            </a:r>
            <a:r>
              <a:rPr lang="en-CA" sz="2800" dirty="0" smtClean="0">
                <a:solidFill>
                  <a:srgbClr val="0000FF"/>
                </a:solidFill>
                <a:latin typeface="Century Gothic"/>
              </a:rPr>
              <a:t>scale factor</a:t>
            </a:r>
            <a:r>
              <a:rPr lang="en-CA" sz="2800" dirty="0" smtClean="0">
                <a:solidFill>
                  <a:srgbClr val="000000"/>
                </a:solidFill>
                <a:latin typeface="Century Gothic"/>
              </a:rPr>
              <a:t> problem</a:t>
            </a:r>
            <a:r>
              <a:rPr lang="en-CA" sz="2800" dirty="0" smtClean="0">
                <a:solidFill>
                  <a:srgbClr val="000000"/>
                </a:solidFill>
                <a:latin typeface="Arial"/>
              </a:rPr>
              <a:t>?</a:t>
            </a:r>
            <a:endParaRPr lang="en-CA" sz="2800" dirty="0">
              <a:solidFill>
                <a:srgbClr val="000000"/>
              </a:solidFill>
              <a:latin typeface="Arial"/>
            </a:endParaRPr>
          </a:p>
        </p:txBody>
      </p:sp>
      <p:cxnSp>
        <p:nvCxnSpPr>
          <p:cNvPr id="9" name="Straight Connector 8"/>
          <p:cNvCxnSpPr/>
          <p:nvPr/>
        </p:nvCxnSpPr>
        <p:spPr>
          <a:xfrm>
            <a:off x="-32568" y="3805560"/>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819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379725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a:t>
            </a:r>
          </a:p>
          <a:p>
            <a:pPr>
              <a:lnSpc>
                <a:spcPct val="114000"/>
              </a:lnSpc>
              <a:spcAft>
                <a:spcPts val="1200"/>
              </a:spcAft>
            </a:pPr>
            <a:r>
              <a:rPr lang="en-CA" sz="2800" dirty="0" smtClean="0">
                <a:solidFill>
                  <a:srgbClr val="000000"/>
                </a:solidFill>
                <a:latin typeface="Century Gothic"/>
              </a:rPr>
              <a:t>Fill in the table for each problem. Write </a:t>
            </a:r>
            <a:r>
              <a:rPr lang="en-CA" sz="2800" i="1" dirty="0" smtClean="0">
                <a:solidFill>
                  <a:srgbClr val="000000"/>
                </a:solidFill>
                <a:latin typeface="Century Gothic"/>
              </a:rPr>
              <a:t>x </a:t>
            </a:r>
            <a:r>
              <a:rPr lang="en-CA" sz="2800" dirty="0" smtClean="0">
                <a:solidFill>
                  <a:srgbClr val="000000"/>
                </a:solidFill>
                <a:latin typeface="Century Gothic"/>
              </a:rPr>
              <a:t>for the unknown number. Cross out the cell that does not apply to the problem. </a:t>
            </a:r>
          </a:p>
          <a:p>
            <a:pPr>
              <a:lnSpc>
                <a:spcPct val="114000"/>
              </a:lnSpc>
              <a:spcAft>
                <a:spcPts val="1200"/>
              </a:spcAft>
            </a:pPr>
            <a:r>
              <a:rPr lang="en-CA" sz="2800" dirty="0" smtClean="0">
                <a:solidFill>
                  <a:srgbClr val="000000"/>
                </a:solidFill>
                <a:latin typeface="Century Gothic"/>
              </a:rPr>
              <a:t>a) An apple-pear cake recipe calls for 16 apples. The recipe calls for four time as many apples as pears. How many pears are needed for the cake</a:t>
            </a:r>
            <a:r>
              <a:rPr lang="en-CA" sz="2800" dirty="0" smtClean="0">
                <a:solidFill>
                  <a:srgbClr val="000000"/>
                </a:solidFill>
                <a:latin typeface="Arial"/>
              </a:rPr>
              <a:t>?</a:t>
            </a:r>
            <a:endParaRPr lang="en-CA" sz="2800" dirty="0">
              <a:solidFill>
                <a:srgbClr val="000000"/>
              </a:solidFill>
              <a:latin typeface="Arial"/>
            </a:endParaRPr>
          </a:p>
        </p:txBody>
      </p:sp>
      <p:graphicFrame>
        <p:nvGraphicFramePr>
          <p:cNvPr id="3" name="Table 2"/>
          <p:cNvGraphicFramePr>
            <a:graphicFrameLocks noGrp="1"/>
          </p:cNvGraphicFramePr>
          <p:nvPr>
            <p:extLst>
              <p:ext uri="{D42A27DB-BD31-4B8C-83A1-F6EECF244321}">
                <p14:modId xmlns:p14="http://schemas.microsoft.com/office/powerpoint/2010/main" val="1212231492"/>
              </p:ext>
            </p:extLst>
          </p:nvPr>
        </p:nvGraphicFramePr>
        <p:xfrm>
          <a:off x="1047241" y="5295900"/>
          <a:ext cx="8419592" cy="1713992"/>
        </p:xfrm>
        <a:graphic>
          <a:graphicData uri="http://schemas.openxmlformats.org/drawingml/2006/table">
            <a:tbl>
              <a:tblPr firstRow="1" bandRow="1">
                <a:tableStyleId>{5C22544A-7EE6-4342-B048-85BDC9FD1C3A}</a:tableStyleId>
              </a:tblPr>
              <a:tblGrid>
                <a:gridCol w="2362200"/>
                <a:gridCol w="2362200"/>
                <a:gridCol w="3695192"/>
              </a:tblGrid>
              <a:tr h="371475">
                <a:tc rowSpan="2">
                  <a:txBody>
                    <a:bodyPr/>
                    <a:lstStyle/>
                    <a:p>
                      <a:pPr algn="ctr"/>
                      <a:r>
                        <a:rPr lang="en-CA" sz="2000" b="1" i="0" u="none" baseline="0" dirty="0" smtClean="0">
                          <a:solidFill>
                            <a:srgbClr val="0000FF"/>
                          </a:solidFill>
                          <a:latin typeface="Century Gothic - 20"/>
                        </a:rPr>
                        <a:t>Parts</a:t>
                      </a:r>
                      <a:endParaRPr lang="en-CA" sz="2000" b="1" i="0" u="none" baseline="0" dirty="0">
                        <a:solidFill>
                          <a:srgbClr val="0000FF"/>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rowSpan="2">
                  <a:txBody>
                    <a:bodyPr/>
                    <a:lstStyle/>
                    <a:p>
                      <a:pPr algn="ctr"/>
                      <a:r>
                        <a:rPr lang="en-CA" sz="2000" b="1" i="0" u="none" baseline="0" dirty="0" smtClean="0">
                          <a:solidFill>
                            <a:srgbClr val="000000"/>
                          </a:solidFill>
                          <a:latin typeface="Century Gothic - 20"/>
                        </a:rPr>
                        <a:t>How many?</a:t>
                      </a:r>
                      <a:endParaRPr lang="en-CA" sz="2000" b="1" i="0" u="none" baseline="0" dirty="0">
                        <a:solidFill>
                          <a:srgbClr val="000000"/>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a:txBody>
                    <a:bodyPr/>
                    <a:lstStyle/>
                    <a:p>
                      <a:r>
                        <a:rPr lang="en-CA" sz="2000" b="1" i="0" u="none" baseline="0" dirty="0" smtClean="0">
                          <a:solidFill>
                            <a:srgbClr val="0000FF"/>
                          </a:solidFill>
                          <a:latin typeface="Century Gothic - 20"/>
                        </a:rPr>
                        <a:t>Scale Factor: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371475">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a:txBody>
                    <a:bodyPr/>
                    <a:lstStyle/>
                    <a:p>
                      <a:r>
                        <a:rPr lang="en-CA" sz="2000" b="1" i="0" u="none" baseline="0" dirty="0" smtClean="0">
                          <a:solidFill>
                            <a:srgbClr val="0000FF"/>
                          </a:solidFill>
                          <a:latin typeface="Century Gothic - 20"/>
                        </a:rPr>
                        <a:t>Difference: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475615">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4" name="TextBox 3"/>
          <p:cNvSpPr txBox="1"/>
          <p:nvPr/>
        </p:nvSpPr>
        <p:spPr>
          <a:xfrm>
            <a:off x="609600" y="6235700"/>
            <a:ext cx="592619" cy="523220"/>
          </a:xfrm>
          <a:prstGeom prst="rect">
            <a:avLst/>
          </a:prstGeom>
          <a:noFill/>
        </p:spPr>
        <p:txBody>
          <a:bodyPr vert="horz" rtlCol="0">
            <a:spAutoFit/>
          </a:bodyPr>
          <a:lstStyle/>
          <a:p>
            <a:r>
              <a:rPr lang="en-CA" sz="2800" smtClean="0">
                <a:solidFill>
                  <a:srgbClr val="000000"/>
                </a:solidFill>
                <a:latin typeface="Century Gothic"/>
              </a:rPr>
              <a:t>a)</a:t>
            </a:r>
            <a:endParaRPr lang="en-CA" sz="2800">
              <a:solidFill>
                <a:srgbClr val="000000"/>
              </a:solidFill>
              <a:latin typeface="Century Gothic"/>
            </a:endParaRPr>
          </a:p>
        </p:txBody>
      </p:sp>
    </p:spTree>
    <p:extLst>
      <p:ext uri="{BB962C8B-B14F-4D97-AF65-F5344CB8AC3E}">
        <p14:creationId xmlns:p14="http://schemas.microsoft.com/office/powerpoint/2010/main" val="317557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There are 50 cars in a parking lot. There are 10 fewer vans than cars. How many vans are in the parking lot</a:t>
            </a:r>
            <a:r>
              <a:rPr lang="en-CA" sz="2800" dirty="0" smtClean="0">
                <a:solidFill>
                  <a:srgbClr val="000000"/>
                </a:solidFill>
                <a:latin typeface="Arial"/>
              </a:rPr>
              <a:t>?</a:t>
            </a:r>
            <a:endParaRPr lang="en-CA" sz="2800" dirty="0">
              <a:solidFill>
                <a:srgbClr val="000000"/>
              </a:solidFill>
              <a:latin typeface="Arial"/>
            </a:endParaRPr>
          </a:p>
        </p:txBody>
      </p:sp>
      <p:grpSp>
        <p:nvGrpSpPr>
          <p:cNvPr id="5" name="Group 4"/>
          <p:cNvGrpSpPr/>
          <p:nvPr/>
        </p:nvGrpSpPr>
        <p:grpSpPr>
          <a:xfrm>
            <a:off x="609600" y="5232400"/>
            <a:ext cx="500831" cy="1393398"/>
            <a:chOff x="609600" y="5232400"/>
            <a:chExt cx="500831" cy="1393398"/>
          </a:xfrm>
        </p:grpSpPr>
        <p:sp>
          <p:nvSpPr>
            <p:cNvPr id="3" name="TextBox 2"/>
            <p:cNvSpPr txBox="1"/>
            <p:nvPr/>
          </p:nvSpPr>
          <p:spPr>
            <a:xfrm>
              <a:off x="609600" y="5232400"/>
              <a:ext cx="592271" cy="523220"/>
            </a:xfrm>
            <a:prstGeom prst="rect">
              <a:avLst/>
            </a:prstGeom>
            <a:noFill/>
          </p:spPr>
          <p:txBody>
            <a:bodyPr vert="horz" rtlCol="0">
              <a:spAutoFit/>
            </a:bodyPr>
            <a:lstStyle/>
            <a:p>
              <a:r>
                <a:rPr lang="en-CA" sz="2800" smtClean="0">
                  <a:solidFill>
                    <a:srgbClr val="000000"/>
                  </a:solidFill>
                  <a:latin typeface="Century Gothic"/>
                </a:rPr>
                <a:t>b)</a:t>
              </a:r>
              <a:endParaRPr lang="en-CA" sz="2800">
                <a:solidFill>
                  <a:srgbClr val="000000"/>
                </a:solidFill>
                <a:latin typeface="Century Gothic"/>
              </a:endParaRPr>
            </a:p>
          </p:txBody>
        </p:sp>
        <p:sp>
          <p:nvSpPr>
            <p:cNvPr id="4" name="TextBox 3"/>
            <p:cNvSpPr txBox="1"/>
            <p:nvPr/>
          </p:nvSpPr>
          <p:spPr>
            <a:xfrm>
              <a:off x="609600" y="6210300"/>
              <a:ext cx="579770" cy="523220"/>
            </a:xfrm>
            <a:prstGeom prst="rect">
              <a:avLst/>
            </a:prstGeom>
            <a:noFill/>
          </p:spPr>
          <p:txBody>
            <a:bodyPr vert="horz" rtlCol="0">
              <a:spAutoFit/>
            </a:bodyPr>
            <a:lstStyle/>
            <a:p>
              <a:r>
                <a:rPr lang="en-CA" sz="2800" smtClean="0">
                  <a:solidFill>
                    <a:srgbClr val="000000"/>
                  </a:solidFill>
                  <a:latin typeface="Century Gothic"/>
                </a:rPr>
                <a:t>c)</a:t>
              </a:r>
              <a:endParaRPr lang="en-CA" sz="2800">
                <a:solidFill>
                  <a:srgbClr val="000000"/>
                </a:solidFill>
                <a:latin typeface="Century Gothic"/>
              </a:endParaRPr>
            </a:p>
          </p:txBody>
        </p:sp>
      </p:grpSp>
      <p:graphicFrame>
        <p:nvGraphicFramePr>
          <p:cNvPr id="6" name="Table 5"/>
          <p:cNvGraphicFramePr>
            <a:graphicFrameLocks noGrp="1"/>
          </p:cNvGraphicFramePr>
          <p:nvPr>
            <p:extLst>
              <p:ext uri="{D42A27DB-BD31-4B8C-83A1-F6EECF244321}">
                <p14:modId xmlns:p14="http://schemas.microsoft.com/office/powerpoint/2010/main" val="3232547623"/>
              </p:ext>
            </p:extLst>
          </p:nvPr>
        </p:nvGraphicFramePr>
        <p:xfrm>
          <a:off x="1068704" y="4292600"/>
          <a:ext cx="8419592" cy="1713992"/>
        </p:xfrm>
        <a:graphic>
          <a:graphicData uri="http://schemas.openxmlformats.org/drawingml/2006/table">
            <a:tbl>
              <a:tblPr firstRow="1" bandRow="1">
                <a:tableStyleId>{5C22544A-7EE6-4342-B048-85BDC9FD1C3A}</a:tableStyleId>
              </a:tblPr>
              <a:tblGrid>
                <a:gridCol w="2362200"/>
                <a:gridCol w="2362200"/>
                <a:gridCol w="3695192"/>
              </a:tblGrid>
              <a:tr h="371475">
                <a:tc rowSpan="2">
                  <a:txBody>
                    <a:bodyPr/>
                    <a:lstStyle/>
                    <a:p>
                      <a:pPr algn="ctr"/>
                      <a:r>
                        <a:rPr lang="en-CA" sz="2000" b="1" i="0" u="none" baseline="0" dirty="0" smtClean="0">
                          <a:solidFill>
                            <a:srgbClr val="0000FF"/>
                          </a:solidFill>
                          <a:latin typeface="Century Gothic - 20"/>
                        </a:rPr>
                        <a:t>Parts</a:t>
                      </a:r>
                      <a:endParaRPr lang="en-CA" sz="2000" b="1" i="0" u="none" baseline="0" dirty="0">
                        <a:solidFill>
                          <a:srgbClr val="0000FF"/>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rowSpan="2">
                  <a:txBody>
                    <a:bodyPr/>
                    <a:lstStyle/>
                    <a:p>
                      <a:pPr algn="ctr"/>
                      <a:r>
                        <a:rPr lang="en-CA" sz="2000" b="1" i="0" u="none" baseline="0" dirty="0" smtClean="0">
                          <a:solidFill>
                            <a:srgbClr val="000000"/>
                          </a:solidFill>
                          <a:latin typeface="Century Gothic - 20"/>
                        </a:rPr>
                        <a:t>How many?</a:t>
                      </a:r>
                      <a:endParaRPr lang="en-CA" sz="2000" b="1" i="0" u="none" baseline="0" dirty="0">
                        <a:solidFill>
                          <a:srgbClr val="000000"/>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a:txBody>
                    <a:bodyPr/>
                    <a:lstStyle/>
                    <a:p>
                      <a:r>
                        <a:rPr lang="en-CA" sz="2000" b="1" i="0" u="none" baseline="0" dirty="0" smtClean="0">
                          <a:solidFill>
                            <a:srgbClr val="0000FF"/>
                          </a:solidFill>
                          <a:latin typeface="Century Gothic - 20"/>
                        </a:rPr>
                        <a:t>Scale Factor: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371475">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a:txBody>
                    <a:bodyPr/>
                    <a:lstStyle/>
                    <a:p>
                      <a:r>
                        <a:rPr lang="en-CA" sz="2000" b="1" i="0" u="none" baseline="0" dirty="0" smtClean="0">
                          <a:solidFill>
                            <a:srgbClr val="0000FF"/>
                          </a:solidFill>
                          <a:latin typeface="Century Gothic - 20"/>
                        </a:rPr>
                        <a:t>Difference: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475615">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51249944"/>
              </p:ext>
            </p:extLst>
          </p:nvPr>
        </p:nvGraphicFramePr>
        <p:xfrm>
          <a:off x="1068704" y="5957062"/>
          <a:ext cx="8419592" cy="921512"/>
        </p:xfrm>
        <a:graphic>
          <a:graphicData uri="http://schemas.openxmlformats.org/drawingml/2006/table">
            <a:tbl>
              <a:tblPr firstRow="1" bandRow="1">
                <a:tableStyleId>{5C22544A-7EE6-4342-B048-85BDC9FD1C3A}</a:tableStyleId>
              </a:tblPr>
              <a:tblGrid>
                <a:gridCol w="2362200"/>
                <a:gridCol w="2362200"/>
                <a:gridCol w="3695192"/>
              </a:tblGrid>
              <a:tr h="475615">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8" name="TextBox 7"/>
          <p:cNvSpPr txBox="1"/>
          <p:nvPr/>
        </p:nvSpPr>
        <p:spPr>
          <a:xfrm>
            <a:off x="457200" y="2298700"/>
            <a:ext cx="9387840" cy="1566006"/>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A van holds 9 people. A bus holds five times as many people as the van. How many people can the bus hold</a:t>
            </a:r>
            <a:r>
              <a:rPr lang="en-CA" sz="2800" dirty="0" smtClean="0">
                <a:solidFill>
                  <a:srgbClr val="000000"/>
                </a:solidFill>
                <a:latin typeface="Arial" panose="020B0604020202020204" pitchFamily="34" charset="0"/>
                <a:cs typeface="Arial" panose="020B0604020202020204" pitchFamily="34" charset="0"/>
              </a:rPr>
              <a:t>?</a:t>
            </a:r>
            <a:r>
              <a:rPr lang="en-CA" sz="2800" dirty="0" smtClean="0">
                <a:solidFill>
                  <a:srgbClr val="000000"/>
                </a:solidFill>
                <a:latin typeface="Century Gothic"/>
              </a:rPr>
              <a:t> </a:t>
            </a:r>
            <a:endParaRPr lang="en-CA" sz="2800" dirty="0">
              <a:solidFill>
                <a:srgbClr val="000000"/>
              </a:solidFill>
              <a:latin typeface="Century Gothic"/>
            </a:endParaRPr>
          </a:p>
        </p:txBody>
      </p:sp>
    </p:spTree>
    <p:extLst>
      <p:ext uri="{BB962C8B-B14F-4D97-AF65-F5344CB8AC3E}">
        <p14:creationId xmlns:p14="http://schemas.microsoft.com/office/powerpoint/2010/main" val="1520492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d) It takes Tristan 20 minutes to do math homework. He spends twice as much time reading as he spends on math. How much time does he spend reading</a:t>
            </a:r>
            <a:r>
              <a:rPr lang="en-CA" sz="2800" dirty="0" smtClean="0">
                <a:solidFill>
                  <a:srgbClr val="000000"/>
                </a:solidFill>
                <a:latin typeface="Arial"/>
              </a:rPr>
              <a:t>?</a:t>
            </a:r>
            <a:endParaRPr lang="en-CA" sz="2800" dirty="0">
              <a:solidFill>
                <a:srgbClr val="000000"/>
              </a:solidFill>
              <a:latin typeface="Arial"/>
            </a:endParaRPr>
          </a:p>
        </p:txBody>
      </p:sp>
      <p:grpSp>
        <p:nvGrpSpPr>
          <p:cNvPr id="5" name="Group 4"/>
          <p:cNvGrpSpPr/>
          <p:nvPr/>
        </p:nvGrpSpPr>
        <p:grpSpPr>
          <a:xfrm>
            <a:off x="609600" y="5232400"/>
            <a:ext cx="501873" cy="1393398"/>
            <a:chOff x="609600" y="5232400"/>
            <a:chExt cx="501873" cy="1393398"/>
          </a:xfrm>
        </p:grpSpPr>
        <p:sp>
          <p:nvSpPr>
            <p:cNvPr id="3" name="TextBox 2"/>
            <p:cNvSpPr txBox="1"/>
            <p:nvPr/>
          </p:nvSpPr>
          <p:spPr>
            <a:xfrm>
              <a:off x="609600" y="5232400"/>
              <a:ext cx="593313" cy="523220"/>
            </a:xfrm>
            <a:prstGeom prst="rect">
              <a:avLst/>
            </a:prstGeom>
            <a:noFill/>
          </p:spPr>
          <p:txBody>
            <a:bodyPr vert="horz" rtlCol="0">
              <a:spAutoFit/>
            </a:bodyPr>
            <a:lstStyle/>
            <a:p>
              <a:r>
                <a:rPr lang="en-CA" sz="2800" smtClean="0">
                  <a:solidFill>
                    <a:srgbClr val="000000"/>
                  </a:solidFill>
                  <a:latin typeface="Century Gothic"/>
                </a:rPr>
                <a:t>d)</a:t>
              </a:r>
              <a:endParaRPr lang="en-CA" sz="2800">
                <a:solidFill>
                  <a:srgbClr val="000000"/>
                </a:solidFill>
                <a:latin typeface="Century Gothic"/>
              </a:endParaRPr>
            </a:p>
          </p:txBody>
        </p:sp>
        <p:sp>
          <p:nvSpPr>
            <p:cNvPr id="4" name="TextBox 3"/>
            <p:cNvSpPr txBox="1"/>
            <p:nvPr/>
          </p:nvSpPr>
          <p:spPr>
            <a:xfrm>
              <a:off x="609600" y="6210300"/>
              <a:ext cx="580812" cy="523220"/>
            </a:xfrm>
            <a:prstGeom prst="rect">
              <a:avLst/>
            </a:prstGeom>
            <a:noFill/>
          </p:spPr>
          <p:txBody>
            <a:bodyPr vert="horz" rtlCol="0">
              <a:spAutoFit/>
            </a:bodyPr>
            <a:lstStyle/>
            <a:p>
              <a:r>
                <a:rPr lang="en-CA" sz="2800" smtClean="0">
                  <a:solidFill>
                    <a:srgbClr val="000000"/>
                  </a:solidFill>
                  <a:latin typeface="Century Gothic"/>
                </a:rPr>
                <a:t>e)</a:t>
              </a:r>
              <a:endParaRPr lang="en-CA" sz="2800">
                <a:solidFill>
                  <a:srgbClr val="000000"/>
                </a:solidFill>
                <a:latin typeface="Century Gothic"/>
              </a:endParaRPr>
            </a:p>
          </p:txBody>
        </p:sp>
      </p:grpSp>
      <p:graphicFrame>
        <p:nvGraphicFramePr>
          <p:cNvPr id="6" name="Table 5"/>
          <p:cNvGraphicFramePr>
            <a:graphicFrameLocks noGrp="1"/>
          </p:cNvGraphicFramePr>
          <p:nvPr>
            <p:extLst>
              <p:ext uri="{D42A27DB-BD31-4B8C-83A1-F6EECF244321}">
                <p14:modId xmlns:p14="http://schemas.microsoft.com/office/powerpoint/2010/main" val="3559591716"/>
              </p:ext>
            </p:extLst>
          </p:nvPr>
        </p:nvGraphicFramePr>
        <p:xfrm>
          <a:off x="1068704" y="4292600"/>
          <a:ext cx="8419592" cy="1713992"/>
        </p:xfrm>
        <a:graphic>
          <a:graphicData uri="http://schemas.openxmlformats.org/drawingml/2006/table">
            <a:tbl>
              <a:tblPr firstRow="1" bandRow="1">
                <a:tableStyleId>{5C22544A-7EE6-4342-B048-85BDC9FD1C3A}</a:tableStyleId>
              </a:tblPr>
              <a:tblGrid>
                <a:gridCol w="2362200"/>
                <a:gridCol w="2362200"/>
                <a:gridCol w="3695192"/>
              </a:tblGrid>
              <a:tr h="371475">
                <a:tc rowSpan="2">
                  <a:txBody>
                    <a:bodyPr/>
                    <a:lstStyle/>
                    <a:p>
                      <a:pPr algn="ctr"/>
                      <a:r>
                        <a:rPr lang="en-CA" sz="2000" b="1" i="0" u="none" baseline="0" dirty="0" smtClean="0">
                          <a:solidFill>
                            <a:srgbClr val="0000FF"/>
                          </a:solidFill>
                          <a:latin typeface="Century Gothic - 20"/>
                        </a:rPr>
                        <a:t>Parts</a:t>
                      </a:r>
                      <a:endParaRPr lang="en-CA" sz="2000" b="1" i="0" u="none" baseline="0" dirty="0">
                        <a:solidFill>
                          <a:srgbClr val="0000FF"/>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rowSpan="2">
                  <a:txBody>
                    <a:bodyPr/>
                    <a:lstStyle/>
                    <a:p>
                      <a:pPr algn="ctr"/>
                      <a:r>
                        <a:rPr lang="en-CA" sz="2000" b="1" i="0" u="none" baseline="0" dirty="0" smtClean="0">
                          <a:solidFill>
                            <a:srgbClr val="000000"/>
                          </a:solidFill>
                          <a:latin typeface="Century Gothic - 20"/>
                        </a:rPr>
                        <a:t>How many?</a:t>
                      </a:r>
                      <a:endParaRPr lang="en-CA" sz="2000" b="1" i="0" u="none" baseline="0" dirty="0">
                        <a:solidFill>
                          <a:srgbClr val="000000"/>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a:txBody>
                    <a:bodyPr/>
                    <a:lstStyle/>
                    <a:p>
                      <a:r>
                        <a:rPr lang="en-CA" sz="2000" b="1" i="0" u="none" baseline="0" dirty="0" smtClean="0">
                          <a:solidFill>
                            <a:srgbClr val="0000FF"/>
                          </a:solidFill>
                          <a:latin typeface="Century Gothic - 20"/>
                        </a:rPr>
                        <a:t>Scale Factor: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371475">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a:txBody>
                    <a:bodyPr/>
                    <a:lstStyle/>
                    <a:p>
                      <a:r>
                        <a:rPr lang="en-CA" sz="2000" b="1" i="0" u="none" baseline="0" dirty="0" smtClean="0">
                          <a:solidFill>
                            <a:srgbClr val="0000FF"/>
                          </a:solidFill>
                          <a:latin typeface="Century Gothic - 20"/>
                        </a:rPr>
                        <a:t>Difference: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475615">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35316758"/>
              </p:ext>
            </p:extLst>
          </p:nvPr>
        </p:nvGraphicFramePr>
        <p:xfrm>
          <a:off x="1068704" y="5957062"/>
          <a:ext cx="8419592" cy="921512"/>
        </p:xfrm>
        <a:graphic>
          <a:graphicData uri="http://schemas.openxmlformats.org/drawingml/2006/table">
            <a:tbl>
              <a:tblPr firstRow="1" bandRow="1">
                <a:tableStyleId>{5C22544A-7EE6-4342-B048-85BDC9FD1C3A}</a:tableStyleId>
              </a:tblPr>
              <a:tblGrid>
                <a:gridCol w="2362200"/>
                <a:gridCol w="2362200"/>
                <a:gridCol w="3695192"/>
              </a:tblGrid>
              <a:tr h="475615">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8" name="TextBox 7"/>
          <p:cNvSpPr txBox="1"/>
          <p:nvPr/>
        </p:nvSpPr>
        <p:spPr>
          <a:xfrm>
            <a:off x="457200" y="2298700"/>
            <a:ext cx="93878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 Lela decorates her house with balloons and stars. She uses 70 balloons. She uses 10 more balloons than stars. How many stars are there</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Tree>
    <p:extLst>
      <p:ext uri="{BB962C8B-B14F-4D97-AF65-F5344CB8AC3E}">
        <p14:creationId xmlns:p14="http://schemas.microsoft.com/office/powerpoint/2010/main" val="4044712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f) A table costs $80. A chair costs $40 less. How much does the chair cost</a:t>
            </a:r>
            <a:r>
              <a:rPr lang="en-CA" sz="2800" dirty="0" smtClean="0">
                <a:solidFill>
                  <a:srgbClr val="000000"/>
                </a:solidFill>
                <a:latin typeface="Arial"/>
              </a:rPr>
              <a:t>?</a:t>
            </a:r>
            <a:endParaRPr lang="en-CA" sz="2800" dirty="0">
              <a:solidFill>
                <a:srgbClr val="000000"/>
              </a:solidFill>
              <a:latin typeface="Arial"/>
            </a:endParaRPr>
          </a:p>
        </p:txBody>
      </p:sp>
      <p:grpSp>
        <p:nvGrpSpPr>
          <p:cNvPr id="5" name="Group 4"/>
          <p:cNvGrpSpPr/>
          <p:nvPr/>
        </p:nvGrpSpPr>
        <p:grpSpPr>
          <a:xfrm>
            <a:off x="609600" y="5232400"/>
            <a:ext cx="497532" cy="1393398"/>
            <a:chOff x="609600" y="5232400"/>
            <a:chExt cx="497532" cy="1393398"/>
          </a:xfrm>
        </p:grpSpPr>
        <p:sp>
          <p:nvSpPr>
            <p:cNvPr id="3" name="TextBox 2"/>
            <p:cNvSpPr txBox="1"/>
            <p:nvPr/>
          </p:nvSpPr>
          <p:spPr>
            <a:xfrm>
              <a:off x="609600" y="5232400"/>
              <a:ext cx="461352" cy="523220"/>
            </a:xfrm>
            <a:prstGeom prst="rect">
              <a:avLst/>
            </a:prstGeom>
            <a:noFill/>
          </p:spPr>
          <p:txBody>
            <a:bodyPr vert="horz" rtlCol="0">
              <a:spAutoFit/>
            </a:bodyPr>
            <a:lstStyle/>
            <a:p>
              <a:r>
                <a:rPr lang="en-CA" sz="2800" smtClean="0">
                  <a:solidFill>
                    <a:srgbClr val="000000"/>
                  </a:solidFill>
                  <a:latin typeface="Century Gothic"/>
                </a:rPr>
                <a:t>f)</a:t>
              </a:r>
              <a:endParaRPr lang="en-CA" sz="2800">
                <a:solidFill>
                  <a:srgbClr val="000000"/>
                </a:solidFill>
                <a:latin typeface="Century Gothic"/>
              </a:endParaRPr>
            </a:p>
          </p:txBody>
        </p:sp>
        <p:sp>
          <p:nvSpPr>
            <p:cNvPr id="4" name="TextBox 3"/>
            <p:cNvSpPr txBox="1"/>
            <p:nvPr/>
          </p:nvSpPr>
          <p:spPr>
            <a:xfrm>
              <a:off x="609600" y="6210300"/>
              <a:ext cx="588972" cy="523220"/>
            </a:xfrm>
            <a:prstGeom prst="rect">
              <a:avLst/>
            </a:prstGeom>
            <a:noFill/>
          </p:spPr>
          <p:txBody>
            <a:bodyPr vert="horz" rtlCol="0">
              <a:spAutoFit/>
            </a:bodyPr>
            <a:lstStyle/>
            <a:p>
              <a:r>
                <a:rPr lang="en-CA" sz="2800" smtClean="0">
                  <a:solidFill>
                    <a:srgbClr val="000000"/>
                  </a:solidFill>
                  <a:latin typeface="Century Gothic"/>
                </a:rPr>
                <a:t>g)</a:t>
              </a:r>
              <a:endParaRPr lang="en-CA" sz="2800">
                <a:solidFill>
                  <a:srgbClr val="000000"/>
                </a:solidFill>
                <a:latin typeface="Century Gothic"/>
              </a:endParaRPr>
            </a:p>
          </p:txBody>
        </p:sp>
      </p:grpSp>
      <p:graphicFrame>
        <p:nvGraphicFramePr>
          <p:cNvPr id="6" name="Table 5"/>
          <p:cNvGraphicFramePr>
            <a:graphicFrameLocks noGrp="1"/>
          </p:cNvGraphicFramePr>
          <p:nvPr>
            <p:extLst>
              <p:ext uri="{D42A27DB-BD31-4B8C-83A1-F6EECF244321}">
                <p14:modId xmlns:p14="http://schemas.microsoft.com/office/powerpoint/2010/main" val="4069123049"/>
              </p:ext>
            </p:extLst>
          </p:nvPr>
        </p:nvGraphicFramePr>
        <p:xfrm>
          <a:off x="1068704" y="4292600"/>
          <a:ext cx="8419592" cy="1713992"/>
        </p:xfrm>
        <a:graphic>
          <a:graphicData uri="http://schemas.openxmlformats.org/drawingml/2006/table">
            <a:tbl>
              <a:tblPr firstRow="1" bandRow="1">
                <a:tableStyleId>{5C22544A-7EE6-4342-B048-85BDC9FD1C3A}</a:tableStyleId>
              </a:tblPr>
              <a:tblGrid>
                <a:gridCol w="2362200"/>
                <a:gridCol w="2362200"/>
                <a:gridCol w="3695192"/>
              </a:tblGrid>
              <a:tr h="371475">
                <a:tc rowSpan="2">
                  <a:txBody>
                    <a:bodyPr/>
                    <a:lstStyle/>
                    <a:p>
                      <a:pPr algn="ctr"/>
                      <a:r>
                        <a:rPr lang="en-CA" sz="2000" b="1" i="0" u="none" baseline="0" dirty="0" smtClean="0">
                          <a:solidFill>
                            <a:srgbClr val="0000FF"/>
                          </a:solidFill>
                          <a:latin typeface="Century Gothic - 20"/>
                        </a:rPr>
                        <a:t>Parts</a:t>
                      </a:r>
                      <a:endParaRPr lang="en-CA" sz="2000" b="1" i="0" u="none" baseline="0" dirty="0">
                        <a:solidFill>
                          <a:srgbClr val="0000FF"/>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rowSpan="2">
                  <a:txBody>
                    <a:bodyPr/>
                    <a:lstStyle/>
                    <a:p>
                      <a:pPr algn="ctr"/>
                      <a:r>
                        <a:rPr lang="en-CA" sz="2000" b="1" i="0" u="none" baseline="0" dirty="0" smtClean="0">
                          <a:solidFill>
                            <a:srgbClr val="000000"/>
                          </a:solidFill>
                          <a:latin typeface="Century Gothic - 20"/>
                        </a:rPr>
                        <a:t>How many?</a:t>
                      </a:r>
                      <a:endParaRPr lang="en-CA" sz="2000" b="1" i="0" u="none" baseline="0" dirty="0">
                        <a:solidFill>
                          <a:srgbClr val="000000"/>
                        </a:solidFill>
                        <a:latin typeface="Century Gothic - 20"/>
                      </a:endParaRPr>
                    </a:p>
                  </a:txBody>
                  <a:tcPr anchor="ctr">
                    <a:lnL w="12700" cmpd="sng">
                      <a:solidFill>
                        <a:srgbClr val="000000"/>
                      </a:solidFill>
                      <a:prstDash val="solid"/>
                    </a:lnL>
                    <a:lnR w="12700" cap="flat" cmpd="sng" algn="ctr">
                      <a:solidFill>
                        <a:srgbClr val="000000"/>
                      </a:solidFill>
                      <a:prstDash val="solid"/>
                      <a:round/>
                      <a:headEnd type="none" w="med" len="med"/>
                      <a:tailEnd type="none" w="med" len="med"/>
                    </a:lnR>
                    <a:lnT w="12700" cmpd="sng">
                      <a:solidFill>
                        <a:srgbClr val="000000"/>
                      </a:solidFill>
                      <a:prstDash val="solid"/>
                    </a:lnT>
                    <a:lnB w="12700" cap="flat" cmpd="sng" algn="ctr">
                      <a:solidFill>
                        <a:srgbClr val="000000"/>
                      </a:solidFill>
                      <a:prstDash val="solid"/>
                      <a:round/>
                      <a:headEnd type="none" w="med" len="med"/>
                      <a:tailEnd type="none" w="med" len="med"/>
                    </a:lnB>
                    <a:solidFill>
                      <a:srgbClr val="C0C0C0">
                        <a:alpha val="99996"/>
                      </a:srgbClr>
                    </a:solidFill>
                  </a:tcPr>
                </a:tc>
                <a:tc>
                  <a:txBody>
                    <a:bodyPr/>
                    <a:lstStyle/>
                    <a:p>
                      <a:r>
                        <a:rPr lang="en-CA" sz="2000" b="1" i="0" u="none" baseline="0" dirty="0" smtClean="0">
                          <a:solidFill>
                            <a:srgbClr val="0000FF"/>
                          </a:solidFill>
                          <a:latin typeface="Century Gothic - 20"/>
                        </a:rPr>
                        <a:t>Scale Factor: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371475">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vMerge="1">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c>
                  <a:txBody>
                    <a:bodyPr/>
                    <a:lstStyle/>
                    <a:p>
                      <a:r>
                        <a:rPr lang="en-CA" sz="2000" b="1" i="0" u="none" baseline="0" dirty="0" smtClean="0">
                          <a:solidFill>
                            <a:srgbClr val="0000FF"/>
                          </a:solidFill>
                          <a:latin typeface="Century Gothic - 20"/>
                        </a:rPr>
                        <a:t>Difference: </a:t>
                      </a:r>
                      <a:r>
                        <a:rPr lang="en-CA" sz="2000" b="1" i="0" u="none" baseline="0" dirty="0" smtClean="0">
                          <a:solidFill>
                            <a:srgbClr val="000000"/>
                          </a:solidFill>
                          <a:latin typeface="Century Gothic - 20"/>
                        </a:rPr>
                        <a:t>_________</a:t>
                      </a:r>
                      <a:endParaRPr lang="en-CA" sz="2000" b="1"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0C0C0">
                        <a:alpha val="99996"/>
                      </a:srgbClr>
                    </a:solidFill>
                  </a:tcPr>
                </a:tc>
              </a:tr>
              <a:tr h="475615">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694908809"/>
              </p:ext>
            </p:extLst>
          </p:nvPr>
        </p:nvGraphicFramePr>
        <p:xfrm>
          <a:off x="1068704" y="5957062"/>
          <a:ext cx="8419592" cy="921512"/>
        </p:xfrm>
        <a:graphic>
          <a:graphicData uri="http://schemas.openxmlformats.org/drawingml/2006/table">
            <a:tbl>
              <a:tblPr firstRow="1" bandRow="1">
                <a:tableStyleId>{5C22544A-7EE6-4342-B048-85BDC9FD1C3A}</a:tableStyleId>
              </a:tblPr>
              <a:tblGrid>
                <a:gridCol w="2362200"/>
                <a:gridCol w="2362200"/>
                <a:gridCol w="3695192"/>
              </a:tblGrid>
              <a:tr h="475615">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Scale Factor: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445897">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CA" sz="2000" b="0" i="0" u="none" baseline="0" dirty="0" smtClean="0">
                          <a:solidFill>
                            <a:srgbClr val="0000FF"/>
                          </a:solidFill>
                          <a:latin typeface="Century Gothic - 20"/>
                        </a:rPr>
                        <a:t>Difference: </a:t>
                      </a:r>
                      <a:r>
                        <a:rPr lang="en-CA" sz="2000" b="0" i="0" u="none" baseline="0" dirty="0" smtClean="0">
                          <a:solidFill>
                            <a:srgbClr val="000000"/>
                          </a:solidFill>
                          <a:latin typeface="Century Gothic - 20"/>
                        </a:rPr>
                        <a:t>_________</a:t>
                      </a:r>
                      <a:endParaRPr lang="en-CA" sz="2000" b="0" i="0" u="none" baseline="0" dirty="0">
                        <a:solidFill>
                          <a:srgbClr val="000000"/>
                        </a:solidFill>
                        <a:latin typeface="Century Gothic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8" name="TextBox 7"/>
          <p:cNvSpPr txBox="1"/>
          <p:nvPr/>
        </p:nvSpPr>
        <p:spPr>
          <a:xfrm>
            <a:off x="457200" y="2298700"/>
            <a:ext cx="93878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g) Amy is 12 years old. Amy is three times as old as Ben. How old is Ben</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Tree>
    <p:extLst>
      <p:ext uri="{BB962C8B-B14F-4D97-AF65-F5344CB8AC3E}">
        <p14:creationId xmlns:p14="http://schemas.microsoft.com/office/powerpoint/2010/main" val="2855035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6908800"/>
            <a:ext cx="2426057" cy="338554"/>
          </a:xfrm>
          <a:prstGeom prst="rect">
            <a:avLst/>
          </a:prstGeom>
          <a:noFill/>
        </p:spPr>
        <p:txBody>
          <a:bodyPr vert="horz" rtlCol="0">
            <a:spAutoFit/>
          </a:bodyPr>
          <a:lstStyle/>
          <a:p>
            <a:r>
              <a:rPr lang="en-CA" sz="1600" smtClean="0">
                <a:solidFill>
                  <a:srgbClr val="666666"/>
                </a:solidFill>
                <a:latin typeface="Century Gothic"/>
              </a:rPr>
              <a:t>See p. K-40 for details. </a:t>
            </a:r>
            <a:endParaRPr lang="en-CA" sz="1600">
              <a:solidFill>
                <a:srgbClr val="666666"/>
              </a:solidFill>
              <a:latin typeface="Century Gothic"/>
            </a:endParaRPr>
          </a:p>
        </p:txBody>
      </p:sp>
      <p:sp>
        <p:nvSpPr>
          <p:cNvPr id="3" name="TextBox 2"/>
          <p:cNvSpPr txBox="1"/>
          <p:nvPr/>
        </p:nvSpPr>
        <p:spPr>
          <a:xfrm>
            <a:off x="457200" y="419100"/>
            <a:ext cx="9738233" cy="2323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Which quantity is larger</a:t>
            </a:r>
            <a:r>
              <a:rPr lang="en-CA" sz="2800" dirty="0" smtClean="0">
                <a:solidFill>
                  <a:srgbClr val="000000"/>
                </a:solidFill>
                <a:latin typeface="Arial"/>
              </a:rPr>
              <a:t>?</a:t>
            </a:r>
          </a:p>
          <a:p>
            <a:pPr>
              <a:lnSpc>
                <a:spcPct val="114000"/>
              </a:lnSpc>
              <a:spcAft>
                <a:spcPts val="1200"/>
              </a:spcAft>
            </a:pPr>
            <a:endParaRPr lang="en-CA" sz="2800" dirty="0" smtClean="0">
              <a:solidFill>
                <a:srgbClr val="000000"/>
              </a:solidFill>
              <a:latin typeface="Arial"/>
            </a:endParaRPr>
          </a:p>
          <a:p>
            <a:pPr>
              <a:lnSpc>
                <a:spcPct val="114000"/>
              </a:lnSpc>
              <a:spcAft>
                <a:spcPts val="1200"/>
              </a:spcAft>
            </a:pPr>
            <a:r>
              <a:rPr lang="en-CA" sz="2800" dirty="0" smtClean="0">
                <a:solidFill>
                  <a:srgbClr val="000000"/>
                </a:solidFill>
                <a:latin typeface="Arial"/>
              </a:rPr>
              <a:t>Is</a:t>
            </a:r>
            <a:r>
              <a:rPr lang="en-CA" sz="2800" dirty="0" smtClean="0">
                <a:solidFill>
                  <a:srgbClr val="000000"/>
                </a:solidFill>
                <a:latin typeface="Century Gothic"/>
              </a:rPr>
              <a:t> the quantity you need to find the larger quantity or the smaller quantity</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29396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654540" cy="1830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a:t>
            </a:r>
          </a:p>
          <a:p>
            <a:pPr>
              <a:lnSpc>
                <a:spcPct val="114000"/>
              </a:lnSpc>
              <a:spcAft>
                <a:spcPts val="1200"/>
              </a:spcAft>
            </a:pPr>
            <a:r>
              <a:rPr lang="en-CA" sz="2800" dirty="0" smtClean="0">
                <a:solidFill>
                  <a:srgbClr val="000000"/>
                </a:solidFill>
                <a:latin typeface="Century Gothic"/>
              </a:rPr>
              <a:t>Find the missing quantities in the previous exercises. </a:t>
            </a:r>
          </a:p>
          <a:p>
            <a:pPr>
              <a:lnSpc>
                <a:spcPct val="114000"/>
              </a:lnSpc>
              <a:spcAft>
                <a:spcPts val="1200"/>
              </a:spcAft>
            </a:pPr>
            <a:r>
              <a:rPr lang="en-CA" sz="2800" dirty="0" smtClean="0">
                <a:solidFill>
                  <a:srgbClr val="000000"/>
                </a:solidFill>
                <a:latin typeface="Century Gothic"/>
              </a:rPr>
              <a:t>a)</a:t>
            </a:r>
            <a:endParaRPr lang="en-CA" sz="2800" dirty="0">
              <a:solidFill>
                <a:srgbClr val="000000"/>
              </a:solidFill>
              <a:latin typeface="Century Gothic"/>
            </a:endParaRPr>
          </a:p>
        </p:txBody>
      </p:sp>
      <p:sp>
        <p:nvSpPr>
          <p:cNvPr id="3" name="TextBox 2"/>
          <p:cNvSpPr txBox="1"/>
          <p:nvPr/>
        </p:nvSpPr>
        <p:spPr>
          <a:xfrm>
            <a:off x="457200" y="2540000"/>
            <a:ext cx="592271" cy="523220"/>
          </a:xfrm>
          <a:prstGeom prst="rect">
            <a:avLst/>
          </a:prstGeom>
          <a:noFill/>
        </p:spPr>
        <p:txBody>
          <a:bodyPr vert="horz" rtlCol="0">
            <a:spAutoFit/>
          </a:bodyPr>
          <a:lstStyle/>
          <a:p>
            <a:r>
              <a:rPr lang="en-CA" sz="2800" smtClean="0">
                <a:solidFill>
                  <a:srgbClr val="000000"/>
                </a:solidFill>
                <a:latin typeface="Century Gothic"/>
              </a:rPr>
              <a:t>b)</a:t>
            </a:r>
            <a:endParaRPr lang="en-CA" sz="2800">
              <a:solidFill>
                <a:srgbClr val="000000"/>
              </a:solidFill>
              <a:latin typeface="Century Gothic"/>
            </a:endParaRPr>
          </a:p>
        </p:txBody>
      </p:sp>
      <p:sp>
        <p:nvSpPr>
          <p:cNvPr id="4" name="TextBox 3"/>
          <p:cNvSpPr txBox="1"/>
          <p:nvPr/>
        </p:nvSpPr>
        <p:spPr>
          <a:xfrm>
            <a:off x="457200" y="3302000"/>
            <a:ext cx="579770" cy="523220"/>
          </a:xfrm>
          <a:prstGeom prst="rect">
            <a:avLst/>
          </a:prstGeom>
          <a:noFill/>
        </p:spPr>
        <p:txBody>
          <a:bodyPr vert="horz" rtlCol="0">
            <a:spAutoFit/>
          </a:bodyPr>
          <a:lstStyle/>
          <a:p>
            <a:r>
              <a:rPr lang="en-CA" sz="2800" smtClean="0">
                <a:solidFill>
                  <a:srgbClr val="000000"/>
                </a:solidFill>
                <a:latin typeface="Century Gothic"/>
              </a:rPr>
              <a:t>c)</a:t>
            </a:r>
            <a:endParaRPr lang="en-CA" sz="2800">
              <a:solidFill>
                <a:srgbClr val="000000"/>
              </a:solidFill>
              <a:latin typeface="Century Gothic"/>
            </a:endParaRPr>
          </a:p>
        </p:txBody>
      </p:sp>
      <p:sp>
        <p:nvSpPr>
          <p:cNvPr id="5" name="TextBox 4"/>
          <p:cNvSpPr txBox="1"/>
          <p:nvPr/>
        </p:nvSpPr>
        <p:spPr>
          <a:xfrm>
            <a:off x="469900" y="4064000"/>
            <a:ext cx="593313" cy="523220"/>
          </a:xfrm>
          <a:prstGeom prst="rect">
            <a:avLst/>
          </a:prstGeom>
          <a:noFill/>
        </p:spPr>
        <p:txBody>
          <a:bodyPr vert="horz" rtlCol="0">
            <a:spAutoFit/>
          </a:bodyPr>
          <a:lstStyle/>
          <a:p>
            <a:r>
              <a:rPr lang="en-CA" sz="2800" smtClean="0">
                <a:solidFill>
                  <a:srgbClr val="000000"/>
                </a:solidFill>
                <a:latin typeface="Century Gothic"/>
              </a:rPr>
              <a:t>d)</a:t>
            </a:r>
            <a:endParaRPr lang="en-CA" sz="2800">
              <a:solidFill>
                <a:srgbClr val="000000"/>
              </a:solidFill>
              <a:latin typeface="Century Gothic"/>
            </a:endParaRPr>
          </a:p>
        </p:txBody>
      </p:sp>
      <p:sp>
        <p:nvSpPr>
          <p:cNvPr id="6" name="TextBox 5"/>
          <p:cNvSpPr txBox="1"/>
          <p:nvPr/>
        </p:nvSpPr>
        <p:spPr>
          <a:xfrm>
            <a:off x="469900" y="4826000"/>
            <a:ext cx="580812" cy="523220"/>
          </a:xfrm>
          <a:prstGeom prst="rect">
            <a:avLst/>
          </a:prstGeom>
          <a:noFill/>
        </p:spPr>
        <p:txBody>
          <a:bodyPr vert="horz" rtlCol="0">
            <a:spAutoFit/>
          </a:bodyPr>
          <a:lstStyle/>
          <a:p>
            <a:r>
              <a:rPr lang="en-CA" sz="2800" smtClean="0">
                <a:solidFill>
                  <a:srgbClr val="000000"/>
                </a:solidFill>
                <a:latin typeface="Century Gothic"/>
              </a:rPr>
              <a:t>e)</a:t>
            </a:r>
            <a:endParaRPr lang="en-CA" sz="2800">
              <a:solidFill>
                <a:srgbClr val="000000"/>
              </a:solidFill>
              <a:latin typeface="Century Gothic"/>
            </a:endParaRPr>
          </a:p>
        </p:txBody>
      </p:sp>
      <p:sp>
        <p:nvSpPr>
          <p:cNvPr id="7" name="TextBox 6"/>
          <p:cNvSpPr txBox="1"/>
          <p:nvPr/>
        </p:nvSpPr>
        <p:spPr>
          <a:xfrm>
            <a:off x="469900" y="5588000"/>
            <a:ext cx="461352" cy="523220"/>
          </a:xfrm>
          <a:prstGeom prst="rect">
            <a:avLst/>
          </a:prstGeom>
          <a:noFill/>
        </p:spPr>
        <p:txBody>
          <a:bodyPr vert="horz" rtlCol="0">
            <a:spAutoFit/>
          </a:bodyPr>
          <a:lstStyle/>
          <a:p>
            <a:r>
              <a:rPr lang="en-CA" sz="2800" smtClean="0">
                <a:solidFill>
                  <a:srgbClr val="000000"/>
                </a:solidFill>
                <a:latin typeface="Century Gothic"/>
              </a:rPr>
              <a:t>f)</a:t>
            </a:r>
            <a:endParaRPr lang="en-CA" sz="2800">
              <a:solidFill>
                <a:srgbClr val="000000"/>
              </a:solidFill>
              <a:latin typeface="Century Gothic"/>
            </a:endParaRPr>
          </a:p>
        </p:txBody>
      </p:sp>
      <p:sp>
        <p:nvSpPr>
          <p:cNvPr id="8" name="TextBox 7"/>
          <p:cNvSpPr txBox="1"/>
          <p:nvPr/>
        </p:nvSpPr>
        <p:spPr>
          <a:xfrm>
            <a:off x="457200" y="6350000"/>
            <a:ext cx="588972" cy="523220"/>
          </a:xfrm>
          <a:prstGeom prst="rect">
            <a:avLst/>
          </a:prstGeom>
          <a:noFill/>
        </p:spPr>
        <p:txBody>
          <a:bodyPr vert="horz" rtlCol="0">
            <a:spAutoFit/>
          </a:bodyPr>
          <a:lstStyle/>
          <a:p>
            <a:r>
              <a:rPr lang="en-CA" sz="2800" smtClean="0">
                <a:solidFill>
                  <a:srgbClr val="000000"/>
                </a:solidFill>
                <a:latin typeface="Century Gothic"/>
              </a:rPr>
              <a:t>g)</a:t>
            </a:r>
            <a:endParaRPr lang="en-CA" sz="2800">
              <a:solidFill>
                <a:srgbClr val="000000"/>
              </a:solidFill>
              <a:latin typeface="Century Gothic"/>
            </a:endParaRPr>
          </a:p>
        </p:txBody>
      </p:sp>
    </p:spTree>
    <p:extLst>
      <p:ext uri="{BB962C8B-B14F-4D97-AF65-F5344CB8AC3E}">
        <p14:creationId xmlns:p14="http://schemas.microsoft.com/office/powerpoint/2010/main" val="2118317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31800"/>
            <a:ext cx="9641840" cy="2167966"/>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Remember:</a:t>
            </a:r>
          </a:p>
          <a:p>
            <a:pPr>
              <a:lnSpc>
                <a:spcPct val="114000"/>
              </a:lnSpc>
              <a:spcAft>
                <a:spcPts val="1200"/>
              </a:spcAft>
            </a:pPr>
            <a:r>
              <a:rPr lang="en-CA" sz="2800" dirty="0" smtClean="0">
                <a:solidFill>
                  <a:srgbClr val="000000"/>
                </a:solidFill>
                <a:latin typeface="Century Gothic"/>
              </a:rPr>
              <a:t>In many problems you need to find the </a:t>
            </a:r>
            <a:r>
              <a:rPr lang="en-CA" sz="2800" dirty="0" smtClean="0">
                <a:solidFill>
                  <a:srgbClr val="0000FF"/>
                </a:solidFill>
                <a:latin typeface="Century Gothic"/>
              </a:rPr>
              <a:t>total</a:t>
            </a:r>
            <a:r>
              <a:rPr lang="en-CA" sz="2800" dirty="0" smtClean="0">
                <a:solidFill>
                  <a:srgbClr val="000000"/>
                </a:solidFill>
                <a:latin typeface="Century Gothic"/>
              </a:rPr>
              <a:t> or the </a:t>
            </a:r>
            <a:r>
              <a:rPr lang="en-CA" sz="2800" dirty="0" smtClean="0">
                <a:solidFill>
                  <a:srgbClr val="0000FF"/>
                </a:solidFill>
                <a:latin typeface="Century Gothic"/>
              </a:rPr>
              <a:t>difference</a:t>
            </a:r>
            <a:r>
              <a:rPr lang="en-CA" sz="2800" dirty="0" smtClean="0">
                <a:solidFill>
                  <a:srgbClr val="000000"/>
                </a:solidFill>
                <a:latin typeface="Century Gothic"/>
              </a:rPr>
              <a:t> between amounts, so the problem will have several steps. </a:t>
            </a:r>
            <a:endParaRPr lang="en-CA" sz="2800" dirty="0">
              <a:solidFill>
                <a:srgbClr val="000000"/>
              </a:solidFill>
              <a:latin typeface="Century Gothic"/>
            </a:endParaRPr>
          </a:p>
        </p:txBody>
      </p:sp>
      <p:sp>
        <p:nvSpPr>
          <p:cNvPr id="3" name="TextBox 2"/>
          <p:cNvSpPr txBox="1"/>
          <p:nvPr/>
        </p:nvSpPr>
        <p:spPr>
          <a:xfrm>
            <a:off x="469900" y="6921500"/>
            <a:ext cx="2426057" cy="338554"/>
          </a:xfrm>
          <a:prstGeom prst="rect">
            <a:avLst/>
          </a:prstGeom>
          <a:noFill/>
        </p:spPr>
        <p:txBody>
          <a:bodyPr vert="horz" rtlCol="0">
            <a:spAutoFit/>
          </a:bodyPr>
          <a:lstStyle/>
          <a:p>
            <a:r>
              <a:rPr lang="en-CA" sz="1600" smtClean="0">
                <a:solidFill>
                  <a:srgbClr val="666666"/>
                </a:solidFill>
                <a:latin typeface="Century Gothic"/>
              </a:rPr>
              <a:t>See p. K-40 for details. </a:t>
            </a:r>
            <a:endParaRPr lang="en-CA" sz="1600">
              <a:solidFill>
                <a:srgbClr val="666666"/>
              </a:solidFill>
              <a:latin typeface="Century Gothic"/>
            </a:endParaRPr>
          </a:p>
        </p:txBody>
      </p:sp>
    </p:spTree>
    <p:extLst>
      <p:ext uri="{BB962C8B-B14F-4D97-AF65-F5344CB8AC3E}">
        <p14:creationId xmlns:p14="http://schemas.microsoft.com/office/powerpoint/2010/main" val="1767357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1" ma:contentTypeDescription="Create a new document." ma:contentTypeScope="" ma:versionID="ce0ea5008157ab5b98911c0e52a210a7">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1dc34ba02f05da32e371e9c9edcd8d32"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4158D7-64F2-48A5-BCF2-5452552C8243}"/>
</file>

<file path=customXml/itemProps2.xml><?xml version="1.0" encoding="utf-8"?>
<ds:datastoreItem xmlns:ds="http://schemas.openxmlformats.org/officeDocument/2006/customXml" ds:itemID="{C8E79EAB-F282-4A4E-A082-CEAE1744296E}"/>
</file>

<file path=customXml/itemProps3.xml><?xml version="1.0" encoding="utf-8"?>
<ds:datastoreItem xmlns:ds="http://schemas.openxmlformats.org/officeDocument/2006/customXml" ds:itemID="{D05633FB-C7BF-41CA-862D-56727039179D}"/>
</file>

<file path=docProps/app.xml><?xml version="1.0" encoding="utf-8"?>
<Properties xmlns="http://schemas.openxmlformats.org/officeDocument/2006/extended-properties" xmlns:vt="http://schemas.openxmlformats.org/officeDocument/2006/docPropsVTypes">
  <TotalTime>21</TotalTime>
  <Words>1074</Words>
  <Application>Microsoft Office PowerPoint</Application>
  <PresentationFormat>Custom</PresentationFormat>
  <Paragraphs>108</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Century Gothic - 20</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20</cp:revision>
  <dcterms:created xsi:type="dcterms:W3CDTF">2019-10-24T19:11:04Z</dcterms:created>
  <dcterms:modified xsi:type="dcterms:W3CDTF">2019-10-28T15:29:32Z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0x01010017FA1BCBC6E2B8468E172994160D6E3A</vt:lpwstr>
  </property>
</Properties>
</file>