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0160000" cy="7620000"/>
  <p:notesSz cx="6858000" cy="9144000"/>
  <p:embeddedFontLst>
    <p:embeddedFont>
      <p:font typeface="Century Gothic" panose="020B0502020202020204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16" y="-72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0903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337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7492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1277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7694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0542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807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5944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5844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2808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1603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D8DA3-BE84-4ED5-AA01-B6A32A5F4283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603ED-E897-4950-87A0-6A0E0B4A3AC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90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BC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ON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: required	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5.1 Unit 3 Number Sense pp. D-34–39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NS5-20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5148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Estimation in Multiplication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4480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multiply up to four-digit numbers by one-digit numbers, using estimation to judge the reasonableness of their answers.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5.1 pp. 64–66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80781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5247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8105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the nearest 10, what digit do we look at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590800"/>
            <a:ext cx="44457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down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when ...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279900"/>
            <a:ext cx="39156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We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 round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up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when ...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047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76800" y="1092200"/>
            <a:ext cx="497256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000" smtClean="0">
                <a:solidFill>
                  <a:srgbClr val="0000FF"/>
                </a:solidFill>
                <a:latin typeface="Century Gothic"/>
              </a:rPr>
              <a:t>≈</a:t>
            </a:r>
            <a:endParaRPr lang="en-CA" sz="40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31548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What does this symbol mean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5146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175000"/>
            <a:ext cx="71338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We're going to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round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the nearest ten.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8900" y="4305300"/>
            <a:ext cx="10046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81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9600" y="4305300"/>
            <a:ext cx="10046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29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80300" y="4305300"/>
            <a:ext cx="8075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8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1600" y="5549900"/>
            <a:ext cx="8075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9600" y="5549900"/>
            <a:ext cx="10046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52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80300" y="5549900"/>
            <a:ext cx="10046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47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9900" y="6921500"/>
            <a:ext cx="266786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Do the first one together.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294590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39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5900"/>
            <a:ext cx="5847308" cy="78303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I want to use rounding to find a good estimate for 52 × 3.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First, let's calculate the actual answer.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539499"/>
              </p:ext>
            </p:extLst>
          </p:nvPr>
        </p:nvGraphicFramePr>
        <p:xfrm>
          <a:off x="533400" y="2665731"/>
          <a:ext cx="9190736" cy="3705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9157"/>
                <a:gridCol w="3176397"/>
                <a:gridCol w="2345182"/>
              </a:tblGrid>
              <a:tr h="1235202">
                <a:tc>
                  <a:txBody>
                    <a:bodyPr/>
                    <a:lstStyle/>
                    <a:p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 </a:t>
                      </a:r>
                    </a:p>
                    <a:p>
                      <a:r>
                        <a:rPr lang="en-CA" sz="2000" b="0" i="0" u="none" baseline="0" dirty="0" smtClean="0">
                          <a:solidFill>
                            <a:srgbClr val="0000FF"/>
                          </a:solidFill>
                          <a:latin typeface="Century Gothic - 20"/>
                        </a:rPr>
                        <a:t>Round</a:t>
                      </a:r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 both 52 and 3 to</a:t>
                      </a:r>
                    </a:p>
                    <a:p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the </a:t>
                      </a:r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nearest 10: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 </a:t>
                      </a:r>
                    </a:p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___ × ___ = ____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235075">
                <a:tc>
                  <a:txBody>
                    <a:bodyPr/>
                    <a:lstStyle/>
                    <a:p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Century Gothic - 20"/>
                        </a:rPr>
                        <a:t> 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 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1235202">
                <a:tc>
                  <a:txBody>
                    <a:bodyPr/>
                    <a:lstStyle/>
                    <a:p>
                      <a:endParaRPr lang="en-CA" sz="2000" b="0" i="0" u="none" baseline="0" dirty="0">
                        <a:solidFill>
                          <a:srgbClr val="000000"/>
                        </a:solidFill>
                        <a:latin typeface="Century Gothic - 20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 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2800" y="1612900"/>
            <a:ext cx="32674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52 × 3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45680" y="2247900"/>
            <a:ext cx="237909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000" b="1" smtClean="0">
                <a:solidFill>
                  <a:srgbClr val="000000"/>
                </a:solidFill>
                <a:latin typeface="Century Gothic"/>
              </a:rPr>
              <a:t>Good </a:t>
            </a:r>
            <a:r>
              <a:rPr lang="en-CA" sz="2000" b="1" smtClean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000" b="1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 b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6921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963" y="3885490"/>
            <a:ext cx="36724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 </a:t>
            </a:r>
            <a:endParaRPr lang="en-CA" sz="2000" dirty="0" smtClean="0">
              <a:solidFill>
                <a:srgbClr val="000000"/>
              </a:solidFill>
              <a:latin typeface="Century Gothic - 20"/>
            </a:endParaRPr>
          </a:p>
          <a:p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 </a:t>
            </a:r>
            <a:r>
              <a:rPr lang="en-CA" sz="2000" dirty="0" smtClean="0">
                <a:solidFill>
                  <a:srgbClr val="0000FF"/>
                </a:solidFill>
                <a:latin typeface="Century Gothic - 20"/>
              </a:rPr>
              <a:t>Round</a:t>
            </a:r>
            <a:r>
              <a:rPr lang="en-CA" sz="2000" dirty="0" smtClean="0">
                <a:solidFill>
                  <a:srgbClr val="000000"/>
                </a:solidFill>
                <a:latin typeface="Century Gothic - 20"/>
              </a:rPr>
              <a:t> </a:t>
            </a:r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52 to the nearest 10 </a:t>
            </a:r>
          </a:p>
          <a:p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 but </a:t>
            </a:r>
            <a:r>
              <a:rPr lang="en-CA" sz="2000" dirty="0">
                <a:solidFill>
                  <a:srgbClr val="0000FF"/>
                </a:solidFill>
                <a:latin typeface="Century Gothic - 20"/>
              </a:rPr>
              <a:t>round</a:t>
            </a:r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 3 up to 10:</a:t>
            </a:r>
          </a:p>
          <a:p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506075" y="5106144"/>
            <a:ext cx="38884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 </a:t>
            </a:r>
            <a:endParaRPr lang="en-CA" sz="2000" dirty="0" smtClean="0">
              <a:solidFill>
                <a:srgbClr val="000000"/>
              </a:solidFill>
              <a:latin typeface="Century Gothic - 20"/>
            </a:endParaRPr>
          </a:p>
          <a:p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 </a:t>
            </a:r>
            <a:r>
              <a:rPr lang="en-CA" sz="2000" dirty="0" smtClean="0">
                <a:solidFill>
                  <a:srgbClr val="0000FF"/>
                </a:solidFill>
                <a:latin typeface="Century Gothic - 20"/>
              </a:rPr>
              <a:t>Round</a:t>
            </a:r>
            <a:r>
              <a:rPr lang="en-CA" sz="2000" dirty="0" smtClean="0">
                <a:solidFill>
                  <a:srgbClr val="000000"/>
                </a:solidFill>
                <a:latin typeface="Century Gothic - 20"/>
              </a:rPr>
              <a:t> </a:t>
            </a:r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52 to the nearest 10</a:t>
            </a:r>
          </a:p>
          <a:p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 but don't </a:t>
            </a:r>
            <a:r>
              <a:rPr lang="en-CA" sz="2000" dirty="0">
                <a:solidFill>
                  <a:srgbClr val="0000FF"/>
                </a:solidFill>
                <a:latin typeface="Century Gothic - 20"/>
              </a:rPr>
              <a:t>round</a:t>
            </a:r>
            <a:r>
              <a:rPr lang="en-CA" sz="2000" dirty="0">
                <a:solidFill>
                  <a:srgbClr val="000000"/>
                </a:solidFill>
                <a:latin typeface="Century Gothic - 20"/>
              </a:rPr>
              <a:t> 3:</a:t>
            </a:r>
          </a:p>
          <a:p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4287912" y="4305925"/>
            <a:ext cx="29523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50 × 10 = ____</a:t>
            </a:r>
          </a:p>
          <a:p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4287912" y="551902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 - 28"/>
              </a:rPr>
              <a:t>50 × 3 = ____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79382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4700" y="2692400"/>
            <a:ext cx="32674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52 × 3 = 156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14700" y="1498600"/>
            <a:ext cx="36225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52 × 3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50 × 3 = 150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5613400"/>
            <a:ext cx="92989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Don't round the one-digit number. You'll get a very bad estimate!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215900"/>
            <a:ext cx="829802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We get the best estimate when we round the two-digit number to the nearest ten.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3893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7909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two-digit number to the nearest 10. Calculate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273300"/>
            <a:ext cx="16946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48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2247900"/>
            <a:ext cx="16943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73 ×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949700"/>
            <a:ext cx="16818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19 ×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2400" y="3949700"/>
            <a:ext cx="16953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35 ×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400" y="5626100"/>
            <a:ext cx="24270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99 × 9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626100"/>
            <a:ext cx="16828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76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054600" y="5402072"/>
            <a:ext cx="0" cy="221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54600" y="5394176"/>
            <a:ext cx="5105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43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790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two-digit number to the nearest 10. Calculate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27200"/>
            <a:ext cx="950125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The average 13-year-old has 28 teeth. How many teeth do seven 13-year-olds have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136900"/>
            <a:ext cx="9654540" cy="18737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Each shelf in a bookstore can hold 86 books.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 smtClean="0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How many books can 4 shelves hold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</a:rPr>
              <a:t>i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i) How many books can 7 shelves hold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461000"/>
            <a:ext cx="9265412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A school provides 5 extra-large pizzas for every class at the year-end party. If there are 18 classes in the school, how many pizzas do they need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041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0500" y="2692400"/>
            <a:ext cx="32674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583 × 6 = ______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30500" y="1498600"/>
            <a:ext cx="4803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583 × 6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_____ × 6 = ______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15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Similarly, we get the best estimate for a three-digit number by rounding to the nearest hundred.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5613400"/>
            <a:ext cx="575348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What is 583 rounded to the nearest 100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283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0300"/>
            <a:ext cx="951357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Ethan is saving up to go on a trip to South America. He saves $165 a month. How much will he have saved in 8 months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940300"/>
            <a:ext cx="9414256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Sound travels at about 343 metres per second. How many metres does sound travel in 4 seconds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6400"/>
            <a:ext cx="87909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stimate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three-digit number to the nearest 100. Calculate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7765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1100" y="2692400"/>
            <a:ext cx="4091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7099 × 7 = _______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1100" y="1498600"/>
            <a:ext cx="5361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7099 × 7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______ × 7 = _______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15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Similarly, we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get the best estimate for a four-digit number by rounding to the nearest thousand.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5613400"/>
            <a:ext cx="6035014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What is 7099 rounded to the nearest 1000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521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0300"/>
            <a:ext cx="88036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 mid-sized jet burns about 2153 litres of fuel  every hour. How much fuel is burned in 4 hours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8380603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stimate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four-digit number to the nearest 1000. Calculate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238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03894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2227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When we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two-digit by two-digit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we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each number to the nearest ten.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47800" y="4838700"/>
            <a:ext cx="3015767" cy="1374577"/>
            <a:chOff x="1447800" y="4838700"/>
            <a:chExt cx="3015767" cy="1374577"/>
          </a:xfrm>
        </p:grpSpPr>
        <p:sp>
          <p:nvSpPr>
            <p:cNvPr id="3" name="TextBox 2"/>
            <p:cNvSpPr txBox="1"/>
            <p:nvPr/>
          </p:nvSpPr>
          <p:spPr>
            <a:xfrm>
              <a:off x="1562100" y="4838700"/>
              <a:ext cx="259384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dirty="0" smtClean="0">
                  <a:solidFill>
                    <a:srgbClr val="000000"/>
                  </a:solidFill>
                  <a:latin typeface="Century Gothic"/>
                </a:rPr>
                <a:t>52 × 29 </a:t>
              </a:r>
              <a:r>
                <a:rPr lang="en-CA" sz="2700" dirty="0" smtClean="0">
                  <a:solidFill>
                    <a:srgbClr val="0000FF"/>
                  </a:solidFill>
                  <a:latin typeface="Century Gothic"/>
                </a:rPr>
                <a:t>≈ </a:t>
              </a:r>
              <a:r>
                <a:rPr lang="en-CA" sz="2700" dirty="0" smtClean="0">
                  <a:solidFill>
                    <a:srgbClr val="000000"/>
                  </a:solidFill>
                  <a:latin typeface="Century Gothic"/>
                </a:rPr>
                <a:t>1500</a:t>
              </a:r>
              <a:endParaRPr lang="en-CA" sz="27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 flipV="1">
              <a:off x="3025521" y="5351907"/>
              <a:ext cx="0" cy="408686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1447800" y="5905500"/>
              <a:ext cx="3107207" cy="38472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900" smtClean="0">
                  <a:solidFill>
                    <a:srgbClr val="0000FF"/>
                  </a:solidFill>
                  <a:latin typeface="Century Gothic"/>
                </a:rPr>
                <a:t>approximately equal to</a:t>
              </a:r>
              <a:endParaRPr lang="en-CA" sz="1900">
                <a:solidFill>
                  <a:srgbClr val="0000FF"/>
                </a:solidFill>
                <a:latin typeface="Century Gothic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9900" y="4025900"/>
            <a:ext cx="352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69203" y="4777486"/>
            <a:ext cx="2581529" cy="508889"/>
            <a:chOff x="6069203" y="4777486"/>
            <a:chExt cx="2581529" cy="508889"/>
          </a:xfrm>
        </p:grpSpPr>
        <p:sp>
          <p:nvSpPr>
            <p:cNvPr id="8" name="TextBox 7"/>
            <p:cNvSpPr txBox="1"/>
            <p:nvPr/>
          </p:nvSpPr>
          <p:spPr>
            <a:xfrm>
              <a:off x="6096000" y="4813300"/>
              <a:ext cx="261769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52 × 29 </a:t>
              </a:r>
              <a:r>
                <a:rPr lang="en-CA" sz="2800" b="1" smtClean="0">
                  <a:solidFill>
                    <a:srgbClr val="000000"/>
                  </a:solidFill>
                  <a:latin typeface="Century Gothic"/>
                </a:rPr>
                <a:t>=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1500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069203" y="4777486"/>
              <a:ext cx="2581529" cy="508889"/>
              <a:chOff x="6069203" y="4777486"/>
              <a:chExt cx="2581529" cy="508889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6069203" y="4777486"/>
                <a:ext cx="2581529" cy="508889"/>
              </a:xfrm>
              <a:prstGeom prst="line">
                <a:avLst/>
              </a:prstGeom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069203" y="4777486"/>
                <a:ext cx="2581402" cy="508762"/>
              </a:xfrm>
              <a:prstGeom prst="line">
                <a:avLst/>
              </a:prstGeom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TextBox 12"/>
          <p:cNvSpPr txBox="1"/>
          <p:nvPr/>
        </p:nvSpPr>
        <p:spPr>
          <a:xfrm>
            <a:off x="2519680" y="2286000"/>
            <a:ext cx="51251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52 × 29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____ × ____ = ______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9900" y="6921500"/>
            <a:ext cx="8829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When we round before multiplying, we aren't finding the exact answer.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445807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069203" y="4838700"/>
            <a:ext cx="2644495" cy="5132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18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40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When might it be useful to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answers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21500"/>
            <a:ext cx="560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984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61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37 × 42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07000" y="3086100"/>
            <a:ext cx="1891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51 × 12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4495800"/>
            <a:ext cx="1892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81 × 11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918200"/>
            <a:ext cx="18799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93 × 35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495800"/>
            <a:ext cx="18788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74 × 16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0" y="5918200"/>
            <a:ext cx="17604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84 × 21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19100"/>
            <a:ext cx="9462262" cy="2211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two-digit numbers by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each number to the nearest ten. Remember to use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sign.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276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159000" y="1587500"/>
            <a:ext cx="940257" cy="948436"/>
            <a:chOff x="2159000" y="1587500"/>
            <a:chExt cx="940257" cy="948436"/>
          </a:xfrm>
        </p:grpSpPr>
        <p:sp>
          <p:nvSpPr>
            <p:cNvPr id="2" name="TextBox 1"/>
            <p:cNvSpPr txBox="1"/>
            <p:nvPr/>
          </p:nvSpPr>
          <p:spPr>
            <a:xfrm>
              <a:off x="2486660" y="15875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067560" y="20574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×  68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97862" y="2535936"/>
              <a:ext cx="863981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457200" y="406400"/>
            <a:ext cx="96058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then calculate this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511800"/>
            <a:ext cx="286639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D-37–38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172200"/>
            <a:ext cx="9721088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a calculator to check your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parts b) and c) of the previous exercises.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495800"/>
            <a:ext cx="4053129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How close is our estimate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589823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13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94471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D-37–38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7940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We can use estimating to check if a product is reasonable.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800100"/>
            <a:ext cx="93751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Simon multiplied 43 and 61 and got the answer 1357.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Does this answer seem reasonable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924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17700"/>
            <a:ext cx="30923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21 × 82 = 1852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733800"/>
            <a:ext cx="33875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18 × 19 = 41 490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549900"/>
            <a:ext cx="30795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53 × 28 = 1934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6400"/>
            <a:ext cx="625061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reasonable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Explain.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6396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5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Rounding to the first digit on the left (front-end estimation) can change answers dramatically.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812800"/>
            <a:ext cx="9141079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54 students are going to the theatre. The theatre manager reserved 3 rows with 16 seats in each row. Will there be enough seats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3187700"/>
            <a:ext cx="2814752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i="1" smtClean="0">
                <a:solidFill>
                  <a:srgbClr val="000000"/>
                </a:solidFill>
                <a:latin typeface="Century Gothic"/>
              </a:rPr>
              <a:t>Front-end </a:t>
            </a:r>
            <a:r>
              <a:rPr lang="en-CA" sz="2000" i="1" smtClean="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CA" sz="2000" i="1" smtClean="0">
                <a:solidFill>
                  <a:srgbClr val="000000"/>
                </a:solidFill>
                <a:latin typeface="Century Gothic"/>
              </a:rPr>
              <a:t>:</a:t>
            </a:r>
            <a:endParaRPr lang="en-CA" sz="20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835400"/>
            <a:ext cx="31285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16 × 3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20 × 3 =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1500" y="3187700"/>
            <a:ext cx="1920672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i="1" smtClean="0">
                <a:solidFill>
                  <a:srgbClr val="000000"/>
                </a:solidFill>
                <a:latin typeface="Century Gothic"/>
              </a:rPr>
              <a:t>Exact answer:</a:t>
            </a:r>
            <a:endParaRPr lang="en-CA" sz="20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1500" y="38354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16 × 3 =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5969000"/>
            <a:ext cx="963066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When you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 number you need to pay close attention to the context or details of the situation.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5308600"/>
            <a:ext cx="3152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575421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47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8787511" cy="399256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Eileen is preparing a bowl of fruit salad for each of 39 students. She wants to put one slice of pineapple in every bowl.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If a package of pineapple contains 14 slices how many packages does Eileen need to buy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</a:rPr>
              <a:t>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xplain how you know.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4286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32400" y="2870200"/>
            <a:ext cx="28212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8549 ×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870200"/>
            <a:ext cx="208882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6518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6400"/>
            <a:ext cx="95275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four-digit number to the nearest 10, 100, and 1000. Calculate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651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4543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Sometimes it is better to always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down or always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up. Which way would you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Explain.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209800"/>
            <a:ext cx="8961755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You are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much food you need for a camping trip.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505200"/>
            <a:ext cx="930300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You are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many buses will be needed to take students on a school trip.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813300"/>
            <a:ext cx="888390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You are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much time you will need to get to an appointment.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121400"/>
            <a:ext cx="916330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You are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estimating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much money you actually have to spend.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5700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46137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to the nearest ten.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30400" y="1625600"/>
            <a:ext cx="612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30400" y="5219700"/>
            <a:ext cx="612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94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38600"/>
            <a:ext cx="440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D-34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086100"/>
            <a:ext cx="96545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Which multiples of 10 is it between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Which is it closer to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445807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668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3. Look at the following statement: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4200" y="1282700"/>
            <a:ext cx="90957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If you multiply a whole number by 10 000,             the number of zeros in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will be ___.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781300"/>
            <a:ext cx="9007856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Rani says the blank should be 4, since there are 4 zeros in 10 000. Do you agree with Rani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Explain why or why not.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080000"/>
            <a:ext cx="9643237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Try examples of different whole numbers to find        a pattern. Complete the sentence using this pattern.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386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5.1 pp. 64–66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9477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46507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if the ones digit is 5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30400" y="1612900"/>
            <a:ext cx="612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4280" y="5143500"/>
            <a:ext cx="77156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45              95              35              15              5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5080" y="6197600"/>
            <a:ext cx="76013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85              75              55              65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4025900"/>
            <a:ext cx="46137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the nearest ten.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3352800"/>
            <a:ext cx="440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D-34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59" y="373799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17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177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7300" y="1917700"/>
            <a:ext cx="8878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343400"/>
            <a:ext cx="10859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7300" y="4343400"/>
            <a:ext cx="107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88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0900" y="1917700"/>
            <a:ext cx="107236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45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0900" y="4343400"/>
            <a:ext cx="953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96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19100"/>
            <a:ext cx="4712234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the nearest ten.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6538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55204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to the nearest hundred.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6300" y="1600200"/>
            <a:ext cx="85331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230              640              790              60              450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038600"/>
            <a:ext cx="5247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D-34–35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7880" y="5232400"/>
            <a:ext cx="85331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236              459              871              548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3073400"/>
            <a:ext cx="7046595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Which multiple of 100 is the number closest to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445" y="4458072"/>
            <a:ext cx="101555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531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5247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D-34–35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8105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the nearest 100, what digit do we look at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590800"/>
            <a:ext cx="44457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down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when ...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279900"/>
            <a:ext cx="39156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We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 round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up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when ...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733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76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Look at these numbers: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038600"/>
            <a:ext cx="3456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D-34–35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22680" y="1638300"/>
            <a:ext cx="79027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240, 241, 242, 243, 244, 245, 246, 247, 248, 249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946400"/>
            <a:ext cx="63051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do they all have in common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4686300"/>
            <a:ext cx="52529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Are they closer to 200 or 300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248400"/>
            <a:ext cx="7149618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Can you tell without even looking at the ones digit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445807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13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7300" y="1917700"/>
            <a:ext cx="10848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58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5618937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the nearest hundred.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917700"/>
            <a:ext cx="12822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201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343400"/>
            <a:ext cx="1282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352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97300" y="4343400"/>
            <a:ext cx="12704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951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0900" y="1917700"/>
            <a:ext cx="12694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148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0900" y="4343400"/>
            <a:ext cx="11510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850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910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3CB236-F2C9-4145-814B-9A98A9F3F727}"/>
</file>

<file path=customXml/itemProps2.xml><?xml version="1.0" encoding="utf-8"?>
<ds:datastoreItem xmlns:ds="http://schemas.openxmlformats.org/officeDocument/2006/customXml" ds:itemID="{39E7E8F6-94E5-451C-9903-943F8C57C59F}"/>
</file>

<file path=customXml/itemProps3.xml><?xml version="1.0" encoding="utf-8"?>
<ds:datastoreItem xmlns:ds="http://schemas.openxmlformats.org/officeDocument/2006/customXml" ds:itemID="{28EE0775-F0E3-4FAB-A958-7E5CA83D5501}"/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1472</Words>
  <Application>Microsoft Office PowerPoint</Application>
  <PresentationFormat>Custom</PresentationFormat>
  <Paragraphs>184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Century Gothic - 20</vt:lpstr>
      <vt:lpstr>Century Gothic</vt:lpstr>
      <vt:lpstr>Century Gothic - 28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41</cp:revision>
  <dcterms:created xsi:type="dcterms:W3CDTF">2019-09-04T14:37:08Z</dcterms:created>
  <dcterms:modified xsi:type="dcterms:W3CDTF">2019-09-06T13:47:33Z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