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4734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912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858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114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396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8230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141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1981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7769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5193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118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FBCCE-E34B-43E8-B30D-5E05589C1BFE}" type="datetimeFigureOut">
              <a:rPr lang="en-CA" smtClean="0"/>
              <a:t>2019-01-27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50D9F-473A-4223-ACC3-EA1C6DB382F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448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ON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N-36–42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G6-17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Designs and Transformations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identify transformations used to create patterns and designs;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use transformations and combinations of transformations to create patterns and designs.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6.2 pp. 60–62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573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338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Identify the part that repeats. What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was used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Identify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centres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25260" y="215900"/>
            <a:ext cx="348665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Encourage multiple answers.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8956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9657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946900"/>
            <a:ext cx="5349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N-39–40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308" y="2933573"/>
            <a:ext cx="4271864" cy="13877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59" y="5047889"/>
            <a:ext cx="7628128" cy="12992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97097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579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610100"/>
            <a:ext cx="593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59" y="861039"/>
            <a:ext cx="7238238" cy="246943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083" y="4648073"/>
            <a:ext cx="5724382" cy="138772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1267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36600"/>
            <a:ext cx="5808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187700"/>
            <a:ext cx="46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59" y="910944"/>
            <a:ext cx="5962778" cy="152570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59" y="3525991"/>
            <a:ext cx="5834507" cy="7774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/>
          <p:cNvSpPr txBox="1"/>
          <p:nvPr/>
        </p:nvSpPr>
        <p:spPr>
          <a:xfrm>
            <a:off x="457200" y="5270500"/>
            <a:ext cx="5889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459" y="5389023"/>
            <a:ext cx="5904611" cy="151999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99884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829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Why do some patterns allow more descriptions than other patterns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455663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442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optional.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1557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Finding repeating-shape patterns in real life.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191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3: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34200"/>
            <a:ext cx="455663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4160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408695" cy="270234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A frieze pattern is a pattern that is created from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repeated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tiles placed in a row. Several shapes can appear on the same tile, and often the same shape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create the tile.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5560" y="215900"/>
            <a:ext cx="489546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Extension is required for the BC curriculum.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441700"/>
            <a:ext cx="90449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There are </a:t>
            </a:r>
            <a:r>
              <a:rPr lang="en-CA" sz="2800" b="1" smtClean="0">
                <a:solidFill>
                  <a:srgbClr val="000000"/>
                </a:solidFill>
                <a:latin typeface="Century Gothic"/>
              </a:rPr>
              <a:t>seven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different types of frieze patterns.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Use the instructions on the following slides to create a tile for each of the seven types.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413500"/>
            <a:ext cx="8968740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Always start from the same shape that has no lines of symmetry and no rotational symmetry.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7419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61" y="520700"/>
            <a:ext cx="9427379" cy="1509847"/>
            <a:chOff x="379561" y="520700"/>
            <a:chExt cx="9427379" cy="1509847"/>
          </a:xfrm>
        </p:grpSpPr>
        <p:sp>
          <p:nvSpPr>
            <p:cNvPr id="3" name="Freeform 2"/>
            <p:cNvSpPr/>
            <p:nvPr/>
          </p:nvSpPr>
          <p:spPr>
            <a:xfrm>
              <a:off x="379561" y="520700"/>
              <a:ext cx="9400879" cy="1509847"/>
            </a:xfrm>
            <a:custGeom>
              <a:avLst/>
              <a:gdLst/>
              <a:ahLst/>
              <a:cxnLst/>
              <a:rect l="0" t="0" r="0" b="0"/>
              <a:pathLst>
                <a:path w="9400879" h="1509847">
                  <a:moveTo>
                    <a:pt x="0" y="0"/>
                  </a:moveTo>
                  <a:lnTo>
                    <a:pt x="9400878" y="0"/>
                  </a:lnTo>
                  <a:lnTo>
                    <a:pt x="9400878" y="1509846"/>
                  </a:lnTo>
                  <a:lnTo>
                    <a:pt x="0" y="150984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82600" y="616404"/>
              <a:ext cx="9324340" cy="131843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dirty="0" smtClean="0">
                  <a:solidFill>
                    <a:srgbClr val="000000"/>
                  </a:solidFill>
                  <a:latin typeface="Century Gothic"/>
                </a:rPr>
                <a:t>A. </a:t>
              </a:r>
              <a:r>
                <a:rPr lang="en-CA" sz="2400" dirty="0" smtClean="0">
                  <a:solidFill>
                    <a:srgbClr val="000000"/>
                  </a:solidFill>
                  <a:latin typeface="Century Gothic"/>
                </a:rPr>
                <a:t>Draw a shape that has no lines of symmetry on grid paper. Your shape is the tile. To create the frieze pattern, </a:t>
              </a:r>
              <a:r>
                <a:rPr lang="en-CA" sz="2400" dirty="0" smtClean="0">
                  <a:solidFill>
                    <a:srgbClr val="0000FF"/>
                  </a:solidFill>
                  <a:latin typeface="Century Gothic"/>
                </a:rPr>
                <a:t>translate</a:t>
              </a:r>
              <a:r>
                <a:rPr lang="en-CA" sz="2400" dirty="0" smtClean="0">
                  <a:solidFill>
                    <a:srgbClr val="000000"/>
                  </a:solidFill>
                  <a:latin typeface="Century Gothic"/>
                </a:rPr>
                <a:t> the shape several times to the right.</a:t>
              </a:r>
              <a:endParaRPr lang="en-CA" sz="24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260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61" y="520700"/>
            <a:ext cx="9400879" cy="1103448"/>
            <a:chOff x="379561" y="520700"/>
            <a:chExt cx="9400879" cy="1103448"/>
          </a:xfrm>
        </p:grpSpPr>
        <p:sp>
          <p:nvSpPr>
            <p:cNvPr id="2" name="TextBox 1"/>
            <p:cNvSpPr txBox="1"/>
            <p:nvPr/>
          </p:nvSpPr>
          <p:spPr>
            <a:xfrm>
              <a:off x="482600" y="623712"/>
              <a:ext cx="8861679" cy="89742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smtClean="0">
                  <a:solidFill>
                    <a:srgbClr val="000000"/>
                  </a:solidFill>
                  <a:latin typeface="Century Gothic"/>
                </a:rPr>
                <a:t>B.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 shape in the horizontal line. Your tile consists of the original and the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379561" y="520700"/>
              <a:ext cx="9400879" cy="1103448"/>
            </a:xfrm>
            <a:custGeom>
              <a:avLst/>
              <a:gdLst/>
              <a:ahLst/>
              <a:cxnLst/>
              <a:rect l="0" t="0" r="0" b="0"/>
              <a:pathLst>
                <a:path w="9400879" h="1103448">
                  <a:moveTo>
                    <a:pt x="0" y="0"/>
                  </a:moveTo>
                  <a:lnTo>
                    <a:pt x="9400878" y="0"/>
                  </a:lnTo>
                  <a:lnTo>
                    <a:pt x="9400878" y="1103447"/>
                  </a:lnTo>
                  <a:lnTo>
                    <a:pt x="0" y="11034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3594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61" y="520700"/>
            <a:ext cx="9400879" cy="1103448"/>
            <a:chOff x="379561" y="520700"/>
            <a:chExt cx="9400879" cy="1103448"/>
          </a:xfrm>
        </p:grpSpPr>
        <p:sp>
          <p:nvSpPr>
            <p:cNvPr id="2" name="TextBox 1"/>
            <p:cNvSpPr txBox="1"/>
            <p:nvPr/>
          </p:nvSpPr>
          <p:spPr>
            <a:xfrm>
              <a:off x="495300" y="623712"/>
              <a:ext cx="8764143" cy="89742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smtClean="0">
                  <a:solidFill>
                    <a:srgbClr val="000000"/>
                  </a:solidFill>
                  <a:latin typeface="Century Gothic"/>
                </a:rPr>
                <a:t>C.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 shape in the vertical line. Your tile consists of the original and the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379561" y="520700"/>
              <a:ext cx="9400879" cy="1103448"/>
            </a:xfrm>
            <a:custGeom>
              <a:avLst/>
              <a:gdLst/>
              <a:ahLst/>
              <a:cxnLst/>
              <a:rect l="0" t="0" r="0" b="0"/>
              <a:pathLst>
                <a:path w="9400879" h="1103448">
                  <a:moveTo>
                    <a:pt x="0" y="0"/>
                  </a:moveTo>
                  <a:lnTo>
                    <a:pt x="9400878" y="0"/>
                  </a:lnTo>
                  <a:lnTo>
                    <a:pt x="9400878" y="1103447"/>
                  </a:lnTo>
                  <a:lnTo>
                    <a:pt x="0" y="11034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12924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60" y="520700"/>
            <a:ext cx="9400882" cy="1509848"/>
            <a:chOff x="379560" y="520700"/>
            <a:chExt cx="9400882" cy="1509848"/>
          </a:xfrm>
        </p:grpSpPr>
        <p:sp>
          <p:nvSpPr>
            <p:cNvPr id="2" name="TextBox 1"/>
            <p:cNvSpPr txBox="1"/>
            <p:nvPr/>
          </p:nvSpPr>
          <p:spPr>
            <a:xfrm>
              <a:off x="533400" y="616405"/>
              <a:ext cx="9173337" cy="131843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smtClean="0">
                  <a:solidFill>
                    <a:srgbClr val="000000"/>
                  </a:solidFill>
                  <a:latin typeface="Century Gothic"/>
                </a:rPr>
                <a:t>D. 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Imagine your shape is drawn on a rectangle.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 shape 180° CW or CCW around the bottom-right corner of the rectangle. The tile consists of the original and the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379560" y="520700"/>
              <a:ext cx="9400882" cy="1509848"/>
            </a:xfrm>
            <a:custGeom>
              <a:avLst/>
              <a:gdLst/>
              <a:ahLst/>
              <a:cxnLst/>
              <a:rect l="0" t="0" r="0" b="0"/>
              <a:pathLst>
                <a:path w="9400882" h="1509848">
                  <a:moveTo>
                    <a:pt x="0" y="0"/>
                  </a:moveTo>
                  <a:lnTo>
                    <a:pt x="9400881" y="0"/>
                  </a:lnTo>
                  <a:lnTo>
                    <a:pt x="9400881" y="1509847"/>
                  </a:lnTo>
                  <a:lnTo>
                    <a:pt x="0" y="15098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59699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7241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Show students several examples. See p. N-36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19100"/>
            <a:ext cx="9344393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repeatedly using one or several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transformations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on a simple shape, we can create beautiful patterns and designs.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083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60" y="520700"/>
            <a:ext cx="9400882" cy="1509848"/>
            <a:chOff x="379560" y="520700"/>
            <a:chExt cx="9400882" cy="1509848"/>
          </a:xfrm>
        </p:grpSpPr>
        <p:sp>
          <p:nvSpPr>
            <p:cNvPr id="2" name="TextBox 1"/>
            <p:cNvSpPr txBox="1"/>
            <p:nvPr/>
          </p:nvSpPr>
          <p:spPr>
            <a:xfrm>
              <a:off x="558800" y="616405"/>
              <a:ext cx="9029827" cy="131843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smtClean="0">
                  <a:solidFill>
                    <a:srgbClr val="000000"/>
                  </a:solidFill>
                  <a:latin typeface="Century Gothic"/>
                </a:rPr>
                <a:t>E.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 shape in the horizontal line and then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translate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it a little to the right. Your tile consists of two shapes, the original and the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reflected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and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translated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379560" y="520700"/>
              <a:ext cx="9400882" cy="1509848"/>
            </a:xfrm>
            <a:custGeom>
              <a:avLst/>
              <a:gdLst/>
              <a:ahLst/>
              <a:cxnLst/>
              <a:rect l="0" t="0" r="0" b="0"/>
              <a:pathLst>
                <a:path w="9400882" h="1509848">
                  <a:moveTo>
                    <a:pt x="0" y="0"/>
                  </a:moveTo>
                  <a:lnTo>
                    <a:pt x="9400881" y="0"/>
                  </a:lnTo>
                  <a:lnTo>
                    <a:pt x="9400881" y="1509847"/>
                  </a:lnTo>
                  <a:lnTo>
                    <a:pt x="0" y="15098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95451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61" y="520700"/>
            <a:ext cx="9400879" cy="1103448"/>
            <a:chOff x="379561" y="520700"/>
            <a:chExt cx="9400879" cy="1103448"/>
          </a:xfrm>
        </p:grpSpPr>
        <p:sp>
          <p:nvSpPr>
            <p:cNvPr id="2" name="TextBox 1"/>
            <p:cNvSpPr txBox="1"/>
            <p:nvPr/>
          </p:nvSpPr>
          <p:spPr>
            <a:xfrm>
              <a:off x="495300" y="623712"/>
              <a:ext cx="9279255" cy="89742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smtClean="0">
                  <a:solidFill>
                    <a:srgbClr val="000000"/>
                  </a:solidFill>
                  <a:latin typeface="Century Gothic"/>
                </a:rPr>
                <a:t>F.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 shape in the horizontal line.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both shapes in the vertical line. Your tile consists of four shapes.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379561" y="520700"/>
              <a:ext cx="9400879" cy="1103448"/>
            </a:xfrm>
            <a:custGeom>
              <a:avLst/>
              <a:gdLst/>
              <a:ahLst/>
              <a:cxnLst/>
              <a:rect l="0" t="0" r="0" b="0"/>
              <a:pathLst>
                <a:path w="9400879" h="1103448">
                  <a:moveTo>
                    <a:pt x="0" y="0"/>
                  </a:moveTo>
                  <a:lnTo>
                    <a:pt x="9400878" y="0"/>
                  </a:lnTo>
                  <a:lnTo>
                    <a:pt x="9400878" y="1103447"/>
                  </a:lnTo>
                  <a:lnTo>
                    <a:pt x="0" y="11034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08253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79559" y="520700"/>
            <a:ext cx="9400881" cy="1509849"/>
            <a:chOff x="379559" y="520700"/>
            <a:chExt cx="9400881" cy="1509849"/>
          </a:xfrm>
        </p:grpSpPr>
        <p:sp>
          <p:nvSpPr>
            <p:cNvPr id="2" name="TextBox 1"/>
            <p:cNvSpPr txBox="1"/>
            <p:nvPr/>
          </p:nvSpPr>
          <p:spPr>
            <a:xfrm>
              <a:off x="495300" y="616405"/>
              <a:ext cx="9133840" cy="131843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400" b="1" smtClean="0">
                  <a:solidFill>
                    <a:srgbClr val="000000"/>
                  </a:solidFill>
                  <a:latin typeface="Century Gothic"/>
                </a:rPr>
                <a:t>G.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 shape in the vertical line.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Reflect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both shapes in the horizontal line and </a:t>
              </a:r>
              <a:r>
                <a:rPr lang="en-CA" sz="2400" smtClean="0">
                  <a:solidFill>
                    <a:srgbClr val="0000FF"/>
                  </a:solidFill>
                  <a:latin typeface="Century Gothic"/>
                </a:rPr>
                <a:t>translate</a:t>
              </a:r>
              <a:r>
                <a:rPr lang="en-CA" sz="2400" smtClean="0">
                  <a:solidFill>
                    <a:srgbClr val="000000"/>
                  </a:solidFill>
                  <a:latin typeface="Century Gothic"/>
                </a:rPr>
                <a:t> them to the right. The tile consists of four shapes.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Freeform 2"/>
            <p:cNvSpPr/>
            <p:nvPr/>
          </p:nvSpPr>
          <p:spPr>
            <a:xfrm>
              <a:off x="379559" y="520700"/>
              <a:ext cx="9400881" cy="1509849"/>
            </a:xfrm>
            <a:custGeom>
              <a:avLst/>
              <a:gdLst/>
              <a:ahLst/>
              <a:cxnLst/>
              <a:rect l="0" t="0" r="0" b="0"/>
              <a:pathLst>
                <a:path w="9400881" h="1509849">
                  <a:moveTo>
                    <a:pt x="0" y="0"/>
                  </a:moveTo>
                  <a:lnTo>
                    <a:pt x="9400880" y="0"/>
                  </a:lnTo>
                  <a:lnTo>
                    <a:pt x="9400880" y="1509848"/>
                  </a:lnTo>
                  <a:lnTo>
                    <a:pt x="0" y="1509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</a:pPr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16529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00100"/>
            <a:ext cx="825119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Match the frieze pattern to the description in Extension 1.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5560" y="215900"/>
            <a:ext cx="489546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Extension is required for the BC curriculum.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57200" y="2120900"/>
            <a:ext cx="3698621" cy="733425"/>
            <a:chOff x="457200" y="2120900"/>
            <a:chExt cx="3698621" cy="733425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2120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870" y="2153031"/>
              <a:ext cx="3163951" cy="70129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5219700" y="2120900"/>
            <a:ext cx="3766820" cy="1200277"/>
            <a:chOff x="5219700" y="2120900"/>
            <a:chExt cx="3766820" cy="1200277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9455" y="2126234"/>
              <a:ext cx="3187065" cy="119494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219700" y="21209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7200" y="4610100"/>
            <a:ext cx="3765677" cy="1346835"/>
            <a:chOff x="457200" y="4610100"/>
            <a:chExt cx="3765677" cy="1346835"/>
          </a:xfrm>
        </p:grpSpPr>
        <p:sp>
          <p:nvSpPr>
            <p:cNvPr id="10" name="TextBox 9"/>
            <p:cNvSpPr txBox="1"/>
            <p:nvPr/>
          </p:nvSpPr>
          <p:spPr>
            <a:xfrm>
              <a:off x="457200" y="46101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5370" y="4647565"/>
              <a:ext cx="3167507" cy="13093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5" name="Group 14"/>
          <p:cNvGrpSpPr/>
          <p:nvPr/>
        </p:nvGrpSpPr>
        <p:grpSpPr>
          <a:xfrm>
            <a:off x="5232400" y="4610100"/>
            <a:ext cx="4516755" cy="1346835"/>
            <a:chOff x="5232400" y="4610100"/>
            <a:chExt cx="4516755" cy="1346835"/>
          </a:xfrm>
        </p:grpSpPr>
        <p:sp>
          <p:nvSpPr>
            <p:cNvPr id="13" name="TextBox 12"/>
            <p:cNvSpPr txBox="1"/>
            <p:nvPr/>
          </p:nvSpPr>
          <p:spPr>
            <a:xfrm>
              <a:off x="5232400" y="46101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8406" y="4647565"/>
              <a:ext cx="3960749" cy="13093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51789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811928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Draw a shape that has no line of symmetry on a square. Use the square with the shape to create a tile pattern.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146300"/>
            <a:ext cx="9033309" cy="20572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square 90° clockwise around the bottom-right corner repeatedly.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whole row you created 1 unit left and 1 unit down. Repeat,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row.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343400"/>
            <a:ext cx="84607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square 90° clockwise around the bottom-left corner.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whole column 1 unit right and 1 unit up. Repeat,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column.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553200"/>
            <a:ext cx="913409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Did you get the same tiling pattern both ways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132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068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Use pattern blocks to create a shape that has no lines of symmetry. Use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create a design based on the shape you created. Describe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you used.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2990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60–62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6016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513545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This is called a frieze pattern.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part of it repeats to create the design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977" y="2374265"/>
            <a:ext cx="7226046" cy="19544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5410200"/>
            <a:ext cx="51659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 used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779180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Be sure students identify the smallest part that repeats. See p. N-36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7108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930400"/>
            <a:ext cx="4226052" cy="1473454"/>
            <a:chOff x="457200" y="1930400"/>
            <a:chExt cx="4226052" cy="1473454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842" y="1930400"/>
              <a:ext cx="3788410" cy="147345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1930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7200" y="4622800"/>
            <a:ext cx="5755513" cy="1369949"/>
            <a:chOff x="457200" y="4622800"/>
            <a:chExt cx="5755513" cy="1369949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4622800"/>
              <a:ext cx="5145913" cy="13699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57200" y="46609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19100"/>
            <a:ext cx="952119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is the smallest part that creates the pattern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51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7660" y="203200"/>
            <a:ext cx="33404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1430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Creating designs by repeated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rotation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1: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717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Find a Flip (p. N-58). See p. N-37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808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396" y="1133094"/>
            <a:ext cx="1791208" cy="17806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3302000"/>
            <a:ext cx="9720199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Create a design by repeatedly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shape 90° clockwise around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686300"/>
            <a:ext cx="9653143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Create a pattern by repeatedly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shape 90° counter-clockwise around the top-right corner.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70600"/>
            <a:ext cx="961364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Create a pattern by repeatedly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shape 180° clockwise around the middle of the right side.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215900"/>
            <a:ext cx="47821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copy the picture on grid paper.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26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77660" y="203200"/>
            <a:ext cx="33404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155700"/>
            <a:ext cx="9552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Creating designs by repeated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reflection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 2: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984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is a continuation of Activity 1. See p. N-38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779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35200" y="1358900"/>
            <a:ext cx="5643499" cy="1777746"/>
            <a:chOff x="2235200" y="1358900"/>
            <a:chExt cx="5643499" cy="1777746"/>
          </a:xfrm>
        </p:grpSpPr>
        <p:grpSp>
          <p:nvGrpSpPr>
            <p:cNvPr id="5" name="Group 4"/>
            <p:cNvGrpSpPr/>
            <p:nvPr/>
          </p:nvGrpSpPr>
          <p:grpSpPr>
            <a:xfrm>
              <a:off x="2235200" y="1358900"/>
              <a:ext cx="2306320" cy="1777746"/>
              <a:chOff x="2235200" y="1358900"/>
              <a:chExt cx="2306320" cy="1777746"/>
            </a:xfrm>
          </p:grpSpPr>
          <p:pic>
            <p:nvPicPr>
              <p:cNvPr id="3" name="Picture 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50058" y="1358900"/>
                <a:ext cx="1791462" cy="177774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235200" y="1358900"/>
                <a:ext cx="522859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300" b="1" smtClean="0">
                    <a:solidFill>
                      <a:srgbClr val="000000"/>
                    </a:solidFill>
                    <a:latin typeface="Century Gothic"/>
                  </a:rPr>
                  <a:t>A.</a:t>
                </a:r>
                <a:endParaRPr lang="en-CA" sz="2300" b="1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5626100" y="1358900"/>
              <a:ext cx="2252599" cy="1777746"/>
              <a:chOff x="5626100" y="1358900"/>
              <a:chExt cx="2252599" cy="1777746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1936" y="1358900"/>
                <a:ext cx="1786763" cy="1777746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5626100" y="1358900"/>
                <a:ext cx="475183" cy="80021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300" b="1" smtClean="0">
                    <a:solidFill>
                      <a:srgbClr val="000000"/>
                    </a:solidFill>
                    <a:latin typeface="Century Gothic"/>
                  </a:rPr>
                  <a:t>B.</a:t>
                </a:r>
                <a:endParaRPr lang="en-CA" sz="2300" b="1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457200" y="3810000"/>
            <a:ext cx="93497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Create designs by repeatedly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shapes in the given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5422900"/>
            <a:ext cx="8727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Create patterns by repeatedly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shapes in a vertical line through the right side.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32400" y="203200"/>
            <a:ext cx="48835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copy the pictures on grid paper.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758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703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Create a design by repeatedly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reflecting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polygon in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144" y="2540000"/>
            <a:ext cx="3055112" cy="30439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48290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4E6D16-151A-4399-8483-0B62E1F46CBB}"/>
</file>

<file path=customXml/itemProps2.xml><?xml version="1.0" encoding="utf-8"?>
<ds:datastoreItem xmlns:ds="http://schemas.openxmlformats.org/officeDocument/2006/customXml" ds:itemID="{F934D7D5-801D-4D8C-9DE0-94C62367D9CE}"/>
</file>

<file path=customXml/itemProps3.xml><?xml version="1.0" encoding="utf-8"?>
<ds:datastoreItem xmlns:ds="http://schemas.openxmlformats.org/officeDocument/2006/customXml" ds:itemID="{BAED5AC8-03E1-4B3C-B777-BC5A4E1DBD26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909</Words>
  <Application>Microsoft Office PowerPoint</Application>
  <PresentationFormat>Custom</PresentationFormat>
  <Paragraphs>85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</cp:lastModifiedBy>
  <cp:revision>13</cp:revision>
  <dcterms:created xsi:type="dcterms:W3CDTF">2019-01-17T21:27:49Z</dcterms:created>
  <dcterms:modified xsi:type="dcterms:W3CDTF">2019-01-28T02:37:44Z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