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7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0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2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959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2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3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2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26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54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46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7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A0256-4DB9-49FF-B326-56FCD98EC52C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5CBB6-B22E-447B-B22A-6CEBE75E6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5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required	BC: optional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required	ON: optional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C-43–47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Opposite Integers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70240" cy="16470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understand negative integers as being equally far from 0 as their positive counterparts, in the opposite direction;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compare one-digit negative integers.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41–42</a:t>
            </a:r>
          </a:p>
        </p:txBody>
      </p:sp>
    </p:spTree>
    <p:extLst>
      <p:ext uri="{BB962C8B-B14F-4D97-AF65-F5344CB8AC3E}">
        <p14:creationId xmlns:p14="http://schemas.microsoft.com/office/powerpoint/2010/main" val="4112496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C-44 for details.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10" y="3203829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406400"/>
            <a:ext cx="8948522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Looking at a number line, how can you tell if one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integer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is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greater than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another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337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Copy and complete the sentences.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403600"/>
            <a:ext cx="8884285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3 is to the _______ of 4, so 3 is _______ than 4.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   −3 is to the _______ of −4, so −3 is _______ than −4.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46" y="2146300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4500" y="5549900"/>
            <a:ext cx="8884285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5 is to the _______ of 2, so 2 is _______ than 5.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   −5 is to the _______ of −2, so −2 is _______ than −5.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19419807-E083-4D3B-9ACB-9F85853D57AD}"/>
              </a:ext>
            </a:extLst>
          </p:cNvPr>
          <p:cNvCxnSpPr>
            <a:cxnSpLocks/>
          </p:cNvCxnSpPr>
          <p:nvPr/>
        </p:nvCxnSpPr>
        <p:spPr>
          <a:xfrm>
            <a:off x="0" y="534125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9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1879600"/>
            <a:ext cx="8453323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c) 2 is to the _______ of 0, so 0 is _______ than 2.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   −2 is to the _______ of 0, so 0 is _______ than −2.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55" y="635000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4013200"/>
            <a:ext cx="96672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–1 is to the _______ of –3, so –3 is _______ than –1.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       1 is to the _______ of 3, so 3 is _______ than 1.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5943600"/>
            <a:ext cx="5132426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Does anyone see a pattern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4500" y="7023100"/>
            <a:ext cx="528193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C-45 for details.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BB08C466-208A-4B53-8F0C-5DB19444C5FA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29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46900"/>
            <a:ext cx="824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C-45 for details. Remind students of the folding activity.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06400"/>
            <a:ext cx="90292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Another way to see this is on a vertical number line: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568831"/>
            <a:ext cx="1353947" cy="430453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5334000" y="1923450"/>
            <a:ext cx="303042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entury Gothic"/>
              </a:rPr>
              <a:t>10 is </a:t>
            </a:r>
            <a:r>
              <a:rPr lang="en-US" sz="2000" dirty="0">
                <a:solidFill>
                  <a:srgbClr val="009300"/>
                </a:solidFill>
                <a:latin typeface="Century Gothic"/>
              </a:rPr>
              <a:t>higher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than 3 so 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0" y="5187350"/>
            <a:ext cx="263492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–10 is </a:t>
            </a:r>
            <a:r>
              <a:rPr lang="en-US" sz="2000">
                <a:solidFill>
                  <a:srgbClr val="FF0000"/>
                </a:solidFill>
                <a:latin typeface="Century Gothic"/>
              </a:rPr>
              <a:t>lower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than –3.</a:t>
            </a:r>
          </a:p>
        </p:txBody>
      </p:sp>
    </p:spTree>
    <p:extLst>
      <p:ext uri="{BB962C8B-B14F-4D97-AF65-F5344CB8AC3E}">
        <p14:creationId xmlns:p14="http://schemas.microsoft.com/office/powerpoint/2010/main" val="92893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457200" y="6375400"/>
            <a:ext cx="7150557" cy="583558"/>
            <a:chOff x="457200" y="6375400"/>
            <a:chExt cx="7150557" cy="583558"/>
          </a:xfrm>
        </p:grpSpPr>
        <p:sp>
          <p:nvSpPr>
            <p:cNvPr id="2" name="Freeform 1"/>
            <p:cNvSpPr/>
            <p:nvPr/>
          </p:nvSpPr>
          <p:spPr>
            <a:xfrm>
              <a:off x="5810112" y="6438246"/>
              <a:ext cx="421956" cy="421956"/>
            </a:xfrm>
            <a:custGeom>
              <a:avLst/>
              <a:gdLst/>
              <a:ahLst/>
              <a:cxnLst/>
              <a:rect l="0" t="0" r="0" b="0"/>
              <a:pathLst>
                <a:path w="421956" h="421956">
                  <a:moveTo>
                    <a:pt x="0" y="0"/>
                  </a:moveTo>
                  <a:lnTo>
                    <a:pt x="421955" y="0"/>
                  </a:lnTo>
                  <a:lnTo>
                    <a:pt x="421955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2657651" y="6438246"/>
              <a:ext cx="421954" cy="421956"/>
            </a:xfrm>
            <a:custGeom>
              <a:avLst/>
              <a:gdLst/>
              <a:ahLst/>
              <a:cxnLst/>
              <a:rect l="0" t="0" r="0" b="0"/>
              <a:pathLst>
                <a:path w="421954" h="421956">
                  <a:moveTo>
                    <a:pt x="0" y="0"/>
                  </a:moveTo>
                  <a:lnTo>
                    <a:pt x="421953" y="0"/>
                  </a:lnTo>
                  <a:lnTo>
                    <a:pt x="421953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375400"/>
              <a:ext cx="715055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  <a:r>
                <a:rPr lang="de-DE" sz="2800" dirty="0">
                  <a:solidFill>
                    <a:srgbClr val="000000"/>
                  </a:solidFill>
                  <a:latin typeface="Century Gothic"/>
                </a:rPr>
                <a:t>5000       8000, so </a:t>
              </a:r>
              <a:r>
                <a:rPr lang="de-DE" sz="2800" dirty="0" smtClean="0">
                  <a:solidFill>
                    <a:srgbClr val="000000"/>
                  </a:solidFill>
                  <a:latin typeface="Century Gothic"/>
                </a:rPr>
                <a:t>−8000       −5000</a:t>
              </a:r>
              <a:r>
                <a:rPr lang="de-DE" sz="2800" dirty="0">
                  <a:solidFill>
                    <a:srgbClr val="000000"/>
                  </a:solidFill>
                  <a:latin typeface="Century Gothic"/>
                </a:rPr>
                <a:t>.</a:t>
              </a:r>
              <a:endParaRPr lang="en-US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" y="1993900"/>
            <a:ext cx="4053307" cy="540404"/>
            <a:chOff x="457200" y="1993900"/>
            <a:chExt cx="4053307" cy="540404"/>
          </a:xfrm>
        </p:grpSpPr>
        <p:sp>
          <p:nvSpPr>
            <p:cNvPr id="6" name="Freeform 5"/>
            <p:cNvSpPr/>
            <p:nvPr/>
          </p:nvSpPr>
          <p:spPr>
            <a:xfrm>
              <a:off x="3316334" y="2063619"/>
              <a:ext cx="421956" cy="421956"/>
            </a:xfrm>
            <a:custGeom>
              <a:avLst/>
              <a:gdLst/>
              <a:ahLst/>
              <a:cxnLst/>
              <a:rect l="0" t="0" r="0" b="0"/>
              <a:pathLst>
                <a:path w="421956" h="421956">
                  <a:moveTo>
                    <a:pt x="0" y="0"/>
                  </a:moveTo>
                  <a:lnTo>
                    <a:pt x="421955" y="0"/>
                  </a:lnTo>
                  <a:lnTo>
                    <a:pt x="421955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1344972" y="2063619"/>
              <a:ext cx="421955" cy="421956"/>
            </a:xfrm>
            <a:custGeom>
              <a:avLst/>
              <a:gdLst/>
              <a:ahLst/>
              <a:cxnLst/>
              <a:rect l="0" t="0" r="0" b="0"/>
              <a:pathLst>
                <a:path w="421955" h="421956">
                  <a:moveTo>
                    <a:pt x="0" y="0"/>
                  </a:moveTo>
                  <a:lnTo>
                    <a:pt x="421954" y="0"/>
                  </a:lnTo>
                  <a:lnTo>
                    <a:pt x="421954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1993900"/>
              <a:ext cx="405330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a) 4       7, so −4       −7.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4318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Write "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" or "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&gt;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" in the box.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57200" y="3378200"/>
            <a:ext cx="4052951" cy="540404"/>
            <a:chOff x="457200" y="3378200"/>
            <a:chExt cx="4052951" cy="540404"/>
          </a:xfrm>
        </p:grpSpPr>
        <p:sp>
          <p:nvSpPr>
            <p:cNvPr id="11" name="Freeform 10"/>
            <p:cNvSpPr/>
            <p:nvPr/>
          </p:nvSpPr>
          <p:spPr>
            <a:xfrm>
              <a:off x="3316334" y="3443586"/>
              <a:ext cx="421956" cy="421956"/>
            </a:xfrm>
            <a:custGeom>
              <a:avLst/>
              <a:gdLst/>
              <a:ahLst/>
              <a:cxnLst/>
              <a:rect l="0" t="0" r="0" b="0"/>
              <a:pathLst>
                <a:path w="421956" h="421956">
                  <a:moveTo>
                    <a:pt x="0" y="0"/>
                  </a:moveTo>
                  <a:lnTo>
                    <a:pt x="421955" y="0"/>
                  </a:lnTo>
                  <a:lnTo>
                    <a:pt x="421955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344972" y="3452251"/>
              <a:ext cx="421955" cy="421956"/>
            </a:xfrm>
            <a:custGeom>
              <a:avLst/>
              <a:gdLst/>
              <a:ahLst/>
              <a:cxnLst/>
              <a:rect l="0" t="0" r="0" b="0"/>
              <a:pathLst>
                <a:path w="421955" h="421956">
                  <a:moveTo>
                    <a:pt x="0" y="0"/>
                  </a:moveTo>
                  <a:lnTo>
                    <a:pt x="421954" y="0"/>
                  </a:lnTo>
                  <a:lnTo>
                    <a:pt x="421954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200" y="3378200"/>
              <a:ext cx="405295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de-DE" sz="2800">
                  <a:solidFill>
                    <a:srgbClr val="000000"/>
                  </a:solidFill>
                  <a:latin typeface="Century Gothic"/>
                </a:rPr>
                <a:t>b) 8       6, so −8       −6.</a:t>
              </a:r>
              <a:endParaRPr lang="en-US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7200" y="4762500"/>
            <a:ext cx="4434586" cy="540404"/>
            <a:chOff x="457200" y="4762500"/>
            <a:chExt cx="4434586" cy="540404"/>
          </a:xfrm>
        </p:grpSpPr>
        <p:sp>
          <p:nvSpPr>
            <p:cNvPr id="15" name="Freeform 14"/>
            <p:cNvSpPr/>
            <p:nvPr/>
          </p:nvSpPr>
          <p:spPr>
            <a:xfrm>
              <a:off x="3695774" y="4832218"/>
              <a:ext cx="421956" cy="421956"/>
            </a:xfrm>
            <a:custGeom>
              <a:avLst/>
              <a:gdLst/>
              <a:ahLst/>
              <a:cxnLst/>
              <a:rect l="0" t="0" r="0" b="0"/>
              <a:pathLst>
                <a:path w="421956" h="421956">
                  <a:moveTo>
                    <a:pt x="0" y="0"/>
                  </a:moveTo>
                  <a:lnTo>
                    <a:pt x="421955" y="0"/>
                  </a:lnTo>
                  <a:lnTo>
                    <a:pt x="421955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1530964" y="4832218"/>
              <a:ext cx="421954" cy="421956"/>
            </a:xfrm>
            <a:custGeom>
              <a:avLst/>
              <a:gdLst/>
              <a:ahLst/>
              <a:cxnLst/>
              <a:rect l="0" t="0" r="0" b="0"/>
              <a:pathLst>
                <a:path w="421954" h="421956">
                  <a:moveTo>
                    <a:pt x="0" y="0"/>
                  </a:moveTo>
                  <a:lnTo>
                    <a:pt x="421953" y="0"/>
                  </a:lnTo>
                  <a:lnTo>
                    <a:pt x="421953" y="421955"/>
                  </a:lnTo>
                  <a:lnTo>
                    <a:pt x="0" y="42195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57200" y="4762500"/>
              <a:ext cx="4434586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de-DE" sz="2800">
                  <a:solidFill>
                    <a:srgbClr val="000000"/>
                  </a:solidFill>
                  <a:latin typeface="Century Gothic"/>
                </a:rPr>
                <a:t>c) 13       9, so −13       −9.</a:t>
              </a:r>
              <a:endParaRPr lang="en-US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557C0024-F994-4DF1-A4C9-D860C5E79B4B}"/>
              </a:ext>
            </a:extLst>
          </p:cNvPr>
          <p:cNvCxnSpPr>
            <a:cxnSpLocks/>
          </p:cNvCxnSpPr>
          <p:nvPr/>
        </p:nvCxnSpPr>
        <p:spPr>
          <a:xfrm>
            <a:off x="0" y="600891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89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3655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C-45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" y="419100"/>
            <a:ext cx="93497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number is closer to 0: </a:t>
            </a:r>
          </a:p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 or 4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1400" y="4229100"/>
            <a:ext cx="152486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 or –4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68800" y="4229100"/>
            <a:ext cx="152486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–3 or 4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94600" y="4229100"/>
            <a:ext cx="170266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–3 or –4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7100" y="5397500"/>
            <a:ext cx="1740332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–1 or +5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5397500"/>
            <a:ext cx="1740332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+1 or –5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642100"/>
            <a:ext cx="330631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tell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10" name="Picture 9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55" y="2286000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3ED5E4AA-D717-4DEA-AFE8-0D5820B2B40A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1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72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Which number is closer to 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30400"/>
            <a:ext cx="183738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2 or −3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30400"/>
            <a:ext cx="183705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−2 or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619500"/>
            <a:ext cx="160906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2 or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619500"/>
            <a:ext cx="205356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−2 or −3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842000"/>
            <a:ext cx="396768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−3000 or +8000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E777902-A9AE-4713-9F29-2B25146BB474}"/>
              </a:ext>
            </a:extLst>
          </p:cNvPr>
          <p:cNvCxnSpPr>
            <a:cxnSpLocks/>
          </p:cNvCxnSpPr>
          <p:nvPr/>
        </p:nvCxnSpPr>
        <p:spPr>
          <a:xfrm>
            <a:off x="0" y="561702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0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pp. C-45–46 for details.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55" y="2646680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419100"/>
            <a:ext cx="766902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What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integer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halfway between –3 and 5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156200"/>
            <a:ext cx="549836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What does "halfway between" mean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9359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halfway between the two given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023100"/>
            <a:ext cx="80035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Number Lines from −6 to 6 (p. C-49).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25700"/>
            <a:ext cx="24164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−4 and +2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2425700"/>
            <a:ext cx="241609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−3 and +1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810000"/>
            <a:ext cx="240360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−2 and +6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3810000"/>
            <a:ext cx="241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−6 and −2</a:t>
            </a:r>
          </a:p>
        </p:txBody>
      </p:sp>
      <p:pic>
        <p:nvPicPr>
          <p:cNvPr id="8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46" y="5369179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4134918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1938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halfway between the two given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opposite integers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Look for a pattern in your answers.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971800"/>
            <a:ext cx="241645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−3 and +3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971800"/>
            <a:ext cx="241609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−4 and +4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81500"/>
            <a:ext cx="240360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−1 and +1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381500"/>
            <a:ext cx="24171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−7 and +7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46" y="5851779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110076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70231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C-43 for details.</a:t>
            </a:r>
          </a:p>
        </p:txBody>
      </p:sp>
    </p:spTree>
    <p:extLst>
      <p:ext uri="{BB962C8B-B14F-4D97-AF65-F5344CB8AC3E}">
        <p14:creationId xmlns:p14="http://schemas.microsoft.com/office/powerpoint/2010/main" val="3720661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10209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Zero is always halfway between two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opposite integers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That's because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opposite integers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by definition the same distance from zero in opposite directions.</a:t>
            </a:r>
          </a:p>
        </p:txBody>
      </p:sp>
    </p:spTree>
    <p:extLst>
      <p:ext uri="{BB962C8B-B14F-4D97-AF65-F5344CB8AC3E}">
        <p14:creationId xmlns:p14="http://schemas.microsoft.com/office/powerpoint/2010/main" val="3601627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Finish the sentence: zero is halfway between …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263575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−3 and 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55800"/>
            <a:ext cx="263540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−8 and 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57600"/>
            <a:ext cx="262290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−6 and ___.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657600"/>
            <a:ext cx="263644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−9 and ___.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045200"/>
            <a:ext cx="411787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−892 and _____.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F835554-A38B-466A-B8D5-F4E64F7E5558}"/>
              </a:ext>
            </a:extLst>
          </p:cNvPr>
          <p:cNvCxnSpPr>
            <a:cxnSpLocks/>
          </p:cNvCxnSpPr>
          <p:nvPr/>
        </p:nvCxnSpPr>
        <p:spPr>
          <a:xfrm>
            <a:off x="0" y="5842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08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298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temperature of a freezer for storing and freezing food should be between −30°C and −18°C.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575205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Students can signal their answers. See p. C-46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05100"/>
            <a:ext cx="17320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−27°C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2705100"/>
            <a:ext cx="153456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+3°C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343400"/>
            <a:ext cx="171914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−12°C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4343400"/>
            <a:ext cx="173268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−19°C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892300"/>
            <a:ext cx="893498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temperatures are acceptable for a freezer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46DE67F6-0606-4E75-AFE2-6EF86F05280D}"/>
              </a:ext>
            </a:extLst>
          </p:cNvPr>
          <p:cNvCxnSpPr>
            <a:cxnSpLocks/>
          </p:cNvCxnSpPr>
          <p:nvPr/>
        </p:nvCxnSpPr>
        <p:spPr>
          <a:xfrm>
            <a:off x="0" y="1676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6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312785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How many one-digit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less than −7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4458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8685124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2. a) What number is halfway between 4 and 10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422400"/>
            <a:ext cx="928611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What number is halfway between −4 and −10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413000"/>
            <a:ext cx="940153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How do your answers to parts a) and b) compare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390900"/>
            <a:ext cx="9458198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Repeat parts a) to c) for other examples of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FF"/>
                </a:solidFill>
                <a:latin typeface="Century Gothic"/>
              </a:rPr>
              <a:t>positive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their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opposites.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can you find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halfway between two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if you know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halfway between their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positive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opposites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17374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8613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3. What symbol can be put in the box to make the statement true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89300" y="2057400"/>
            <a:ext cx="3684676" cy="540404"/>
            <a:chOff x="3289300" y="2057400"/>
            <a:chExt cx="3684676" cy="540404"/>
          </a:xfrm>
        </p:grpSpPr>
        <p:sp>
          <p:nvSpPr>
            <p:cNvPr id="3" name="Freeform 2"/>
            <p:cNvSpPr/>
            <p:nvPr/>
          </p:nvSpPr>
          <p:spPr>
            <a:xfrm>
              <a:off x="5043049" y="2075050"/>
              <a:ext cx="397134" cy="397136"/>
            </a:xfrm>
            <a:custGeom>
              <a:avLst/>
              <a:gdLst/>
              <a:ahLst/>
              <a:cxnLst/>
              <a:rect l="0" t="0" r="0" b="0"/>
              <a:pathLst>
                <a:path w="397134" h="397136">
                  <a:moveTo>
                    <a:pt x="0" y="0"/>
                  </a:moveTo>
                  <a:lnTo>
                    <a:pt x="397133" y="0"/>
                  </a:lnTo>
                  <a:lnTo>
                    <a:pt x="397133" y="397135"/>
                  </a:lnTo>
                  <a:lnTo>
                    <a:pt x="0" y="39713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89300" y="2057400"/>
              <a:ext cx="3684676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34 207  </a:t>
              </a:r>
              <a:r>
                <a:rPr lang="en-US" sz="2800" dirty="0">
                  <a:solidFill>
                    <a:srgbClr val="0000FF"/>
                  </a:solidFill>
                  <a:latin typeface="Century Gothic"/>
                </a:rPr>
                <a:t>&gt;</a:t>
              </a:r>
              <a:r>
                <a:rPr lang="en-US" sz="2800" dirty="0">
                  <a:solidFill>
                    <a:srgbClr val="000000"/>
                  </a:solidFill>
                  <a:latin typeface="Century Gothic"/>
                </a:rPr>
                <a:t>       110 642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60614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778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a) How many six-digit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positive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greater than 999 985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349500"/>
            <a:ext cx="8295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How many six-digit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are less than −999 985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83355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5. Use the number line to round each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number to the nearest ten.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82600" y="3403600"/>
            <a:ext cx="9310040" cy="540404"/>
            <a:chOff x="482600" y="3403600"/>
            <a:chExt cx="9310040" cy="540404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3403600"/>
              <a:ext cx="19313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−29 ≈ ____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946400" y="3403600"/>
              <a:ext cx="19313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−22 ≈ ____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97500" y="3403600"/>
              <a:ext cx="19313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−26 ≈ ____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61300" y="3403600"/>
              <a:ext cx="19313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−24 ≈ ____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4775200"/>
            <a:ext cx="9095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How is rounding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numbers similar to rounding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positive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numbers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851" y="2044700"/>
            <a:ext cx="5990971" cy="5299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046745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41–42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20862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Activity: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159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Folding a number line through 0.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70231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C-43 for details.</a:t>
            </a:r>
          </a:p>
        </p:txBody>
      </p:sp>
    </p:spTree>
    <p:extLst>
      <p:ext uri="{BB962C8B-B14F-4D97-AF65-F5344CB8AC3E}">
        <p14:creationId xmlns:p14="http://schemas.microsoft.com/office/powerpoint/2010/main" val="12637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254500"/>
            <a:ext cx="8881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4254500"/>
            <a:ext cx="110327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5384800"/>
            <a:ext cx="8752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5384800"/>
            <a:ext cx="11043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800" y="6946900"/>
            <a:ext cx="7558151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Distribute BLM Number Lines from −6 to 6 (p. C-49).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1800" y="419100"/>
            <a:ext cx="9492615" cy="34599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Draw a dark dot at the given point on a number line, and fold the sheet at the 0 mark of the number line.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Scratch at the dot to create a new dot on the number line, on the other side of 0.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Where is the new point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4987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33655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C-44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30600" y="850900"/>
            <a:ext cx="31835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FF"/>
                </a:solidFill>
                <a:latin typeface="Century Gothic"/>
              </a:rPr>
              <a:t>opposite integers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38600"/>
            <a:ext cx="55187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the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opposite integer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of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2800" y="5041900"/>
            <a:ext cx="4155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4600" y="50419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–3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794500"/>
            <a:ext cx="9677527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In opposite integers, what is the same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What is different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D41E2720-3B7C-491E-80E3-1278A726BBC8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1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8974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What is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opposite integer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917700"/>
            <a:ext cx="8881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17700"/>
            <a:ext cx="110327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−9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606800"/>
            <a:ext cx="107236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606800"/>
            <a:ext cx="11043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−7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5689600"/>
            <a:ext cx="250725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23 809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C218004C-BC8C-43F9-A2F9-ABB9ECCFC5B3}"/>
              </a:ext>
            </a:extLst>
          </p:cNvPr>
          <p:cNvCxnSpPr>
            <a:cxnSpLocks/>
          </p:cNvCxnSpPr>
          <p:nvPr/>
        </p:nvCxnSpPr>
        <p:spPr>
          <a:xfrm>
            <a:off x="0" y="5473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0121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Students will use this information in the next exercise.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838200"/>
            <a:ext cx="8930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When flying above still water, a bird's reflection looks as far below the surface of the water as the bird is above the surface.</a:t>
            </a:r>
          </a:p>
        </p:txBody>
      </p:sp>
    </p:spTree>
    <p:extLst>
      <p:ext uri="{BB962C8B-B14F-4D97-AF65-F5344CB8AC3E}">
        <p14:creationId xmlns:p14="http://schemas.microsoft.com/office/powerpoint/2010/main" val="1123592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1938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Write an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showing where the bird's reflection appears to be if the bird is flying.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 dirty="0">
                <a:solidFill>
                  <a:srgbClr val="000000"/>
                </a:solidFill>
                <a:latin typeface="Century Gothic"/>
              </a:rPr>
              <a:t> Let 0 be the surface of the water.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819400"/>
            <a:ext cx="480443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50 m above the surface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632200"/>
            <a:ext cx="480408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85 m above the surface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0"/>
            <a:ext cx="498866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300 m above the surface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257800"/>
            <a:ext cx="500220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420 m above the surface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2103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far below the bird does its reflection appear to be in each part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7748E903-7612-4917-81EF-FC17663DC1B5}"/>
              </a:ext>
            </a:extLst>
          </p:cNvPr>
          <p:cNvCxnSpPr>
            <a:cxnSpLocks/>
          </p:cNvCxnSpPr>
          <p:nvPr/>
        </p:nvCxnSpPr>
        <p:spPr>
          <a:xfrm>
            <a:off x="0" y="6023429"/>
            <a:ext cx="10111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80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6863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C-44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5346700"/>
            <a:ext cx="9608566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Zero is a special case.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It is the only number that's the same as its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opposite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46" y="1689100"/>
            <a:ext cx="8467090" cy="54267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5043678" y="1809750"/>
            <a:ext cx="68072" cy="68072"/>
          </a:xfrm>
          <a:prstGeom prst="ellips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4500" y="419100"/>
            <a:ext cx="756015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Draw a dot at 0 and fold your number line.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4500" y="2857500"/>
            <a:ext cx="6596659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Predict: What is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opposite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of zero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4500" y="3657600"/>
            <a:ext cx="4188054" cy="4135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Where will the new dot be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5F380844-749C-4EF6-A05F-556518AA1835}"/>
              </a:ext>
            </a:extLst>
          </p:cNvPr>
          <p:cNvCxnSpPr>
            <a:cxnSpLocks/>
          </p:cNvCxnSpPr>
          <p:nvPr/>
        </p:nvCxnSpPr>
        <p:spPr>
          <a:xfrm>
            <a:off x="0" y="5118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60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BEFA85A-7A32-40FC-87E9-C88A656DC857}"/>
</file>

<file path=customXml/itemProps2.xml><?xml version="1.0" encoding="utf-8"?>
<ds:datastoreItem xmlns:ds="http://schemas.openxmlformats.org/officeDocument/2006/customXml" ds:itemID="{7707EA84-1B97-4285-A1EE-81D612CDB725}"/>
</file>

<file path=customXml/itemProps3.xml><?xml version="1.0" encoding="utf-8"?>
<ds:datastoreItem xmlns:ds="http://schemas.openxmlformats.org/officeDocument/2006/customXml" ds:itemID="{92C89001-CA81-4AA1-93DE-ED1515AA67BB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1199</Words>
  <Application>Microsoft Office PowerPoint</Application>
  <PresentationFormat>Custom</PresentationFormat>
  <Paragraphs>146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Katie Baldwin</cp:lastModifiedBy>
  <cp:revision>6</cp:revision>
  <dcterms:created xsi:type="dcterms:W3CDTF">2018-09-25T21:09:03Z</dcterms:created>
  <dcterms:modified xsi:type="dcterms:W3CDTF">2018-11-08T16:12:45Z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