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20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10160000" cy="7620000"/>
  <p:notesSz cx="6858000" cy="9144000"/>
  <p:embeddedFontLst>
    <p:embeddedFont>
      <p:font typeface="Century Gothic" panose="020B0502020202020204" pitchFamily="34" charset="0"/>
      <p:regular r:id="rId23"/>
      <p:bold r:id="rId24"/>
      <p:italic r:id="rId25"/>
      <p:boldItalic r:id="rId2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10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33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C806D-3083-4B50-B2F0-EF2CD09BAF2B}" type="datetimeFigureOut">
              <a:rPr lang="en-CA" smtClean="0"/>
              <a:t>2018-10-11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1C70F-7603-4F30-84DF-A1EC45BD5E5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32859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C806D-3083-4B50-B2F0-EF2CD09BAF2B}" type="datetimeFigureOut">
              <a:rPr lang="en-CA" smtClean="0"/>
              <a:t>2018-10-11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1C70F-7603-4F30-84DF-A1EC45BD5E5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71132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C806D-3083-4B50-B2F0-EF2CD09BAF2B}" type="datetimeFigureOut">
              <a:rPr lang="en-CA" smtClean="0"/>
              <a:t>2018-10-11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1C70F-7603-4F30-84DF-A1EC45BD5E5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5600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C806D-3083-4B50-B2F0-EF2CD09BAF2B}" type="datetimeFigureOut">
              <a:rPr lang="en-CA" smtClean="0"/>
              <a:t>2018-10-11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1C70F-7603-4F30-84DF-A1EC45BD5E5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64402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C806D-3083-4B50-B2F0-EF2CD09BAF2B}" type="datetimeFigureOut">
              <a:rPr lang="en-CA" smtClean="0"/>
              <a:t>2018-10-11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1C70F-7603-4F30-84DF-A1EC45BD5E5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69419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C806D-3083-4B50-B2F0-EF2CD09BAF2B}" type="datetimeFigureOut">
              <a:rPr lang="en-CA" smtClean="0"/>
              <a:t>2018-10-11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1C70F-7603-4F30-84DF-A1EC45BD5E5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16544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C806D-3083-4B50-B2F0-EF2CD09BAF2B}" type="datetimeFigureOut">
              <a:rPr lang="en-CA" smtClean="0"/>
              <a:t>2018-10-11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1C70F-7603-4F30-84DF-A1EC45BD5E5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15862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C806D-3083-4B50-B2F0-EF2CD09BAF2B}" type="datetimeFigureOut">
              <a:rPr lang="en-CA" smtClean="0"/>
              <a:t>2018-10-11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1C70F-7603-4F30-84DF-A1EC45BD5E5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43904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C806D-3083-4B50-B2F0-EF2CD09BAF2B}" type="datetimeFigureOut">
              <a:rPr lang="en-CA" smtClean="0"/>
              <a:t>2018-10-11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1C70F-7603-4F30-84DF-A1EC45BD5E5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0037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C806D-3083-4B50-B2F0-EF2CD09BAF2B}" type="datetimeFigureOut">
              <a:rPr lang="en-CA" smtClean="0"/>
              <a:t>2018-10-11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1C70F-7603-4F30-84DF-A1EC45BD5E5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82710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C806D-3083-4B50-B2F0-EF2CD09BAF2B}" type="datetimeFigureOut">
              <a:rPr lang="en-CA" smtClean="0"/>
              <a:t>2018-10-11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1C70F-7603-4F30-84DF-A1EC45BD5E5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67118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EC806D-3083-4B50-B2F0-EF2CD09BAF2B}" type="datetimeFigureOut">
              <a:rPr lang="en-CA" smtClean="0"/>
              <a:t>2018-10-11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41C70F-7603-4F30-84DF-A1EC45BD5E5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54356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71696"/>
            <a:ext cx="58318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AB: required	BC: optional</a:t>
            </a:r>
          </a:p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MB: required	ON: optional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"/>
              </a:rPr>
              <a:t>Teacher Resource 6.1 Unit 2 Number Sense pp. C-39–42</a:t>
            </a:r>
          </a:p>
          <a:p>
            <a:pPr algn="r">
              <a:lnSpc>
                <a:spcPct val="20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New Canadian Edition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JUMP Math™    Copyright © 2018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666666"/>
                </a:solidFill>
                <a:latin typeface="Century Gothic"/>
              </a:rPr>
              <a:t>NS6-7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>
                <a:solidFill>
                  <a:srgbClr val="000000"/>
                </a:solidFill>
                <a:latin typeface="Century Gothic"/>
              </a:rPr>
              <a:t>Integers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119975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2000" dirty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2000" dirty="0">
                <a:solidFill>
                  <a:srgbClr val="000000"/>
                </a:solidFill>
                <a:latin typeface="Century Gothic"/>
              </a:rPr>
              <a:t>•  see various real-world contexts in which it makes sense to discuss negative integers.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AP Book 6.1 pp. 38–40</a:t>
            </a:r>
          </a:p>
        </p:txBody>
      </p:sp>
    </p:spTree>
    <p:extLst>
      <p:ext uri="{BB962C8B-B14F-4D97-AF65-F5344CB8AC3E}">
        <p14:creationId xmlns:p14="http://schemas.microsoft.com/office/powerpoint/2010/main" val="1007542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2667000" y="2174367"/>
            <a:ext cx="3651123" cy="3955542"/>
            <a:chOff x="2667000" y="2174367"/>
            <a:chExt cx="3651123" cy="3955542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0501" y="2174367"/>
              <a:ext cx="1547622" cy="39555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cxnSp>
          <p:nvCxnSpPr>
            <p:cNvPr id="3" name="Straight Connector 2"/>
            <p:cNvCxnSpPr/>
            <p:nvPr/>
          </p:nvCxnSpPr>
          <p:spPr>
            <a:xfrm>
              <a:off x="3945001" y="4140200"/>
              <a:ext cx="645414" cy="0"/>
            </a:xfrm>
            <a:prstGeom prst="line">
              <a:avLst/>
            </a:prstGeom>
            <a:ln w="38100" cap="flat" cmpd="sng" algn="ctr">
              <a:solidFill>
                <a:srgbClr val="0093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3"/>
            <p:cNvSpPr txBox="1"/>
            <p:nvPr/>
          </p:nvSpPr>
          <p:spPr>
            <a:xfrm>
              <a:off x="2667000" y="3942458"/>
              <a:ext cx="1298550" cy="41235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CA" sz="2000" dirty="0">
                  <a:solidFill>
                    <a:srgbClr val="000000"/>
                  </a:solidFill>
                  <a:latin typeface="Century Gothic"/>
                </a:rPr>
                <a:t>sea level</a:t>
              </a: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469900" y="406400"/>
            <a:ext cx="92608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We use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integers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to describe quantities in opposite directions from a chosen point.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9900" y="6819900"/>
            <a:ext cx="9406128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1600">
                <a:solidFill>
                  <a:srgbClr val="666666"/>
                </a:solidFill>
                <a:latin typeface="Century Gothic"/>
              </a:rPr>
              <a:t>Add a fish 200 m below sea level and a bird 300 m above sea level. </a:t>
            </a:r>
            <a:r>
              <a:rPr lang="en-CA" sz="1500">
                <a:solidFill>
                  <a:srgbClr val="666666"/>
                </a:solidFill>
                <a:latin typeface="Century Gothic"/>
              </a:rPr>
              <a:t>See p. C-40 for details.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9900" y="2171700"/>
            <a:ext cx="1799539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Example: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C96A190A-E7D9-480C-B864-2250A7FE90EA}"/>
              </a:ext>
            </a:extLst>
          </p:cNvPr>
          <p:cNvCxnSpPr>
            <a:cxnSpLocks/>
          </p:cNvCxnSpPr>
          <p:nvPr/>
        </p:nvCxnSpPr>
        <p:spPr>
          <a:xfrm>
            <a:off x="0" y="1724156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7322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90854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Describe the height or depth using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integers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955800"/>
            <a:ext cx="4569841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a) 300 m above sea level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3263900"/>
            <a:ext cx="469331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b) 2000 m below sea level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572000"/>
            <a:ext cx="4754067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c) 8400 m above sea level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5880100"/>
            <a:ext cx="4694352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d) 8400 m below sea level</a:t>
            </a:r>
          </a:p>
        </p:txBody>
      </p:sp>
    </p:spTree>
    <p:extLst>
      <p:ext uri="{BB962C8B-B14F-4D97-AF65-F5344CB8AC3E}">
        <p14:creationId xmlns:p14="http://schemas.microsoft.com/office/powerpoint/2010/main" val="2675185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832600"/>
            <a:ext cx="5704840" cy="3323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1500">
                <a:solidFill>
                  <a:srgbClr val="666666"/>
                </a:solidFill>
                <a:latin typeface="Century Gothic"/>
              </a:rPr>
              <a:t>See p. C-41 for details.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419100"/>
            <a:ext cx="86131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How can we tell which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integer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is greater on this number line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8145" y="1739900"/>
            <a:ext cx="1743710" cy="416382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455838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9141333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Order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integers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from least to greatest using the vertical number line: −50, +200, −100, +150.</a:t>
            </a: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2224" y="2498090"/>
            <a:ext cx="1365250" cy="409943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19700" y="5956300"/>
            <a:ext cx="4158742" cy="7632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00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>
                <a:solidFill>
                  <a:srgbClr val="000000"/>
                </a:solidFill>
                <a:latin typeface="Century Gothic"/>
              </a:rPr>
              <a:t> The greater the number, the higher up it is.</a:t>
            </a:r>
          </a:p>
        </p:txBody>
      </p:sp>
    </p:spTree>
    <p:extLst>
      <p:ext uri="{BB962C8B-B14F-4D97-AF65-F5344CB8AC3E}">
        <p14:creationId xmlns:p14="http://schemas.microsoft.com/office/powerpoint/2010/main" val="1898974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5300" y="2621407"/>
            <a:ext cx="4300855" cy="334314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2019300"/>
            <a:ext cx="5704840" cy="3323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1500">
                <a:solidFill>
                  <a:srgbClr val="666666"/>
                </a:solidFill>
                <a:latin typeface="Century Gothic"/>
              </a:rPr>
              <a:t>See p. C-41 for details.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419100"/>
            <a:ext cx="85369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Where have you seen temperature measured on a vertical number line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2667000"/>
            <a:ext cx="50571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In temperature, what does a greater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integer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mean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9900" y="6819900"/>
            <a:ext cx="9641840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1600">
                <a:solidFill>
                  <a:srgbClr val="666666"/>
                </a:solidFill>
                <a:latin typeface="Century Gothic"/>
              </a:rPr>
              <a:t>We can also use our knowledge of temperature to tell which integer is greater.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40EC19BA-2D8C-4295-B2AB-BE847A366219}"/>
              </a:ext>
            </a:extLst>
          </p:cNvPr>
          <p:cNvCxnSpPr>
            <a:cxnSpLocks/>
          </p:cNvCxnSpPr>
          <p:nvPr/>
        </p:nvCxnSpPr>
        <p:spPr>
          <a:xfrm>
            <a:off x="0" y="2451100"/>
            <a:ext cx="101117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7803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819900"/>
            <a:ext cx="5501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C-41 for details.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406400"/>
            <a:ext cx="945134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Which temperature is warmer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Explain how you know.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863600" y="2115947"/>
            <a:ext cx="3521837" cy="3620851"/>
            <a:chOff x="863600" y="2115947"/>
            <a:chExt cx="3521837" cy="3620851"/>
          </a:xfrm>
        </p:grpSpPr>
        <p:sp>
          <p:nvSpPr>
            <p:cNvPr id="4" name="TextBox 3"/>
            <p:cNvSpPr txBox="1"/>
            <p:nvPr/>
          </p:nvSpPr>
          <p:spPr>
            <a:xfrm>
              <a:off x="863600" y="5321300"/>
              <a:ext cx="317522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10°C    or    –5°C</a:t>
              </a:r>
              <a:r>
                <a:rPr lang="en-CA" sz="2800">
                  <a:solidFill>
                    <a:srgbClr val="000000"/>
                  </a:solidFill>
                  <a:latin typeface="Arial"/>
                </a:rPr>
                <a:t>?</a:t>
              </a:r>
            </a:p>
          </p:txBody>
        </p:sp>
        <p:pic>
          <p:nvPicPr>
            <p:cNvPr id="5" name="Picture 4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4174" y="2115947"/>
              <a:ext cx="3501263" cy="292506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9" name="Group 8"/>
          <p:cNvGrpSpPr/>
          <p:nvPr/>
        </p:nvGrpSpPr>
        <p:grpSpPr>
          <a:xfrm>
            <a:off x="5765800" y="2185670"/>
            <a:ext cx="3558921" cy="3551128"/>
            <a:chOff x="5765800" y="2185670"/>
            <a:chExt cx="3558921" cy="3551128"/>
          </a:xfrm>
        </p:grpSpPr>
        <p:pic>
          <p:nvPicPr>
            <p:cNvPr id="7" name="Picture 6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31154" y="2185670"/>
              <a:ext cx="3393567" cy="290614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8" name="TextBox 7"/>
            <p:cNvSpPr txBox="1"/>
            <p:nvPr/>
          </p:nvSpPr>
          <p:spPr>
            <a:xfrm>
              <a:off x="5765800" y="5321300"/>
              <a:ext cx="317522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–10°C    or    5°C</a:t>
              </a:r>
              <a:r>
                <a:rPr lang="en-CA" sz="2800">
                  <a:solidFill>
                    <a:srgbClr val="000000"/>
                  </a:solidFill>
                  <a:latin typeface="Arial"/>
                </a:rPr>
                <a:t>?</a:t>
              </a:r>
            </a:p>
          </p:txBody>
        </p:sp>
      </p:grp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740068C7-C413-4180-8AA2-D6C58137FB73}"/>
              </a:ext>
            </a:extLst>
          </p:cNvPr>
          <p:cNvCxnSpPr/>
          <p:nvPr/>
        </p:nvCxnSpPr>
        <p:spPr>
          <a:xfrm>
            <a:off x="5052060" y="1828419"/>
            <a:ext cx="51079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7033201B-87CB-49CF-8335-88BA5778D4C7}"/>
              </a:ext>
            </a:extLst>
          </p:cNvPr>
          <p:cNvCxnSpPr/>
          <p:nvPr/>
        </p:nvCxnSpPr>
        <p:spPr>
          <a:xfrm>
            <a:off x="5052060" y="1828419"/>
            <a:ext cx="27940" cy="57915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0604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211437" cy="247574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All uses of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integers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involve: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• picking an arbitrary point as zero,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• taking one direction as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positive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, and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• taking the other direction as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negative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6832600"/>
            <a:ext cx="7825740" cy="3323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1500">
                <a:solidFill>
                  <a:srgbClr val="666666"/>
                </a:solidFill>
                <a:latin typeface="Century Gothic"/>
              </a:rPr>
              <a:t>Relate to sea level and temperature. See p. C-41 for details.</a:t>
            </a:r>
          </a:p>
        </p:txBody>
      </p:sp>
    </p:spTree>
    <p:extLst>
      <p:ext uri="{BB962C8B-B14F-4D97-AF65-F5344CB8AC3E}">
        <p14:creationId xmlns:p14="http://schemas.microsoft.com/office/powerpoint/2010/main" val="144702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559300"/>
            <a:ext cx="57048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500">
                <a:solidFill>
                  <a:srgbClr val="666666"/>
                </a:solidFill>
                <a:latin typeface="Century Gothic"/>
              </a:rPr>
              <a:t>See pp. C-41–42 for details.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419100"/>
            <a:ext cx="921143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Time zones are also represented as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integers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1117600"/>
            <a:ext cx="9220073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>
                <a:solidFill>
                  <a:srgbClr val="000000"/>
                </a:solidFill>
                <a:latin typeface="Century Gothic"/>
              </a:rPr>
              <a:t> What is "zero" considered to be for time zones</a:t>
            </a:r>
            <a:r>
              <a:rPr lang="en-CA" sz="20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2133600"/>
            <a:ext cx="629627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Have you experienced time zones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111500" y="5461000"/>
            <a:ext cx="402932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Our time zone is _____.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9900" y="6819900"/>
            <a:ext cx="489280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Explain what this means.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B82CA56C-BA5B-422D-A174-6916CEC97A7A}"/>
              </a:ext>
            </a:extLst>
          </p:cNvPr>
          <p:cNvCxnSpPr>
            <a:cxnSpLocks/>
          </p:cNvCxnSpPr>
          <p:nvPr/>
        </p:nvCxnSpPr>
        <p:spPr>
          <a:xfrm flipV="1">
            <a:off x="0" y="4991354"/>
            <a:ext cx="10160000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9211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90854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Write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integers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to describe the time zone.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943100"/>
            <a:ext cx="5492547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a) four hours ahead of London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3225800"/>
            <a:ext cx="5075301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b) two hours behind London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508500"/>
            <a:ext cx="5320462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c) three hours behind London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5803900"/>
            <a:ext cx="5368392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d) one hour ahead of London</a:t>
            </a:r>
          </a:p>
        </p:txBody>
      </p:sp>
    </p:spTree>
    <p:extLst>
      <p:ext uri="{BB962C8B-B14F-4D97-AF65-F5344CB8AC3E}">
        <p14:creationId xmlns:p14="http://schemas.microsoft.com/office/powerpoint/2010/main" val="3425477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349740" cy="28148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Extensions: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1. a) Absolute zero (about −273°C) is the coldest possible temperature.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About how much warmer is the coldest planet than absolute zero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997700"/>
            <a:ext cx="9438640" cy="3483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1600">
                <a:solidFill>
                  <a:srgbClr val="666666"/>
                </a:solidFill>
                <a:latin typeface="Century Gothic"/>
              </a:rPr>
              <a:t>This extension should be done after students complete </a:t>
            </a:r>
            <a:r>
              <a:rPr lang="en-CA" sz="1600" b="1">
                <a:solidFill>
                  <a:srgbClr val="666666"/>
                </a:solidFill>
                <a:latin typeface="Century Gothic"/>
              </a:rPr>
              <a:t>Question 10</a:t>
            </a:r>
            <a:r>
              <a:rPr lang="en-CA" sz="1600">
                <a:solidFill>
                  <a:srgbClr val="666666"/>
                </a:solidFill>
                <a:latin typeface="Century Gothic"/>
              </a:rPr>
              <a:t> on AP Book 6.1 p. 40.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4025900"/>
            <a:ext cx="9571355" cy="21696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b) The planets are listed in order from closest to the Sun to farthest from the Sun.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Why Venus is the hottest planet even though it is only the second closest to the Sun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310989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032000"/>
            <a:ext cx="5588000" cy="23749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7061200"/>
            <a:ext cx="57048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500">
                <a:solidFill>
                  <a:srgbClr val="666666"/>
                </a:solidFill>
                <a:latin typeface="Century Gothic"/>
              </a:rPr>
              <a:t>See p. C-39 for details.</a:t>
            </a:r>
          </a:p>
        </p:txBody>
      </p:sp>
    </p:spTree>
    <p:extLst>
      <p:ext uri="{BB962C8B-B14F-4D97-AF65-F5344CB8AC3E}">
        <p14:creationId xmlns:p14="http://schemas.microsoft.com/office/powerpoint/2010/main" val="344606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06400"/>
            <a:ext cx="93116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2. Investigate the history of thermometers.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997700"/>
            <a:ext cx="49996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C-42 for details.</a:t>
            </a:r>
          </a:p>
        </p:txBody>
      </p:sp>
    </p:spTree>
    <p:extLst>
      <p:ext uri="{BB962C8B-B14F-4D97-AF65-F5344CB8AC3E}">
        <p14:creationId xmlns:p14="http://schemas.microsoft.com/office/powerpoint/2010/main" val="2695858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AP Book 6.1 pp. 38–40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808080"/>
                </a:solidFill>
                <a:latin typeface="Century Gothic"/>
              </a:rPr>
              <a:t>New Canadian Edition</a:t>
            </a:r>
          </a:p>
        </p:txBody>
      </p:sp>
    </p:spTree>
    <p:extLst>
      <p:ext uri="{BB962C8B-B14F-4D97-AF65-F5344CB8AC3E}">
        <p14:creationId xmlns:p14="http://schemas.microsoft.com/office/powerpoint/2010/main" val="14532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52900"/>
            <a:ext cx="57048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500">
                <a:solidFill>
                  <a:srgbClr val="666666"/>
                </a:solidFill>
                <a:latin typeface="Century Gothic"/>
              </a:rPr>
              <a:t>See p. C-39 for details.</a:t>
            </a: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700" y="1790700"/>
            <a:ext cx="8371586" cy="63474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444500" y="406400"/>
            <a:ext cx="774072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If you start at 0, what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whole number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is next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500" y="3200400"/>
            <a:ext cx="830938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Have you ever seen numbers with minus signs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454400" y="5194300"/>
            <a:ext cx="335216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FF"/>
                </a:solidFill>
                <a:latin typeface="Century Gothic"/>
              </a:rPr>
              <a:t>negative numbers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44500" y="6819900"/>
            <a:ext cx="906914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Add the negative numbers to the left of zero. How is this number line different from others</a:t>
            </a:r>
            <a:r>
              <a:rPr lang="en-CA" sz="1600">
                <a:solidFill>
                  <a:srgbClr val="666666"/>
                </a:solidFill>
                <a:latin typeface="Arial"/>
              </a:rPr>
              <a:t>?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2D5BCB01-90FE-49B5-B9EE-584EF15F01DD}"/>
              </a:ext>
            </a:extLst>
          </p:cNvPr>
          <p:cNvCxnSpPr>
            <a:cxnSpLocks/>
          </p:cNvCxnSpPr>
          <p:nvPr/>
        </p:nvCxnSpPr>
        <p:spPr>
          <a:xfrm>
            <a:off x="0" y="45847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4265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2273300"/>
            <a:ext cx="5704840" cy="3323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1500">
                <a:solidFill>
                  <a:srgbClr val="666666"/>
                </a:solidFill>
                <a:latin typeface="Century Gothic"/>
              </a:rPr>
              <a:t>See p. C-39 for details.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43400" y="3098800"/>
            <a:ext cx="1573479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>
                <a:solidFill>
                  <a:srgbClr val="0000FF"/>
                </a:solidFill>
                <a:latin typeface="Century Gothic"/>
              </a:rPr>
              <a:t>integers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659511" y="4513072"/>
            <a:ext cx="8773033" cy="2237292"/>
            <a:chOff x="659511" y="4513072"/>
            <a:chExt cx="8773033" cy="2237292"/>
          </a:xfrm>
        </p:grpSpPr>
        <p:pic>
          <p:nvPicPr>
            <p:cNvPr id="4" name="Picture 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9511" y="4513072"/>
              <a:ext cx="8773033" cy="72859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grpSp>
          <p:nvGrpSpPr>
            <p:cNvPr id="11" name="Group 10"/>
            <p:cNvGrpSpPr/>
            <p:nvPr/>
          </p:nvGrpSpPr>
          <p:grpSpPr>
            <a:xfrm>
              <a:off x="1706880" y="5892800"/>
              <a:ext cx="6720688" cy="857564"/>
              <a:chOff x="1706880" y="5892800"/>
              <a:chExt cx="6720688" cy="857564"/>
            </a:xfrm>
          </p:grpSpPr>
          <p:sp>
            <p:nvSpPr>
              <p:cNvPr id="5" name="TextBox 4"/>
              <p:cNvSpPr txBox="1"/>
              <p:nvPr/>
            </p:nvSpPr>
            <p:spPr>
              <a:xfrm>
                <a:off x="6329680" y="5956300"/>
                <a:ext cx="2097888" cy="794064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CA" sz="2000" b="1" dirty="0">
                    <a:solidFill>
                      <a:srgbClr val="000000"/>
                    </a:solidFill>
                    <a:latin typeface="Century Gothic"/>
                  </a:rPr>
                  <a:t>positive</a:t>
                </a:r>
              </a:p>
              <a:p>
                <a:pPr algn="ctr">
                  <a:lnSpc>
                    <a:spcPct val="114000"/>
                  </a:lnSpc>
                </a:pPr>
                <a:r>
                  <a:rPr lang="en-CA" sz="2000" dirty="0">
                    <a:solidFill>
                      <a:srgbClr val="000000"/>
                    </a:solidFill>
                    <a:latin typeface="Century Gothic"/>
                  </a:rPr>
                  <a:t>whole numbers</a:t>
                </a: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1706880" y="5956300"/>
                <a:ext cx="2097888" cy="794064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CA" sz="2000" b="1" dirty="0">
                    <a:solidFill>
                      <a:srgbClr val="000000"/>
                    </a:solidFill>
                    <a:latin typeface="Century Gothic"/>
                  </a:rPr>
                  <a:t>negative</a:t>
                </a:r>
              </a:p>
              <a:p>
                <a:pPr algn="ctr">
                  <a:lnSpc>
                    <a:spcPct val="114000"/>
                  </a:lnSpc>
                </a:pPr>
                <a:r>
                  <a:rPr lang="en-CA" sz="2000" dirty="0">
                    <a:solidFill>
                      <a:srgbClr val="000000"/>
                    </a:solidFill>
                    <a:latin typeface="Century Gothic"/>
                  </a:rPr>
                  <a:t>whole numbers</a:t>
                </a: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4737100" y="5956300"/>
                <a:ext cx="741705" cy="411395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>
                  <a:lnSpc>
                    <a:spcPct val="114000"/>
                  </a:lnSpc>
                  <a:spcAft>
                    <a:spcPts val="1200"/>
                  </a:spcAft>
                </a:pPr>
                <a:r>
                  <a:rPr lang="en-CA" sz="2000" b="1">
                    <a:solidFill>
                      <a:srgbClr val="000000"/>
                    </a:solidFill>
                    <a:latin typeface="Century Gothic"/>
                  </a:rPr>
                  <a:t>zero</a:t>
                </a:r>
              </a:p>
            </p:txBody>
          </p:sp>
          <p:grpSp>
            <p:nvGrpSpPr>
              <p:cNvPr id="10" name="Group 9"/>
              <p:cNvGrpSpPr/>
              <p:nvPr/>
            </p:nvGrpSpPr>
            <p:grpSpPr>
              <a:xfrm>
                <a:off x="3898900" y="5892800"/>
                <a:ext cx="2463825" cy="538994"/>
                <a:chOff x="3898900" y="5892800"/>
                <a:chExt cx="2463825" cy="538994"/>
              </a:xfrm>
            </p:grpSpPr>
            <p:sp>
              <p:nvSpPr>
                <p:cNvPr id="8" name="TextBox 7"/>
                <p:cNvSpPr txBox="1"/>
                <p:nvPr/>
              </p:nvSpPr>
              <p:spPr>
                <a:xfrm>
                  <a:off x="3898900" y="5892800"/>
                  <a:ext cx="431825" cy="538994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>
                    <a:lnSpc>
                      <a:spcPct val="114000"/>
                    </a:lnSpc>
                    <a:spcAft>
                      <a:spcPts val="1200"/>
                    </a:spcAft>
                  </a:pPr>
                  <a:r>
                    <a:rPr lang="en-CA" sz="2800" b="1">
                      <a:solidFill>
                        <a:srgbClr val="000000"/>
                      </a:solidFill>
                      <a:latin typeface="Century Gothic"/>
                    </a:rPr>
                    <a:t>+</a:t>
                  </a:r>
                </a:p>
              </p:txBody>
            </p:sp>
            <p:sp>
              <p:nvSpPr>
                <p:cNvPr id="9" name="TextBox 8"/>
                <p:cNvSpPr txBox="1"/>
                <p:nvPr/>
              </p:nvSpPr>
              <p:spPr>
                <a:xfrm>
                  <a:off x="5930900" y="5892800"/>
                  <a:ext cx="431825" cy="538994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>
                    <a:lnSpc>
                      <a:spcPct val="114000"/>
                    </a:lnSpc>
                    <a:spcAft>
                      <a:spcPts val="1200"/>
                    </a:spcAft>
                  </a:pPr>
                  <a:r>
                    <a:rPr lang="en-CA" sz="2800" b="1">
                      <a:solidFill>
                        <a:srgbClr val="000000"/>
                      </a:solidFill>
                      <a:latin typeface="Century Gothic"/>
                    </a:rPr>
                    <a:t>+</a:t>
                  </a:r>
                </a:p>
              </p:txBody>
            </p:sp>
          </p:grpSp>
        </p:grpSp>
        <p:cxnSp>
          <p:nvCxnSpPr>
            <p:cNvPr id="12" name="Straight Connector 11"/>
            <p:cNvCxnSpPr/>
            <p:nvPr/>
          </p:nvCxnSpPr>
          <p:spPr>
            <a:xfrm flipV="1">
              <a:off x="5068570" y="5359400"/>
              <a:ext cx="0" cy="464058"/>
            </a:xfrm>
            <a:prstGeom prst="line">
              <a:avLst/>
            </a:prstGeom>
            <a:ln w="38100" cap="flat" cmpd="sng" algn="ctr">
              <a:solidFill>
                <a:srgbClr val="0093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457200" y="406400"/>
            <a:ext cx="88417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Have you seen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negative numbers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in contexts other than temperature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xmlns="" id="{33EC2A7D-F0A1-4C3C-8BB8-639B0A29A2EE}"/>
              </a:ext>
            </a:extLst>
          </p:cNvPr>
          <p:cNvCxnSpPr>
            <a:cxnSpLocks/>
          </p:cNvCxnSpPr>
          <p:nvPr/>
        </p:nvCxnSpPr>
        <p:spPr>
          <a:xfrm>
            <a:off x="0" y="27051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Arc 23">
            <a:extLst>
              <a:ext uri="{FF2B5EF4-FFF2-40B4-BE49-F238E27FC236}">
                <a16:creationId xmlns:a16="http://schemas.microsoft.com/office/drawing/2014/main" xmlns="" id="{80DA51D3-F3CD-405A-B24E-A9456B29110F}"/>
              </a:ext>
            </a:extLst>
          </p:cNvPr>
          <p:cNvSpPr/>
          <p:nvPr/>
        </p:nvSpPr>
        <p:spPr>
          <a:xfrm rot="5400000">
            <a:off x="2190029" y="3573426"/>
            <a:ext cx="1131590" cy="3533148"/>
          </a:xfrm>
          <a:prstGeom prst="arc">
            <a:avLst>
              <a:gd name="adj1" fmla="val 16200000"/>
              <a:gd name="adj2" fmla="val 5378111"/>
            </a:avLst>
          </a:prstGeom>
          <a:ln w="38100">
            <a:solidFill>
              <a:srgbClr val="009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Arc 24">
            <a:extLst>
              <a:ext uri="{FF2B5EF4-FFF2-40B4-BE49-F238E27FC236}">
                <a16:creationId xmlns:a16="http://schemas.microsoft.com/office/drawing/2014/main" xmlns="" id="{90D9789E-C099-438F-85AC-ACBA2E6D456A}"/>
              </a:ext>
            </a:extLst>
          </p:cNvPr>
          <p:cNvSpPr/>
          <p:nvPr/>
        </p:nvSpPr>
        <p:spPr>
          <a:xfrm rot="5400000">
            <a:off x="6812829" y="3573426"/>
            <a:ext cx="1131590" cy="3533148"/>
          </a:xfrm>
          <a:prstGeom prst="arc">
            <a:avLst>
              <a:gd name="adj1" fmla="val 16200000"/>
              <a:gd name="adj2" fmla="val 5378111"/>
            </a:avLst>
          </a:prstGeom>
          <a:ln w="38100">
            <a:solidFill>
              <a:srgbClr val="009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293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4" grpId="0" animBg="1"/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832600"/>
            <a:ext cx="57048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500">
                <a:solidFill>
                  <a:srgbClr val="666666"/>
                </a:solidFill>
                <a:latin typeface="Century Gothic"/>
              </a:rPr>
              <a:t>Repeat with several pairs of integers.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406400"/>
            <a:ext cx="452384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Which number is greater:</a:t>
            </a: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511" y="2494280"/>
            <a:ext cx="8773033" cy="72859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TextBox 4"/>
          <p:cNvSpPr txBox="1"/>
          <p:nvPr/>
        </p:nvSpPr>
        <p:spPr>
          <a:xfrm>
            <a:off x="4470400" y="1397000"/>
            <a:ext cx="134706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3 or 4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381500" y="4914900"/>
            <a:ext cx="152486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2 or –5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9900" y="4025900"/>
            <a:ext cx="2874569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500">
                <a:solidFill>
                  <a:srgbClr val="666666"/>
                </a:solidFill>
                <a:latin typeface="Century Gothic"/>
              </a:rPr>
              <a:t>See pp. C-39–40 for details.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FDC6B70B-7CD8-44CA-80DC-E8CD61800DF7}"/>
              </a:ext>
            </a:extLst>
          </p:cNvPr>
          <p:cNvCxnSpPr>
            <a:cxnSpLocks/>
          </p:cNvCxnSpPr>
          <p:nvPr/>
        </p:nvCxnSpPr>
        <p:spPr>
          <a:xfrm>
            <a:off x="12700" y="4470400"/>
            <a:ext cx="101473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0050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387840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1. Use the number line to order the set of numbers from least to greatest.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425700"/>
            <a:ext cx="1891563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a) 2, 3, −6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32400" y="2425700"/>
            <a:ext cx="2894635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pl-PL" sz="2800">
                <a:solidFill>
                  <a:srgbClr val="000000"/>
                </a:solidFill>
                <a:latin typeface="Century Gothic"/>
              </a:rPr>
              <a:t>b) 6, −1, 1, 4, −3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013200"/>
            <a:ext cx="3276117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c) 5, 0, −3, 3, 6, −7</a:t>
            </a:r>
          </a:p>
        </p:txBody>
      </p:sp>
      <p:pic>
        <p:nvPicPr>
          <p:cNvPr id="6" name="Picture 5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147" y="5689600"/>
            <a:ext cx="8773033" cy="72859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096972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7787640" cy="118724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2. Order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integers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from least to greatest.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What word do you get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863600" y="2578100"/>
            <a:ext cx="8529244" cy="540148"/>
            <a:chOff x="863600" y="2578100"/>
            <a:chExt cx="8529244" cy="540148"/>
          </a:xfrm>
        </p:grpSpPr>
        <p:sp>
          <p:nvSpPr>
            <p:cNvPr id="3" name="TextBox 2"/>
            <p:cNvSpPr txBox="1"/>
            <p:nvPr/>
          </p:nvSpPr>
          <p:spPr>
            <a:xfrm>
              <a:off x="863600" y="2578100"/>
              <a:ext cx="1148944" cy="54014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CA" sz="2800" b="1">
                  <a:solidFill>
                    <a:srgbClr val="000000"/>
                  </a:solidFill>
                  <a:latin typeface="Century Gothic"/>
                </a:rPr>
                <a:t>M.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−1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527300" y="2578100"/>
              <a:ext cx="798373" cy="54014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CA" sz="2800" b="1">
                  <a:solidFill>
                    <a:srgbClr val="000000"/>
                  </a:solidFill>
                  <a:latin typeface="Century Gothic"/>
                </a:rPr>
                <a:t>E.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4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886200" y="2578100"/>
              <a:ext cx="1056564" cy="54014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CA" sz="2800" b="1">
                  <a:solidFill>
                    <a:srgbClr val="000000"/>
                  </a:solidFill>
                  <a:latin typeface="Century Gothic"/>
                </a:rPr>
                <a:t>U.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−3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486400" y="2578100"/>
              <a:ext cx="819734" cy="54014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CA" sz="2800" b="1">
                  <a:solidFill>
                    <a:srgbClr val="000000"/>
                  </a:solidFill>
                  <a:latin typeface="Century Gothic"/>
                </a:rPr>
                <a:t>B.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0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832600" y="2578100"/>
              <a:ext cx="1091997" cy="54014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CA" sz="2800" b="1">
                  <a:solidFill>
                    <a:srgbClr val="000000"/>
                  </a:solidFill>
                  <a:latin typeface="Century Gothic"/>
                </a:rPr>
                <a:t>N.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 −7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356600" y="2578100"/>
              <a:ext cx="1036244" cy="54014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CA" sz="2800" b="1">
                  <a:solidFill>
                    <a:srgbClr val="000000"/>
                  </a:solidFill>
                  <a:latin typeface="Century Gothic"/>
                </a:rPr>
                <a:t>R. </a:t>
              </a: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+5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7927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6819900"/>
            <a:ext cx="871601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500">
                <a:solidFill>
                  <a:srgbClr val="666666"/>
                </a:solidFill>
                <a:latin typeface="Century Gothic"/>
              </a:rPr>
              <a:t>Write the last sentence in words. See p. C-40 for details.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395980" y="1409700"/>
            <a:ext cx="4339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>
                <a:solidFill>
                  <a:srgbClr val="0000FF"/>
                </a:solidFill>
                <a:latin typeface="Century Gothic"/>
              </a:rPr>
              <a:t>&lt;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329680" y="1409700"/>
            <a:ext cx="4339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>
                <a:solidFill>
                  <a:srgbClr val="0000FF"/>
                </a:solidFill>
                <a:latin typeface="Century Gothic"/>
              </a:rPr>
              <a:t>&gt;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500" y="2882900"/>
            <a:ext cx="430888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Read these inequalities: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4500" y="406400"/>
            <a:ext cx="497354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What do these signs mean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25600" y="4025900"/>
            <a:ext cx="102496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3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&lt;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5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581900" y="4025900"/>
            <a:ext cx="120276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1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&gt;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–2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32300" y="4025900"/>
            <a:ext cx="138056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–3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&lt;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–2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FF495054-99C0-4314-8FB1-82D023560A1D}"/>
              </a:ext>
            </a:extLst>
          </p:cNvPr>
          <p:cNvCxnSpPr>
            <a:cxnSpLocks/>
          </p:cNvCxnSpPr>
          <p:nvPr/>
        </p:nvCxnSpPr>
        <p:spPr>
          <a:xfrm>
            <a:off x="0" y="26543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6567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90854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Write the sentence in words.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930400"/>
            <a:ext cx="1497584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a) 4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&gt;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32400" y="1930400"/>
            <a:ext cx="1712722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b) −3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&lt;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241800"/>
            <a:ext cx="1484732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c) 2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&gt;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32400" y="4241800"/>
            <a:ext cx="1929232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d) −2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&lt;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−1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718300"/>
            <a:ext cx="6407200" cy="41235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00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>
                <a:solidFill>
                  <a:srgbClr val="000000"/>
                </a:solidFill>
                <a:latin typeface="Century Gothic"/>
              </a:rPr>
              <a:t>We always read inequalities from left to right. </a:t>
            </a:r>
          </a:p>
        </p:txBody>
      </p:sp>
    </p:spTree>
    <p:extLst>
      <p:ext uri="{BB962C8B-B14F-4D97-AF65-F5344CB8AC3E}">
        <p14:creationId xmlns:p14="http://schemas.microsoft.com/office/powerpoint/2010/main" val="293232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B1B6E09-17B3-4BF4-AE30-197B074311F3}"/>
</file>

<file path=customXml/itemProps2.xml><?xml version="1.0" encoding="utf-8"?>
<ds:datastoreItem xmlns:ds="http://schemas.openxmlformats.org/officeDocument/2006/customXml" ds:itemID="{F1CD8C22-F2C0-4A6F-9244-A2FAA0FE94F5}"/>
</file>

<file path=customXml/itemProps3.xml><?xml version="1.0" encoding="utf-8"?>
<ds:datastoreItem xmlns:ds="http://schemas.openxmlformats.org/officeDocument/2006/customXml" ds:itemID="{BBF2A62F-D807-4173-B802-D0F62D10706B}"/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781</Words>
  <Application>Microsoft Office PowerPoint</Application>
  <PresentationFormat>Custom</PresentationFormat>
  <Paragraphs>110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Century Gothic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Katie Baldwin</dc:creator>
  <cp:lastModifiedBy>STANDARD</cp:lastModifiedBy>
  <cp:revision>6</cp:revision>
  <dcterms:created xsi:type="dcterms:W3CDTF">2018-09-26T17:25:54Z</dcterms:created>
  <dcterms:modified xsi:type="dcterms:W3CDTF">2018-10-11T18:15:11Z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