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15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6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0160000" cy="7620000"/>
  <p:notesSz cx="6858000" cy="9144000"/>
  <p:embeddedFontLst>
    <p:embeddedFont>
      <p:font typeface="Century Gothic" panose="020B0502020202020204" pitchFamily="34" charset="0"/>
      <p:regular r:id="rId18"/>
      <p:bold r:id="rId19"/>
      <p:italic r:id="rId20"/>
      <p:boldItalic r:id="rId2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0">
          <p15:clr>
            <a:srgbClr val="A4A3A4"/>
          </p15:clr>
        </p15:guide>
        <p15:guide id="2" pos="32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906" y="96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customXml" Target="../customXml/item1.xml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28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D13BA-F771-4551-8EB9-962637EC7DEA}" type="datetimeFigureOut">
              <a:rPr lang="en-CA" smtClean="0"/>
              <a:t>2019-03-04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E8B5B-E29A-40F8-9A5D-3E9B2FB0ED9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48442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D13BA-F771-4551-8EB9-962637EC7DEA}" type="datetimeFigureOut">
              <a:rPr lang="en-CA" smtClean="0"/>
              <a:t>2019-03-04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E8B5B-E29A-40F8-9A5D-3E9B2FB0ED9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21011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D13BA-F771-4551-8EB9-962637EC7DEA}" type="datetimeFigureOut">
              <a:rPr lang="en-CA" smtClean="0"/>
              <a:t>2019-03-04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E8B5B-E29A-40F8-9A5D-3E9B2FB0ED9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11970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D13BA-F771-4551-8EB9-962637EC7DEA}" type="datetimeFigureOut">
              <a:rPr lang="en-CA" smtClean="0"/>
              <a:t>2019-03-04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E8B5B-E29A-40F8-9A5D-3E9B2FB0ED9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41063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D13BA-F771-4551-8EB9-962637EC7DEA}" type="datetimeFigureOut">
              <a:rPr lang="en-CA" smtClean="0"/>
              <a:t>2019-03-04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E8B5B-E29A-40F8-9A5D-3E9B2FB0ED9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32921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D13BA-F771-4551-8EB9-962637EC7DEA}" type="datetimeFigureOut">
              <a:rPr lang="en-CA" smtClean="0"/>
              <a:t>2019-03-04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E8B5B-E29A-40F8-9A5D-3E9B2FB0ED9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28959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D13BA-F771-4551-8EB9-962637EC7DEA}" type="datetimeFigureOut">
              <a:rPr lang="en-CA" smtClean="0"/>
              <a:t>2019-03-04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E8B5B-E29A-40F8-9A5D-3E9B2FB0ED9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48655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D13BA-F771-4551-8EB9-962637EC7DEA}" type="datetimeFigureOut">
              <a:rPr lang="en-CA" smtClean="0"/>
              <a:t>2019-03-04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E8B5B-E29A-40F8-9A5D-3E9B2FB0ED9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81526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D13BA-F771-4551-8EB9-962637EC7DEA}" type="datetimeFigureOut">
              <a:rPr lang="en-CA" smtClean="0"/>
              <a:t>2019-03-04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E8B5B-E29A-40F8-9A5D-3E9B2FB0ED9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60370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D13BA-F771-4551-8EB9-962637EC7DEA}" type="datetimeFigureOut">
              <a:rPr lang="en-CA" smtClean="0"/>
              <a:t>2019-03-04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E8B5B-E29A-40F8-9A5D-3E9B2FB0ED9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03201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D13BA-F771-4551-8EB9-962637EC7DEA}" type="datetimeFigureOut">
              <a:rPr lang="en-CA" smtClean="0"/>
              <a:t>2019-03-04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E8B5B-E29A-40F8-9A5D-3E9B2FB0ED9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64995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6D13BA-F771-4551-8EB9-962637EC7DEA}" type="datetimeFigureOut">
              <a:rPr lang="en-CA" smtClean="0"/>
              <a:t>2019-03-04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7E8B5B-E29A-40F8-9A5D-3E9B2FB0ED9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13810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700" y="2184400"/>
            <a:ext cx="7038340" cy="10986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3000" dirty="0" smtClean="0">
                <a:solidFill>
                  <a:srgbClr val="000000"/>
                </a:solidFill>
                <a:latin typeface="Century Gothic"/>
              </a:rPr>
              <a:t>Translations and Reflections on a</a:t>
            </a:r>
            <a:br>
              <a:rPr lang="en-CA" sz="3000" dirty="0" smtClean="0">
                <a:solidFill>
                  <a:srgbClr val="000000"/>
                </a:solidFill>
                <a:latin typeface="Century Gothic"/>
              </a:rPr>
            </a:br>
            <a:r>
              <a:rPr lang="en-CA" sz="3000" dirty="0" smtClean="0">
                <a:solidFill>
                  <a:srgbClr val="000000"/>
                </a:solidFill>
                <a:latin typeface="Century Gothic"/>
              </a:rPr>
              <a:t>Coordinate Grid</a:t>
            </a:r>
            <a:endParaRPr lang="en-CA" sz="3000" dirty="0">
              <a:solidFill>
                <a:srgbClr val="000000"/>
              </a:solidFill>
              <a:latin typeface="Century Gothic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Picture 3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TextBox 4"/>
          <p:cNvSpPr txBox="1"/>
          <p:nvPr/>
        </p:nvSpPr>
        <p:spPr>
          <a:xfrm>
            <a:off x="520700" y="6554203"/>
            <a:ext cx="4550029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AB: required	BC: required</a:t>
            </a:r>
          </a:p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MB: required	ON: required</a:t>
            </a:r>
            <a:endParaRPr lang="en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40660" y="736600"/>
            <a:ext cx="72288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Teacher Resource 6.2 Unit 11 Geometry pp. N-47–50</a:t>
            </a:r>
          </a:p>
          <a:p>
            <a:pPr algn="r">
              <a:lnSpc>
                <a:spcPct val="200000"/>
              </a:lnSpc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New Canadian Edition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JUMP Math™    Copyright © 2018 JUMP Math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1625600"/>
            <a:ext cx="14848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666666"/>
                </a:solidFill>
                <a:latin typeface="Century Gothic"/>
              </a:rPr>
              <a:t>G6-19</a:t>
            </a:r>
            <a:endParaRPr lang="en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84060" y="6999838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AP Book 6.2 pp. 65–66</a:t>
            </a:r>
            <a:endParaRPr lang="en-CA" sz="1600" dirty="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282829" y="3506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20700" y="3860800"/>
            <a:ext cx="8575040" cy="109927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perform and describe translations and reflections of points and polygons in the first quadrant of a coordinate grid.</a:t>
            </a: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989652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/>
          <p:cNvGrpSpPr/>
          <p:nvPr/>
        </p:nvGrpSpPr>
        <p:grpSpPr>
          <a:xfrm>
            <a:off x="1334468" y="501850"/>
            <a:ext cx="7185253" cy="7080309"/>
            <a:chOff x="1333500" y="482600"/>
            <a:chExt cx="7185253" cy="7080309"/>
          </a:xfrm>
        </p:grpSpPr>
        <p:grpSp>
          <p:nvGrpSpPr>
            <p:cNvPr id="27" name="Group 26"/>
            <p:cNvGrpSpPr/>
            <p:nvPr/>
          </p:nvGrpSpPr>
          <p:grpSpPr>
            <a:xfrm>
              <a:off x="1806702" y="630682"/>
              <a:ext cx="6460998" cy="6427470"/>
              <a:chOff x="1806702" y="630682"/>
              <a:chExt cx="6460998" cy="6427470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1806702" y="630682"/>
                <a:ext cx="185611" cy="6352584"/>
                <a:chOff x="1806702" y="630682"/>
                <a:chExt cx="185611" cy="6352584"/>
              </a:xfrm>
            </p:grpSpPr>
            <p:cxnSp>
              <p:nvCxnSpPr>
                <p:cNvPr id="3" name="Straight Connector 2"/>
                <p:cNvCxnSpPr/>
                <p:nvPr/>
              </p:nvCxnSpPr>
              <p:spPr>
                <a:xfrm flipV="1">
                  <a:off x="1893570" y="641648"/>
                  <a:ext cx="0" cy="6341618"/>
                </a:xfrm>
                <a:prstGeom prst="line">
                  <a:avLst/>
                </a:prstGeom>
                <a:ln w="38100" cap="rnd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" name="Straight Connector 3"/>
                <p:cNvCxnSpPr/>
                <p:nvPr/>
              </p:nvCxnSpPr>
              <p:spPr>
                <a:xfrm>
                  <a:off x="1806702" y="6344412"/>
                  <a:ext cx="173736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" name="Straight Connector 4"/>
                <p:cNvCxnSpPr/>
                <p:nvPr/>
              </p:nvCxnSpPr>
              <p:spPr>
                <a:xfrm>
                  <a:off x="1806702" y="5709539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" name="Straight Connector 5"/>
                <p:cNvCxnSpPr/>
                <p:nvPr/>
              </p:nvCxnSpPr>
              <p:spPr>
                <a:xfrm>
                  <a:off x="1806702" y="5074666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Straight Connector 6"/>
                <p:cNvCxnSpPr/>
                <p:nvPr/>
              </p:nvCxnSpPr>
              <p:spPr>
                <a:xfrm>
                  <a:off x="1806702" y="4439793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Straight Connector 7"/>
                <p:cNvCxnSpPr/>
                <p:nvPr/>
              </p:nvCxnSpPr>
              <p:spPr>
                <a:xfrm>
                  <a:off x="1806702" y="3804920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/>
                <p:cNvCxnSpPr/>
                <p:nvPr/>
              </p:nvCxnSpPr>
              <p:spPr>
                <a:xfrm>
                  <a:off x="1818450" y="3170174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"/>
                <p:cNvCxnSpPr/>
                <p:nvPr/>
              </p:nvCxnSpPr>
              <p:spPr>
                <a:xfrm>
                  <a:off x="1806702" y="2535301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Straight Connector 10"/>
                <p:cNvCxnSpPr/>
                <p:nvPr/>
              </p:nvCxnSpPr>
              <p:spPr>
                <a:xfrm>
                  <a:off x="1806702" y="1900428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Connector 11"/>
                <p:cNvCxnSpPr/>
                <p:nvPr/>
              </p:nvCxnSpPr>
              <p:spPr>
                <a:xfrm>
                  <a:off x="1806702" y="1265555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Connector 12"/>
                <p:cNvCxnSpPr/>
                <p:nvPr/>
              </p:nvCxnSpPr>
              <p:spPr>
                <a:xfrm>
                  <a:off x="1806702" y="630682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" name="Group 25"/>
              <p:cNvGrpSpPr/>
              <p:nvPr/>
            </p:nvGrpSpPr>
            <p:grpSpPr>
              <a:xfrm>
                <a:off x="1895729" y="6909181"/>
                <a:ext cx="6371971" cy="148971"/>
                <a:chOff x="1895729" y="6909181"/>
                <a:chExt cx="6371971" cy="148971"/>
              </a:xfrm>
            </p:grpSpPr>
            <p:cxnSp>
              <p:nvCxnSpPr>
                <p:cNvPr id="15" name="Straight Connector 14"/>
                <p:cNvCxnSpPr/>
                <p:nvPr/>
              </p:nvCxnSpPr>
              <p:spPr>
                <a:xfrm>
                  <a:off x="1895729" y="6983603"/>
                  <a:ext cx="6359271" cy="0"/>
                </a:xfrm>
                <a:prstGeom prst="line">
                  <a:avLst/>
                </a:prstGeom>
                <a:ln w="38100" cap="rnd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Connector 15"/>
                <p:cNvCxnSpPr/>
                <p:nvPr/>
              </p:nvCxnSpPr>
              <p:spPr>
                <a:xfrm>
                  <a:off x="2535936" y="6909181"/>
                  <a:ext cx="0" cy="148844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/>
                <p:cNvCxnSpPr/>
                <p:nvPr/>
              </p:nvCxnSpPr>
              <p:spPr>
                <a:xfrm>
                  <a:off x="3172841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/>
                <p:cNvCxnSpPr/>
                <p:nvPr/>
              </p:nvCxnSpPr>
              <p:spPr>
                <a:xfrm>
                  <a:off x="3809619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/>
                <p:cNvCxnSpPr/>
                <p:nvPr/>
              </p:nvCxnSpPr>
              <p:spPr>
                <a:xfrm>
                  <a:off x="4446524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5083429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5720207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/>
                <p:cNvCxnSpPr/>
                <p:nvPr/>
              </p:nvCxnSpPr>
              <p:spPr>
                <a:xfrm>
                  <a:off x="6357112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6994017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7630795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/>
                <p:cNvCxnSpPr/>
                <p:nvPr/>
              </p:nvCxnSpPr>
              <p:spPr>
                <a:xfrm>
                  <a:off x="8267700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8" name="TextBox 27"/>
            <p:cNvSpPr txBox="1"/>
            <p:nvPr/>
          </p:nvSpPr>
          <p:spPr>
            <a:xfrm>
              <a:off x="1638300" y="69977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0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3545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1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9895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2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6245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3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2722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4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9072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5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473200" y="6197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1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473200" y="5562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2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473200" y="4927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3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473200" y="4292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4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473200" y="3657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5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473200" y="3022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6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473200" y="2387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7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473200" y="1752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8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473200" y="1117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9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5422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6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6177280" y="71628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7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8122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8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74472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9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018780" y="7137400"/>
              <a:ext cx="499973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10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333500" y="482600"/>
              <a:ext cx="499974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10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4544060" y="151879"/>
            <a:ext cx="5502739" cy="423666"/>
            <a:chOff x="4544060" y="151879"/>
            <a:chExt cx="5502739" cy="423666"/>
          </a:xfrm>
        </p:grpSpPr>
        <p:sp>
          <p:nvSpPr>
            <p:cNvPr id="2" name="Freeform 1"/>
            <p:cNvSpPr/>
            <p:nvPr/>
          </p:nvSpPr>
          <p:spPr>
            <a:xfrm>
              <a:off x="7696200" y="151879"/>
              <a:ext cx="2350599" cy="423666"/>
            </a:xfrm>
            <a:custGeom>
              <a:avLst/>
              <a:gdLst/>
              <a:ahLst/>
              <a:cxnLst/>
              <a:rect l="0" t="0" r="0" b="0"/>
              <a:pathLst>
                <a:path w="2350599" h="423666">
                  <a:moveTo>
                    <a:pt x="0" y="0"/>
                  </a:moveTo>
                  <a:lnTo>
                    <a:pt x="2350598" y="0"/>
                  </a:lnTo>
                  <a:lnTo>
                    <a:pt x="2350598" y="423665"/>
                  </a:lnTo>
                  <a:lnTo>
                    <a:pt x="0" y="423665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544060" y="194435"/>
              <a:ext cx="5468112" cy="3385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/>
              <a:r>
                <a:rPr lang="en-CA" sz="1600" smtClean="0">
                  <a:solidFill>
                    <a:srgbClr val="666666"/>
                  </a:solidFill>
                  <a:latin typeface="Century Gothic"/>
                </a:rPr>
                <a:t>See p. N-49 for details.</a:t>
              </a:r>
              <a:endParaRPr lang="en-CA" sz="1600">
                <a:solidFill>
                  <a:srgbClr val="666666"/>
                </a:solidFill>
                <a:latin typeface="Century Gothic"/>
              </a:endParaRPr>
            </a:p>
          </p:txBody>
        </p:sp>
      </p:grpSp>
      <p:graphicFrame>
        <p:nvGraphicFramePr>
          <p:cNvPr id="51" name="Table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573240"/>
              </p:ext>
            </p:extLst>
          </p:nvPr>
        </p:nvGraphicFramePr>
        <p:xfrm>
          <a:off x="5711444" y="635000"/>
          <a:ext cx="4173728" cy="8133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3432"/>
                <a:gridCol w="1043432"/>
                <a:gridCol w="1043432"/>
                <a:gridCol w="1043432"/>
              </a:tblGrid>
              <a:tr h="406654">
                <a:tc>
                  <a:txBody>
                    <a:bodyPr/>
                    <a:lstStyle/>
                    <a:p>
                      <a:r>
                        <a:rPr lang="en-CA" sz="1500" b="1" i="0" u="non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Original</a:t>
                      </a:r>
                      <a:endParaRPr lang="en-CA" sz="1500" b="1" i="0" u="none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800" b="0" i="0" u="non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(3, 5)</a:t>
                      </a:r>
                      <a:endParaRPr lang="en-CA" sz="1800" b="0" i="0" u="none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800" b="0" i="0" u="none" baseline="0" smtClean="0">
                          <a:solidFill>
                            <a:srgbClr val="000000"/>
                          </a:solidFill>
                          <a:latin typeface="+mj-lt"/>
                        </a:rPr>
                        <a:t>(0, 6)</a:t>
                      </a:r>
                      <a:endParaRPr lang="en-CA" sz="1800" b="0" i="0" u="none" baseline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800" b="0" i="0" u="non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(1, 2)</a:t>
                      </a:r>
                      <a:endParaRPr lang="en-CA" sz="1800" b="0" i="0" u="none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406654">
                <a:tc>
                  <a:txBody>
                    <a:bodyPr/>
                    <a:lstStyle/>
                    <a:p>
                      <a:r>
                        <a:rPr lang="en-CA" sz="1500" b="1" i="0" u="non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Image</a:t>
                      </a:r>
                      <a:endParaRPr lang="en-CA" sz="1500" b="1" i="0" u="none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cxnSp>
        <p:nvCxnSpPr>
          <p:cNvPr id="55" name="Straight Connector 54"/>
          <p:cNvCxnSpPr/>
          <p:nvPr/>
        </p:nvCxnSpPr>
        <p:spPr>
          <a:xfrm>
            <a:off x="3178021" y="633857"/>
            <a:ext cx="0" cy="6375400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dash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Oval 55"/>
          <p:cNvSpPr/>
          <p:nvPr/>
        </p:nvSpPr>
        <p:spPr>
          <a:xfrm>
            <a:off x="1849265" y="3123792"/>
            <a:ext cx="106934" cy="106934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7" name="Oval 56"/>
          <p:cNvSpPr/>
          <p:nvPr/>
        </p:nvSpPr>
        <p:spPr>
          <a:xfrm>
            <a:off x="3768180" y="3765449"/>
            <a:ext cx="106934" cy="106934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8" name="Oval 57"/>
          <p:cNvSpPr/>
          <p:nvPr/>
        </p:nvSpPr>
        <p:spPr>
          <a:xfrm>
            <a:off x="2497337" y="5672583"/>
            <a:ext cx="106934" cy="106934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67989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/>
          <p:cNvGrpSpPr/>
          <p:nvPr/>
        </p:nvGrpSpPr>
        <p:grpSpPr>
          <a:xfrm>
            <a:off x="1344093" y="492225"/>
            <a:ext cx="7185253" cy="7080309"/>
            <a:chOff x="1333500" y="482600"/>
            <a:chExt cx="7185253" cy="7080309"/>
          </a:xfrm>
        </p:grpSpPr>
        <p:grpSp>
          <p:nvGrpSpPr>
            <p:cNvPr id="27" name="Group 26"/>
            <p:cNvGrpSpPr/>
            <p:nvPr/>
          </p:nvGrpSpPr>
          <p:grpSpPr>
            <a:xfrm>
              <a:off x="1806702" y="630682"/>
              <a:ext cx="6460998" cy="6427470"/>
              <a:chOff x="1806702" y="630682"/>
              <a:chExt cx="6460998" cy="6427470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1806702" y="630682"/>
                <a:ext cx="185611" cy="6341618"/>
                <a:chOff x="1806702" y="630682"/>
                <a:chExt cx="185611" cy="6341618"/>
              </a:xfrm>
            </p:grpSpPr>
            <p:cxnSp>
              <p:nvCxnSpPr>
                <p:cNvPr id="3" name="Straight Connector 2"/>
                <p:cNvCxnSpPr/>
                <p:nvPr/>
              </p:nvCxnSpPr>
              <p:spPr>
                <a:xfrm flipV="1">
                  <a:off x="1893570" y="630682"/>
                  <a:ext cx="0" cy="6341618"/>
                </a:xfrm>
                <a:prstGeom prst="line">
                  <a:avLst/>
                </a:prstGeom>
                <a:ln w="38100" cap="rnd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" name="Straight Connector 3"/>
                <p:cNvCxnSpPr/>
                <p:nvPr/>
              </p:nvCxnSpPr>
              <p:spPr>
                <a:xfrm>
                  <a:off x="1806702" y="6344412"/>
                  <a:ext cx="173736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" name="Straight Connector 4"/>
                <p:cNvCxnSpPr/>
                <p:nvPr/>
              </p:nvCxnSpPr>
              <p:spPr>
                <a:xfrm>
                  <a:off x="1806702" y="5709539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" name="Straight Connector 5"/>
                <p:cNvCxnSpPr/>
                <p:nvPr/>
              </p:nvCxnSpPr>
              <p:spPr>
                <a:xfrm>
                  <a:off x="1806702" y="5074666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Straight Connector 6"/>
                <p:cNvCxnSpPr/>
                <p:nvPr/>
              </p:nvCxnSpPr>
              <p:spPr>
                <a:xfrm>
                  <a:off x="1806702" y="4439793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Straight Connector 7"/>
                <p:cNvCxnSpPr/>
                <p:nvPr/>
              </p:nvCxnSpPr>
              <p:spPr>
                <a:xfrm>
                  <a:off x="1806702" y="3804920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/>
                <p:cNvCxnSpPr/>
                <p:nvPr/>
              </p:nvCxnSpPr>
              <p:spPr>
                <a:xfrm>
                  <a:off x="1818450" y="3170174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"/>
                <p:cNvCxnSpPr/>
                <p:nvPr/>
              </p:nvCxnSpPr>
              <p:spPr>
                <a:xfrm>
                  <a:off x="1806702" y="2535301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Straight Connector 10"/>
                <p:cNvCxnSpPr/>
                <p:nvPr/>
              </p:nvCxnSpPr>
              <p:spPr>
                <a:xfrm>
                  <a:off x="1806702" y="1900428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Connector 11"/>
                <p:cNvCxnSpPr/>
                <p:nvPr/>
              </p:nvCxnSpPr>
              <p:spPr>
                <a:xfrm>
                  <a:off x="1806702" y="1265555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Connector 12"/>
                <p:cNvCxnSpPr/>
                <p:nvPr/>
              </p:nvCxnSpPr>
              <p:spPr>
                <a:xfrm>
                  <a:off x="1806702" y="630682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" name="Group 25"/>
              <p:cNvGrpSpPr/>
              <p:nvPr/>
            </p:nvGrpSpPr>
            <p:grpSpPr>
              <a:xfrm>
                <a:off x="1895729" y="6909181"/>
                <a:ext cx="6371971" cy="148971"/>
                <a:chOff x="1895729" y="6909181"/>
                <a:chExt cx="6371971" cy="148971"/>
              </a:xfrm>
            </p:grpSpPr>
            <p:cxnSp>
              <p:nvCxnSpPr>
                <p:cNvPr id="15" name="Straight Connector 14"/>
                <p:cNvCxnSpPr/>
                <p:nvPr/>
              </p:nvCxnSpPr>
              <p:spPr>
                <a:xfrm>
                  <a:off x="1895729" y="6983603"/>
                  <a:ext cx="6359271" cy="0"/>
                </a:xfrm>
                <a:prstGeom prst="line">
                  <a:avLst/>
                </a:prstGeom>
                <a:ln w="38100" cap="rnd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Connector 15"/>
                <p:cNvCxnSpPr/>
                <p:nvPr/>
              </p:nvCxnSpPr>
              <p:spPr>
                <a:xfrm>
                  <a:off x="2535936" y="6909181"/>
                  <a:ext cx="0" cy="148844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/>
                <p:cNvCxnSpPr/>
                <p:nvPr/>
              </p:nvCxnSpPr>
              <p:spPr>
                <a:xfrm>
                  <a:off x="3172841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/>
                <p:cNvCxnSpPr/>
                <p:nvPr/>
              </p:nvCxnSpPr>
              <p:spPr>
                <a:xfrm>
                  <a:off x="3809619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/>
                <p:cNvCxnSpPr/>
                <p:nvPr/>
              </p:nvCxnSpPr>
              <p:spPr>
                <a:xfrm>
                  <a:off x="4446524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5083429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5720207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/>
                <p:cNvCxnSpPr/>
                <p:nvPr/>
              </p:nvCxnSpPr>
              <p:spPr>
                <a:xfrm>
                  <a:off x="6357112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6994017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7630795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/>
                <p:cNvCxnSpPr/>
                <p:nvPr/>
              </p:nvCxnSpPr>
              <p:spPr>
                <a:xfrm>
                  <a:off x="8267700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8" name="TextBox 27"/>
            <p:cNvSpPr txBox="1"/>
            <p:nvPr/>
          </p:nvSpPr>
          <p:spPr>
            <a:xfrm>
              <a:off x="1638300" y="69977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0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3545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1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9895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2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6245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3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2722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4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9072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5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473200" y="6197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1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473200" y="5562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2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473200" y="4927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3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473200" y="4292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4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473200" y="3657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5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473200" y="3022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6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473200" y="2387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7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473200" y="1752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8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473200" y="1117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9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5422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6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6177280" y="71628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7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8122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8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74472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9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018780" y="7137400"/>
              <a:ext cx="499973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10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333500" y="482600"/>
              <a:ext cx="499974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10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4544060" y="151879"/>
            <a:ext cx="5502739" cy="423666"/>
            <a:chOff x="4544060" y="151879"/>
            <a:chExt cx="5502739" cy="423666"/>
          </a:xfrm>
        </p:grpSpPr>
        <p:sp>
          <p:nvSpPr>
            <p:cNvPr id="2" name="Freeform 1"/>
            <p:cNvSpPr/>
            <p:nvPr/>
          </p:nvSpPr>
          <p:spPr>
            <a:xfrm>
              <a:off x="7696200" y="151879"/>
              <a:ext cx="2350599" cy="423666"/>
            </a:xfrm>
            <a:custGeom>
              <a:avLst/>
              <a:gdLst/>
              <a:ahLst/>
              <a:cxnLst/>
              <a:rect l="0" t="0" r="0" b="0"/>
              <a:pathLst>
                <a:path w="2350599" h="423666">
                  <a:moveTo>
                    <a:pt x="0" y="0"/>
                  </a:moveTo>
                  <a:lnTo>
                    <a:pt x="2350598" y="0"/>
                  </a:lnTo>
                  <a:lnTo>
                    <a:pt x="2350598" y="423665"/>
                  </a:lnTo>
                  <a:lnTo>
                    <a:pt x="0" y="423665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544060" y="194435"/>
              <a:ext cx="5468112" cy="3385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/>
              <a:r>
                <a:rPr lang="en-CA" sz="1600" dirty="0" smtClean="0">
                  <a:solidFill>
                    <a:srgbClr val="666666"/>
                  </a:solidFill>
                  <a:latin typeface="Century Gothic"/>
                </a:rPr>
                <a:t>See p. N-49 for details.</a:t>
              </a:r>
              <a:endParaRPr lang="en-CA" sz="1600" dirty="0">
                <a:solidFill>
                  <a:srgbClr val="666666"/>
                </a:solidFill>
                <a:latin typeface="Century Gothic"/>
              </a:endParaRPr>
            </a:p>
          </p:txBody>
        </p:sp>
      </p:grpSp>
      <p:graphicFrame>
        <p:nvGraphicFramePr>
          <p:cNvPr id="51" name="Table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6444523"/>
              </p:ext>
            </p:extLst>
          </p:nvPr>
        </p:nvGraphicFramePr>
        <p:xfrm>
          <a:off x="5711444" y="635000"/>
          <a:ext cx="4173728" cy="8133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3432"/>
                <a:gridCol w="1043432"/>
                <a:gridCol w="1043432"/>
                <a:gridCol w="1043432"/>
              </a:tblGrid>
              <a:tr h="406654">
                <a:tc>
                  <a:txBody>
                    <a:bodyPr/>
                    <a:lstStyle/>
                    <a:p>
                      <a:r>
                        <a:rPr lang="en-CA" sz="1500" b="1" i="0" u="non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Original</a:t>
                      </a:r>
                      <a:endParaRPr lang="en-CA" sz="1500" b="1" i="0" u="none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800" b="0" i="0" u="non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(3, 5)</a:t>
                      </a:r>
                      <a:endParaRPr lang="en-CA" sz="1800" b="0" i="0" u="none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800" b="0" i="0" u="none" baseline="0" smtClean="0">
                          <a:solidFill>
                            <a:srgbClr val="000000"/>
                          </a:solidFill>
                          <a:latin typeface="+mj-lt"/>
                        </a:rPr>
                        <a:t>(0, 6)</a:t>
                      </a:r>
                      <a:endParaRPr lang="en-CA" sz="1800" b="0" i="0" u="none" baseline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800" b="0" i="0" u="non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(1, 2)</a:t>
                      </a:r>
                      <a:endParaRPr lang="en-CA" sz="1800" b="0" i="0" u="none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406654">
                <a:tc>
                  <a:txBody>
                    <a:bodyPr/>
                    <a:lstStyle/>
                    <a:p>
                      <a:r>
                        <a:rPr lang="en-CA" sz="1500" b="1" i="0" u="non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Image</a:t>
                      </a:r>
                      <a:endParaRPr lang="en-CA" sz="1500" b="1" i="0" u="none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cxnSp>
        <p:nvCxnSpPr>
          <p:cNvPr id="55" name="Straight Connector 54"/>
          <p:cNvCxnSpPr/>
          <p:nvPr/>
        </p:nvCxnSpPr>
        <p:spPr>
          <a:xfrm flipH="1">
            <a:off x="1913636" y="5080000"/>
            <a:ext cx="6354064" cy="0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dash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Oval 55"/>
          <p:cNvSpPr/>
          <p:nvPr/>
        </p:nvSpPr>
        <p:spPr>
          <a:xfrm>
            <a:off x="1858890" y="3123792"/>
            <a:ext cx="106934" cy="106934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7" name="Oval 56"/>
          <p:cNvSpPr/>
          <p:nvPr/>
        </p:nvSpPr>
        <p:spPr>
          <a:xfrm>
            <a:off x="3768180" y="3765449"/>
            <a:ext cx="106934" cy="106934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8" name="Oval 57"/>
          <p:cNvSpPr/>
          <p:nvPr/>
        </p:nvSpPr>
        <p:spPr>
          <a:xfrm>
            <a:off x="2497337" y="5672583"/>
            <a:ext cx="106934" cy="106934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3961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 flipH="1">
            <a:off x="1911648" y="3171553"/>
            <a:ext cx="6354064" cy="0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dash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/>
          <p:cNvGrpSpPr/>
          <p:nvPr/>
        </p:nvGrpSpPr>
        <p:grpSpPr>
          <a:xfrm>
            <a:off x="1352750" y="492225"/>
            <a:ext cx="7185253" cy="7080309"/>
            <a:chOff x="1333500" y="482600"/>
            <a:chExt cx="7185253" cy="7080309"/>
          </a:xfrm>
        </p:grpSpPr>
        <p:grpSp>
          <p:nvGrpSpPr>
            <p:cNvPr id="28" name="Group 27"/>
            <p:cNvGrpSpPr/>
            <p:nvPr/>
          </p:nvGrpSpPr>
          <p:grpSpPr>
            <a:xfrm>
              <a:off x="1806702" y="630682"/>
              <a:ext cx="6460998" cy="6427470"/>
              <a:chOff x="1806702" y="630682"/>
              <a:chExt cx="6460998" cy="6427470"/>
            </a:xfrm>
          </p:grpSpPr>
          <p:grpSp>
            <p:nvGrpSpPr>
              <p:cNvPr id="15" name="Group 14"/>
              <p:cNvGrpSpPr/>
              <p:nvPr/>
            </p:nvGrpSpPr>
            <p:grpSpPr>
              <a:xfrm>
                <a:off x="1806702" y="630682"/>
                <a:ext cx="176954" cy="6341618"/>
                <a:chOff x="1806702" y="630682"/>
                <a:chExt cx="176954" cy="6341618"/>
              </a:xfrm>
            </p:grpSpPr>
            <p:cxnSp>
              <p:nvCxnSpPr>
                <p:cNvPr id="4" name="Straight Connector 3"/>
                <p:cNvCxnSpPr/>
                <p:nvPr/>
              </p:nvCxnSpPr>
              <p:spPr>
                <a:xfrm flipV="1">
                  <a:off x="1893570" y="630682"/>
                  <a:ext cx="0" cy="6341618"/>
                </a:xfrm>
                <a:prstGeom prst="line">
                  <a:avLst/>
                </a:prstGeom>
                <a:ln w="38100" cap="rnd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" name="Straight Connector 4"/>
                <p:cNvCxnSpPr/>
                <p:nvPr/>
              </p:nvCxnSpPr>
              <p:spPr>
                <a:xfrm>
                  <a:off x="1806702" y="6344412"/>
                  <a:ext cx="173736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" name="Straight Connector 5"/>
                <p:cNvCxnSpPr/>
                <p:nvPr/>
              </p:nvCxnSpPr>
              <p:spPr>
                <a:xfrm>
                  <a:off x="1806702" y="5709539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Straight Connector 6"/>
                <p:cNvCxnSpPr/>
                <p:nvPr/>
              </p:nvCxnSpPr>
              <p:spPr>
                <a:xfrm>
                  <a:off x="1806702" y="5074666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Straight Connector 7"/>
                <p:cNvCxnSpPr/>
                <p:nvPr/>
              </p:nvCxnSpPr>
              <p:spPr>
                <a:xfrm>
                  <a:off x="1806702" y="4439793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/>
                <p:cNvCxnSpPr/>
                <p:nvPr/>
              </p:nvCxnSpPr>
              <p:spPr>
                <a:xfrm>
                  <a:off x="1806702" y="3804920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"/>
                <p:cNvCxnSpPr/>
                <p:nvPr/>
              </p:nvCxnSpPr>
              <p:spPr>
                <a:xfrm>
                  <a:off x="1809793" y="3170174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Straight Connector 10"/>
                <p:cNvCxnSpPr/>
                <p:nvPr/>
              </p:nvCxnSpPr>
              <p:spPr>
                <a:xfrm>
                  <a:off x="1806702" y="2535301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Connector 11"/>
                <p:cNvCxnSpPr/>
                <p:nvPr/>
              </p:nvCxnSpPr>
              <p:spPr>
                <a:xfrm>
                  <a:off x="1806702" y="1900428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Connector 12"/>
                <p:cNvCxnSpPr/>
                <p:nvPr/>
              </p:nvCxnSpPr>
              <p:spPr>
                <a:xfrm>
                  <a:off x="1806702" y="1265555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Connector 13"/>
                <p:cNvCxnSpPr/>
                <p:nvPr/>
              </p:nvCxnSpPr>
              <p:spPr>
                <a:xfrm>
                  <a:off x="1806702" y="630682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" name="Group 26"/>
              <p:cNvGrpSpPr/>
              <p:nvPr/>
            </p:nvGrpSpPr>
            <p:grpSpPr>
              <a:xfrm>
                <a:off x="1895729" y="6909181"/>
                <a:ext cx="6371971" cy="148971"/>
                <a:chOff x="1895729" y="6909181"/>
                <a:chExt cx="6371971" cy="148971"/>
              </a:xfrm>
            </p:grpSpPr>
            <p:cxnSp>
              <p:nvCxnSpPr>
                <p:cNvPr id="16" name="Straight Connector 15"/>
                <p:cNvCxnSpPr/>
                <p:nvPr/>
              </p:nvCxnSpPr>
              <p:spPr>
                <a:xfrm>
                  <a:off x="1895729" y="6983603"/>
                  <a:ext cx="6359271" cy="0"/>
                </a:xfrm>
                <a:prstGeom prst="line">
                  <a:avLst/>
                </a:prstGeom>
                <a:ln w="38100" cap="rnd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/>
                <p:cNvCxnSpPr/>
                <p:nvPr/>
              </p:nvCxnSpPr>
              <p:spPr>
                <a:xfrm>
                  <a:off x="2535936" y="6909181"/>
                  <a:ext cx="0" cy="148844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/>
                <p:cNvCxnSpPr/>
                <p:nvPr/>
              </p:nvCxnSpPr>
              <p:spPr>
                <a:xfrm>
                  <a:off x="3172841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/>
                <p:cNvCxnSpPr/>
                <p:nvPr/>
              </p:nvCxnSpPr>
              <p:spPr>
                <a:xfrm>
                  <a:off x="3809619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4446524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5083429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/>
                <p:cNvCxnSpPr/>
                <p:nvPr/>
              </p:nvCxnSpPr>
              <p:spPr>
                <a:xfrm>
                  <a:off x="5720207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6357112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6994017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/>
                <p:cNvCxnSpPr/>
                <p:nvPr/>
              </p:nvCxnSpPr>
              <p:spPr>
                <a:xfrm>
                  <a:off x="7630795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/>
                <p:cNvCxnSpPr/>
                <p:nvPr/>
              </p:nvCxnSpPr>
              <p:spPr>
                <a:xfrm>
                  <a:off x="8267700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9" name="TextBox 28"/>
            <p:cNvSpPr txBox="1"/>
            <p:nvPr/>
          </p:nvSpPr>
          <p:spPr>
            <a:xfrm>
              <a:off x="1638300" y="69977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0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3545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1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9895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2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6245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3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2722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4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9072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5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473200" y="6197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1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473200" y="5562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2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473200" y="4927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3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473200" y="4292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4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473200" y="3657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5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473200" y="3022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6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473200" y="2387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7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473200" y="1752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8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473200" y="1117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9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5422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6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177280" y="71628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7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8122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8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74472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9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8018780" y="7137400"/>
              <a:ext cx="499973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10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333500" y="482600"/>
              <a:ext cx="499974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10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4544060" y="151879"/>
            <a:ext cx="5502739" cy="423666"/>
            <a:chOff x="4544060" y="151879"/>
            <a:chExt cx="5502739" cy="423666"/>
          </a:xfrm>
        </p:grpSpPr>
        <p:sp>
          <p:nvSpPr>
            <p:cNvPr id="3" name="Freeform 2"/>
            <p:cNvSpPr/>
            <p:nvPr/>
          </p:nvSpPr>
          <p:spPr>
            <a:xfrm>
              <a:off x="7696200" y="151879"/>
              <a:ext cx="2350599" cy="423666"/>
            </a:xfrm>
            <a:custGeom>
              <a:avLst/>
              <a:gdLst/>
              <a:ahLst/>
              <a:cxnLst/>
              <a:rect l="0" t="0" r="0" b="0"/>
              <a:pathLst>
                <a:path w="2350599" h="423666">
                  <a:moveTo>
                    <a:pt x="0" y="0"/>
                  </a:moveTo>
                  <a:lnTo>
                    <a:pt x="2350598" y="0"/>
                  </a:lnTo>
                  <a:lnTo>
                    <a:pt x="2350598" y="423665"/>
                  </a:lnTo>
                  <a:lnTo>
                    <a:pt x="0" y="423665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544060" y="194435"/>
              <a:ext cx="5468112" cy="3385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/>
              <a:r>
                <a:rPr lang="en-CA" sz="1600" smtClean="0">
                  <a:solidFill>
                    <a:srgbClr val="666666"/>
                  </a:solidFill>
                  <a:latin typeface="Century Gothic"/>
                </a:rPr>
                <a:t>See p. N-49 for details.</a:t>
              </a:r>
              <a:endParaRPr lang="en-CA" sz="1600">
                <a:solidFill>
                  <a:srgbClr val="666666"/>
                </a:solidFill>
                <a:latin typeface="Century Gothic"/>
              </a:endParaRPr>
            </a:p>
          </p:txBody>
        </p:sp>
      </p:grpSp>
      <p:graphicFrame>
        <p:nvGraphicFramePr>
          <p:cNvPr id="52" name="Table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439855"/>
              </p:ext>
            </p:extLst>
          </p:nvPr>
        </p:nvGraphicFramePr>
        <p:xfrm>
          <a:off x="5711444" y="635000"/>
          <a:ext cx="4173728" cy="8133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3432"/>
                <a:gridCol w="1043432"/>
                <a:gridCol w="1043432"/>
                <a:gridCol w="1043432"/>
              </a:tblGrid>
              <a:tr h="406654">
                <a:tc>
                  <a:txBody>
                    <a:bodyPr/>
                    <a:lstStyle/>
                    <a:p>
                      <a:r>
                        <a:rPr lang="en-CA" sz="1500" b="1" i="0" u="non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Original</a:t>
                      </a:r>
                      <a:endParaRPr lang="en-CA" sz="1500" b="1" i="0" u="none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800" b="0" i="0" u="none" baseline="0" smtClean="0">
                          <a:solidFill>
                            <a:srgbClr val="000000"/>
                          </a:solidFill>
                          <a:latin typeface="+mj-lt"/>
                        </a:rPr>
                        <a:t>(3, 5)</a:t>
                      </a:r>
                      <a:endParaRPr lang="en-CA" sz="1800" b="0" i="0" u="none" baseline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800" b="0" i="0" u="none" baseline="0" smtClean="0">
                          <a:solidFill>
                            <a:srgbClr val="000000"/>
                          </a:solidFill>
                          <a:latin typeface="+mj-lt"/>
                        </a:rPr>
                        <a:t>(0, 6)</a:t>
                      </a:r>
                      <a:endParaRPr lang="en-CA" sz="1800" b="0" i="0" u="none" baseline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800" b="0" i="0" u="non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(1, 2)</a:t>
                      </a:r>
                      <a:endParaRPr lang="en-CA" sz="1800" b="0" i="0" u="none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406654">
                <a:tc>
                  <a:txBody>
                    <a:bodyPr/>
                    <a:lstStyle/>
                    <a:p>
                      <a:r>
                        <a:rPr lang="en-CA" sz="1500" b="1" i="0" u="non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Image</a:t>
                      </a:r>
                      <a:endParaRPr lang="en-CA" sz="1500" b="1" i="0" u="none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56" name="Oval 55"/>
          <p:cNvSpPr/>
          <p:nvPr/>
        </p:nvSpPr>
        <p:spPr>
          <a:xfrm>
            <a:off x="1858890" y="3114167"/>
            <a:ext cx="106934" cy="106934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7" name="Oval 56"/>
          <p:cNvSpPr/>
          <p:nvPr/>
        </p:nvSpPr>
        <p:spPr>
          <a:xfrm>
            <a:off x="3768180" y="3765449"/>
            <a:ext cx="106934" cy="106934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8" name="Oval 57"/>
          <p:cNvSpPr/>
          <p:nvPr/>
        </p:nvSpPr>
        <p:spPr>
          <a:xfrm>
            <a:off x="2497337" y="5672583"/>
            <a:ext cx="106934" cy="106934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84113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19100"/>
            <a:ext cx="9502140" cy="379552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Extensions: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1. A shape has vertices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A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(2, 2),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B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(3, 5),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C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(5, 5), and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D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(4, 2). Under a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translation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, vertex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A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moved to </a:t>
            </a:r>
            <a:br>
              <a:rPr lang="en-CA" sz="2800" dirty="0" smtClean="0">
                <a:solidFill>
                  <a:srgbClr val="000000"/>
                </a:solidFill>
                <a:latin typeface="Century Gothic"/>
              </a:rPr>
            </a:b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​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A′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(7, 8).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Find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coordinates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of the other vertices under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translation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Check by plotting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 ABCD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and performing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translation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370944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099296" cy="270234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2. Marcel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translated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triangle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ABC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5 units left and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/>
            </a:r>
            <a:br>
              <a:rPr lang="en-CA" sz="2800" dirty="0" smtClean="0">
                <a:solidFill>
                  <a:srgbClr val="000000"/>
                </a:solidFill>
                <a:latin typeface="Century Gothic"/>
              </a:rPr>
            </a:b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3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units up.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image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triangle has vertices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 A*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(2, 4),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B*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(1, 5), and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C*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(2, 3).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What were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coordinates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of the vertices of triangle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ABC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Explain.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976335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946900"/>
            <a:ext cx="9146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pt-BR" sz="1600" dirty="0" smtClean="0">
                <a:solidFill>
                  <a:srgbClr val="666666"/>
                </a:solidFill>
                <a:latin typeface="Century Gothic"/>
              </a:rPr>
              <a:t>Distribute BLM Maps (pp. N-61–62).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419100"/>
            <a:ext cx="94894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3. Complete "Maps."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992566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AP Book 6.2 pp. 65–66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808080"/>
                </a:solidFill>
                <a:latin typeface="Century Gothic"/>
              </a:rPr>
              <a:t>N</a:t>
            </a:r>
            <a:r>
              <a:rPr lang="en-CA" sz="2800" dirty="0" smtClean="0">
                <a:solidFill>
                  <a:srgbClr val="808080"/>
                </a:solidFill>
                <a:latin typeface="Century Gothic"/>
              </a:rPr>
              <a:t>ew Canadian Edition</a:t>
            </a:r>
            <a:endParaRPr lang="en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659530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2283714"/>
            <a:ext cx="5405755" cy="20066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469900" y="6946900"/>
            <a:ext cx="5050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N-47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123053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52119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Convert the improper fraction to a mixed number.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457200" y="1943100"/>
            <a:ext cx="1151077" cy="1005820"/>
            <a:chOff x="457200" y="1943100"/>
            <a:chExt cx="1151077" cy="1005820"/>
          </a:xfrm>
        </p:grpSpPr>
        <p:sp>
          <p:nvSpPr>
            <p:cNvPr id="3" name="TextBox 2"/>
            <p:cNvSpPr txBox="1"/>
            <p:nvPr/>
          </p:nvSpPr>
          <p:spPr>
            <a:xfrm>
              <a:off x="457200" y="1943100"/>
              <a:ext cx="5926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a)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95680" y="1943100"/>
              <a:ext cx="61259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13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97280" y="24257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4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1069213" y="2441848"/>
              <a:ext cx="471551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3632200" y="1943100"/>
            <a:ext cx="1176477" cy="1005820"/>
            <a:chOff x="3632200" y="1943100"/>
            <a:chExt cx="1176477" cy="1005820"/>
          </a:xfrm>
        </p:grpSpPr>
        <p:sp>
          <p:nvSpPr>
            <p:cNvPr id="8" name="TextBox 7"/>
            <p:cNvSpPr txBox="1"/>
            <p:nvPr/>
          </p:nvSpPr>
          <p:spPr>
            <a:xfrm>
              <a:off x="3632200" y="1943100"/>
              <a:ext cx="59227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b)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196080" y="1943100"/>
              <a:ext cx="61259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11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297680" y="24257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3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4263263" y="2441848"/>
              <a:ext cx="471551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6858000" y="1943100"/>
            <a:ext cx="1125677" cy="1005820"/>
            <a:chOff x="6858000" y="1943100"/>
            <a:chExt cx="1125677" cy="1005820"/>
          </a:xfrm>
        </p:grpSpPr>
        <p:sp>
          <p:nvSpPr>
            <p:cNvPr id="13" name="TextBox 12"/>
            <p:cNvSpPr txBox="1"/>
            <p:nvPr/>
          </p:nvSpPr>
          <p:spPr>
            <a:xfrm>
              <a:off x="6858000" y="1943100"/>
              <a:ext cx="57978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c)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371080" y="1943100"/>
              <a:ext cx="61259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17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472680" y="24257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5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7444613" y="2441848"/>
              <a:ext cx="471551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457200" y="4394200"/>
            <a:ext cx="1151077" cy="1005820"/>
            <a:chOff x="457200" y="4394200"/>
            <a:chExt cx="1151077" cy="1005820"/>
          </a:xfrm>
        </p:grpSpPr>
        <p:sp>
          <p:nvSpPr>
            <p:cNvPr id="18" name="TextBox 17"/>
            <p:cNvSpPr txBox="1"/>
            <p:nvPr/>
          </p:nvSpPr>
          <p:spPr>
            <a:xfrm>
              <a:off x="457200" y="4394200"/>
              <a:ext cx="5933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d)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95680" y="4394200"/>
              <a:ext cx="61259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51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097280" y="48768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8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1069213" y="4890120"/>
              <a:ext cx="471551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>
            <a:off x="3632200" y="4394200"/>
            <a:ext cx="1176477" cy="1005820"/>
            <a:chOff x="3632200" y="4394200"/>
            <a:chExt cx="1176477" cy="1005820"/>
          </a:xfrm>
        </p:grpSpPr>
        <p:sp>
          <p:nvSpPr>
            <p:cNvPr id="23" name="TextBox 22"/>
            <p:cNvSpPr txBox="1"/>
            <p:nvPr/>
          </p:nvSpPr>
          <p:spPr>
            <a:xfrm>
              <a:off x="3632200" y="4394200"/>
              <a:ext cx="580822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e)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196080" y="4394200"/>
              <a:ext cx="61259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77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297680" y="48768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8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cxnSp>
          <p:nvCxnSpPr>
            <p:cNvPr id="26" name="Straight Connector 25"/>
            <p:cNvCxnSpPr/>
            <p:nvPr/>
          </p:nvCxnSpPr>
          <p:spPr>
            <a:xfrm>
              <a:off x="4263263" y="4890120"/>
              <a:ext cx="471551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6858000" y="4394200"/>
            <a:ext cx="1125677" cy="1005820"/>
            <a:chOff x="6858000" y="4394200"/>
            <a:chExt cx="1125677" cy="1005820"/>
          </a:xfrm>
        </p:grpSpPr>
        <p:sp>
          <p:nvSpPr>
            <p:cNvPr id="28" name="TextBox 27"/>
            <p:cNvSpPr txBox="1"/>
            <p:nvPr/>
          </p:nvSpPr>
          <p:spPr>
            <a:xfrm>
              <a:off x="6858000" y="4394200"/>
              <a:ext cx="4613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f)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371080" y="4394200"/>
              <a:ext cx="61259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77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472680" y="4876800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9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  <p:cxnSp>
          <p:nvCxnSpPr>
            <p:cNvPr id="31" name="Straight Connector 30"/>
            <p:cNvCxnSpPr/>
            <p:nvPr/>
          </p:nvCxnSpPr>
          <p:spPr>
            <a:xfrm>
              <a:off x="7444613" y="4890120"/>
              <a:ext cx="471551" cy="0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4008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/>
          <p:cNvGrpSpPr/>
          <p:nvPr/>
        </p:nvGrpSpPr>
        <p:grpSpPr>
          <a:xfrm>
            <a:off x="1344093" y="492225"/>
            <a:ext cx="7185253" cy="7080309"/>
            <a:chOff x="1333500" y="482600"/>
            <a:chExt cx="7185253" cy="7080309"/>
          </a:xfrm>
        </p:grpSpPr>
        <p:grpSp>
          <p:nvGrpSpPr>
            <p:cNvPr id="27" name="Group 26"/>
            <p:cNvGrpSpPr/>
            <p:nvPr/>
          </p:nvGrpSpPr>
          <p:grpSpPr>
            <a:xfrm>
              <a:off x="1806702" y="630682"/>
              <a:ext cx="6460998" cy="6427470"/>
              <a:chOff x="1806702" y="630682"/>
              <a:chExt cx="6460998" cy="6427470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1806702" y="630682"/>
                <a:ext cx="185611" cy="6341618"/>
                <a:chOff x="1806702" y="630682"/>
                <a:chExt cx="185611" cy="6341618"/>
              </a:xfrm>
            </p:grpSpPr>
            <p:cxnSp>
              <p:nvCxnSpPr>
                <p:cNvPr id="3" name="Straight Connector 2"/>
                <p:cNvCxnSpPr/>
                <p:nvPr/>
              </p:nvCxnSpPr>
              <p:spPr>
                <a:xfrm flipV="1">
                  <a:off x="1893570" y="630682"/>
                  <a:ext cx="0" cy="6341618"/>
                </a:xfrm>
                <a:prstGeom prst="line">
                  <a:avLst/>
                </a:prstGeom>
                <a:ln w="38100" cap="rnd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" name="Straight Connector 3"/>
                <p:cNvCxnSpPr/>
                <p:nvPr/>
              </p:nvCxnSpPr>
              <p:spPr>
                <a:xfrm>
                  <a:off x="1806702" y="6344412"/>
                  <a:ext cx="173736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" name="Straight Connector 4"/>
                <p:cNvCxnSpPr/>
                <p:nvPr/>
              </p:nvCxnSpPr>
              <p:spPr>
                <a:xfrm>
                  <a:off x="1806702" y="5709539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" name="Straight Connector 5"/>
                <p:cNvCxnSpPr/>
                <p:nvPr/>
              </p:nvCxnSpPr>
              <p:spPr>
                <a:xfrm>
                  <a:off x="1806702" y="5074666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Straight Connector 6"/>
                <p:cNvCxnSpPr/>
                <p:nvPr/>
              </p:nvCxnSpPr>
              <p:spPr>
                <a:xfrm>
                  <a:off x="1806702" y="4439793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Straight Connector 7"/>
                <p:cNvCxnSpPr/>
                <p:nvPr/>
              </p:nvCxnSpPr>
              <p:spPr>
                <a:xfrm>
                  <a:off x="1806702" y="3804920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/>
                <p:cNvCxnSpPr/>
                <p:nvPr/>
              </p:nvCxnSpPr>
              <p:spPr>
                <a:xfrm>
                  <a:off x="1818450" y="3170174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"/>
                <p:cNvCxnSpPr/>
                <p:nvPr/>
              </p:nvCxnSpPr>
              <p:spPr>
                <a:xfrm>
                  <a:off x="1806702" y="2535301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Straight Connector 10"/>
                <p:cNvCxnSpPr/>
                <p:nvPr/>
              </p:nvCxnSpPr>
              <p:spPr>
                <a:xfrm>
                  <a:off x="1806702" y="1900428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Connector 11"/>
                <p:cNvCxnSpPr/>
                <p:nvPr/>
              </p:nvCxnSpPr>
              <p:spPr>
                <a:xfrm>
                  <a:off x="1806702" y="1265555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Connector 12"/>
                <p:cNvCxnSpPr/>
                <p:nvPr/>
              </p:nvCxnSpPr>
              <p:spPr>
                <a:xfrm>
                  <a:off x="1806702" y="630682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" name="Group 25"/>
              <p:cNvGrpSpPr/>
              <p:nvPr/>
            </p:nvGrpSpPr>
            <p:grpSpPr>
              <a:xfrm>
                <a:off x="1895729" y="6909181"/>
                <a:ext cx="6371971" cy="148971"/>
                <a:chOff x="1895729" y="6909181"/>
                <a:chExt cx="6371971" cy="148971"/>
              </a:xfrm>
            </p:grpSpPr>
            <p:cxnSp>
              <p:nvCxnSpPr>
                <p:cNvPr id="15" name="Straight Connector 14"/>
                <p:cNvCxnSpPr/>
                <p:nvPr/>
              </p:nvCxnSpPr>
              <p:spPr>
                <a:xfrm>
                  <a:off x="1895729" y="6983603"/>
                  <a:ext cx="6359271" cy="0"/>
                </a:xfrm>
                <a:prstGeom prst="line">
                  <a:avLst/>
                </a:prstGeom>
                <a:ln w="38100" cap="rnd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Connector 15"/>
                <p:cNvCxnSpPr/>
                <p:nvPr/>
              </p:nvCxnSpPr>
              <p:spPr>
                <a:xfrm>
                  <a:off x="2535936" y="6909181"/>
                  <a:ext cx="0" cy="148844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/>
                <p:cNvCxnSpPr/>
                <p:nvPr/>
              </p:nvCxnSpPr>
              <p:spPr>
                <a:xfrm>
                  <a:off x="3172841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/>
                <p:cNvCxnSpPr/>
                <p:nvPr/>
              </p:nvCxnSpPr>
              <p:spPr>
                <a:xfrm>
                  <a:off x="3809619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/>
                <p:cNvCxnSpPr/>
                <p:nvPr/>
              </p:nvCxnSpPr>
              <p:spPr>
                <a:xfrm>
                  <a:off x="4446524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5083429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5720207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/>
                <p:cNvCxnSpPr/>
                <p:nvPr/>
              </p:nvCxnSpPr>
              <p:spPr>
                <a:xfrm>
                  <a:off x="6357112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6994017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7630795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/>
                <p:cNvCxnSpPr/>
                <p:nvPr/>
              </p:nvCxnSpPr>
              <p:spPr>
                <a:xfrm>
                  <a:off x="8267700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8" name="TextBox 27"/>
            <p:cNvSpPr txBox="1"/>
            <p:nvPr/>
          </p:nvSpPr>
          <p:spPr>
            <a:xfrm>
              <a:off x="1638300" y="69977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0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3545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1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9895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2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6245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3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2722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4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9072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5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473200" y="6197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1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473200" y="5562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2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473200" y="4927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3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473200" y="4292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4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473200" y="3657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5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473200" y="3022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6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473200" y="2387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7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473200" y="1752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8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473200" y="1117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9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5422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6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6177280" y="71628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7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8122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8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74472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9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018780" y="7137400"/>
              <a:ext cx="499973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10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333500" y="482600"/>
              <a:ext cx="499974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10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4544060" y="151879"/>
            <a:ext cx="5502739" cy="423666"/>
            <a:chOff x="4544060" y="151879"/>
            <a:chExt cx="5502739" cy="423666"/>
          </a:xfrm>
        </p:grpSpPr>
        <p:sp>
          <p:nvSpPr>
            <p:cNvPr id="2" name="Freeform 1"/>
            <p:cNvSpPr/>
            <p:nvPr/>
          </p:nvSpPr>
          <p:spPr>
            <a:xfrm>
              <a:off x="7645400" y="151879"/>
              <a:ext cx="2401399" cy="423666"/>
            </a:xfrm>
            <a:custGeom>
              <a:avLst/>
              <a:gdLst/>
              <a:ahLst/>
              <a:cxnLst/>
              <a:rect l="0" t="0" r="0" b="0"/>
              <a:pathLst>
                <a:path w="2401399" h="423666">
                  <a:moveTo>
                    <a:pt x="0" y="0"/>
                  </a:moveTo>
                  <a:lnTo>
                    <a:pt x="2401398" y="0"/>
                  </a:lnTo>
                  <a:lnTo>
                    <a:pt x="2401398" y="423665"/>
                  </a:lnTo>
                  <a:lnTo>
                    <a:pt x="0" y="423665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544060" y="194435"/>
              <a:ext cx="5468112" cy="3385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/>
              <a:r>
                <a:rPr lang="en-CA" sz="1600" dirty="0" smtClean="0">
                  <a:solidFill>
                    <a:srgbClr val="666666"/>
                  </a:solidFill>
                  <a:latin typeface="Century Gothic"/>
                </a:rPr>
                <a:t>See p. N-47 for details.</a:t>
              </a:r>
              <a:endParaRPr lang="en-CA" sz="1600" dirty="0">
                <a:solidFill>
                  <a:srgbClr val="666666"/>
                </a:solidFill>
                <a:latin typeface="Century Gothic"/>
              </a:endParaRPr>
            </a:p>
          </p:txBody>
        </p:sp>
      </p:grpSp>
      <p:graphicFrame>
        <p:nvGraphicFramePr>
          <p:cNvPr id="51" name="Table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9141602"/>
              </p:ext>
            </p:extLst>
          </p:nvPr>
        </p:nvGraphicFramePr>
        <p:xfrm>
          <a:off x="5711444" y="635000"/>
          <a:ext cx="4173728" cy="8133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3432"/>
                <a:gridCol w="1043432"/>
                <a:gridCol w="1043432"/>
                <a:gridCol w="1043432"/>
              </a:tblGrid>
              <a:tr h="406654">
                <a:tc>
                  <a:txBody>
                    <a:bodyPr/>
                    <a:lstStyle/>
                    <a:p>
                      <a:r>
                        <a:rPr lang="en-CA" sz="1500" b="1" i="0" u="non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Original</a:t>
                      </a:r>
                      <a:endParaRPr lang="en-CA" sz="1500" b="1" i="0" u="none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406654">
                <a:tc>
                  <a:txBody>
                    <a:bodyPr/>
                    <a:lstStyle/>
                    <a:p>
                      <a:r>
                        <a:rPr lang="en-CA" sz="1500" b="1" i="0" u="non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Image</a:t>
                      </a:r>
                      <a:endParaRPr lang="en-CA" sz="1500" b="1" i="0" u="none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55" name="Oval 54"/>
          <p:cNvSpPr/>
          <p:nvPr/>
        </p:nvSpPr>
        <p:spPr>
          <a:xfrm>
            <a:off x="4398416" y="3761078"/>
            <a:ext cx="106934" cy="106934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6" name="Oval 55"/>
          <p:cNvSpPr/>
          <p:nvPr/>
        </p:nvSpPr>
        <p:spPr>
          <a:xfrm>
            <a:off x="2490341" y="2504950"/>
            <a:ext cx="106934" cy="106934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7" name="Oval 56"/>
          <p:cNvSpPr/>
          <p:nvPr/>
        </p:nvSpPr>
        <p:spPr>
          <a:xfrm>
            <a:off x="1858890" y="3127002"/>
            <a:ext cx="106934" cy="106934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8093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/>
          <p:cNvGrpSpPr/>
          <p:nvPr/>
        </p:nvGrpSpPr>
        <p:grpSpPr>
          <a:xfrm>
            <a:off x="1352750" y="501850"/>
            <a:ext cx="7139533" cy="7003365"/>
            <a:chOff x="1333500" y="482600"/>
            <a:chExt cx="7139533" cy="7003365"/>
          </a:xfrm>
        </p:grpSpPr>
        <p:grpSp>
          <p:nvGrpSpPr>
            <p:cNvPr id="27" name="Group 26"/>
            <p:cNvGrpSpPr/>
            <p:nvPr/>
          </p:nvGrpSpPr>
          <p:grpSpPr>
            <a:xfrm>
              <a:off x="1806702" y="630682"/>
              <a:ext cx="6460998" cy="6427470"/>
              <a:chOff x="1806702" y="630682"/>
              <a:chExt cx="6460998" cy="6427470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1806702" y="630682"/>
                <a:ext cx="173863" cy="6341618"/>
                <a:chOff x="1806702" y="630682"/>
                <a:chExt cx="173863" cy="6341618"/>
              </a:xfrm>
            </p:grpSpPr>
            <p:cxnSp>
              <p:nvCxnSpPr>
                <p:cNvPr id="3" name="Straight Connector 2"/>
                <p:cNvCxnSpPr/>
                <p:nvPr/>
              </p:nvCxnSpPr>
              <p:spPr>
                <a:xfrm flipV="1">
                  <a:off x="1893570" y="630682"/>
                  <a:ext cx="0" cy="6341618"/>
                </a:xfrm>
                <a:prstGeom prst="line">
                  <a:avLst/>
                </a:prstGeom>
                <a:ln w="38100" cap="rnd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" name="Straight Connector 3"/>
                <p:cNvCxnSpPr/>
                <p:nvPr/>
              </p:nvCxnSpPr>
              <p:spPr>
                <a:xfrm>
                  <a:off x="1806702" y="6344412"/>
                  <a:ext cx="173736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" name="Straight Connector 4"/>
                <p:cNvCxnSpPr/>
                <p:nvPr/>
              </p:nvCxnSpPr>
              <p:spPr>
                <a:xfrm>
                  <a:off x="1806702" y="5709539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" name="Straight Connector 5"/>
                <p:cNvCxnSpPr/>
                <p:nvPr/>
              </p:nvCxnSpPr>
              <p:spPr>
                <a:xfrm>
                  <a:off x="1806702" y="5074666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Straight Connector 6"/>
                <p:cNvCxnSpPr/>
                <p:nvPr/>
              </p:nvCxnSpPr>
              <p:spPr>
                <a:xfrm>
                  <a:off x="1806702" y="4439793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Straight Connector 7"/>
                <p:cNvCxnSpPr/>
                <p:nvPr/>
              </p:nvCxnSpPr>
              <p:spPr>
                <a:xfrm>
                  <a:off x="1806702" y="3804920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/>
                <p:cNvCxnSpPr/>
                <p:nvPr/>
              </p:nvCxnSpPr>
              <p:spPr>
                <a:xfrm>
                  <a:off x="1806702" y="3170174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"/>
                <p:cNvCxnSpPr/>
                <p:nvPr/>
              </p:nvCxnSpPr>
              <p:spPr>
                <a:xfrm>
                  <a:off x="1806702" y="2535301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Straight Connector 10"/>
                <p:cNvCxnSpPr/>
                <p:nvPr/>
              </p:nvCxnSpPr>
              <p:spPr>
                <a:xfrm>
                  <a:off x="1806702" y="1900428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Connector 11"/>
                <p:cNvCxnSpPr/>
                <p:nvPr/>
              </p:nvCxnSpPr>
              <p:spPr>
                <a:xfrm>
                  <a:off x="1806702" y="1265555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Connector 12"/>
                <p:cNvCxnSpPr/>
                <p:nvPr/>
              </p:nvCxnSpPr>
              <p:spPr>
                <a:xfrm>
                  <a:off x="1806702" y="630682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" name="Group 25"/>
              <p:cNvGrpSpPr/>
              <p:nvPr/>
            </p:nvGrpSpPr>
            <p:grpSpPr>
              <a:xfrm>
                <a:off x="1895729" y="6909181"/>
                <a:ext cx="6371971" cy="148971"/>
                <a:chOff x="1895729" y="6909181"/>
                <a:chExt cx="6371971" cy="148971"/>
              </a:xfrm>
            </p:grpSpPr>
            <p:cxnSp>
              <p:nvCxnSpPr>
                <p:cNvPr id="15" name="Straight Connector 14"/>
                <p:cNvCxnSpPr/>
                <p:nvPr/>
              </p:nvCxnSpPr>
              <p:spPr>
                <a:xfrm>
                  <a:off x="1895729" y="6983603"/>
                  <a:ext cx="6359271" cy="0"/>
                </a:xfrm>
                <a:prstGeom prst="line">
                  <a:avLst/>
                </a:prstGeom>
                <a:ln w="38100" cap="rnd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Connector 15"/>
                <p:cNvCxnSpPr/>
                <p:nvPr/>
              </p:nvCxnSpPr>
              <p:spPr>
                <a:xfrm>
                  <a:off x="2535936" y="6909181"/>
                  <a:ext cx="0" cy="148844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/>
                <p:cNvCxnSpPr/>
                <p:nvPr/>
              </p:nvCxnSpPr>
              <p:spPr>
                <a:xfrm>
                  <a:off x="3172841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/>
                <p:cNvCxnSpPr/>
                <p:nvPr/>
              </p:nvCxnSpPr>
              <p:spPr>
                <a:xfrm>
                  <a:off x="3809619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/>
                <p:cNvCxnSpPr/>
                <p:nvPr/>
              </p:nvCxnSpPr>
              <p:spPr>
                <a:xfrm>
                  <a:off x="4446524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5083429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5720207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/>
                <p:cNvCxnSpPr/>
                <p:nvPr/>
              </p:nvCxnSpPr>
              <p:spPr>
                <a:xfrm>
                  <a:off x="6357112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6994017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7630795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/>
                <p:cNvCxnSpPr/>
                <p:nvPr/>
              </p:nvCxnSpPr>
              <p:spPr>
                <a:xfrm>
                  <a:off x="8267700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8" name="TextBox 27"/>
            <p:cNvSpPr txBox="1"/>
            <p:nvPr/>
          </p:nvSpPr>
          <p:spPr>
            <a:xfrm>
              <a:off x="1638300" y="69977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0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3545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1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9895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2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6245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3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2722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4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9072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5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473200" y="6197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1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473200" y="5562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2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473200" y="4927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3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473200" y="4292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4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473200" y="3657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5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473200" y="3022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6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473200" y="2387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7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473200" y="1752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8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473200" y="1117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9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5422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6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6177280" y="71628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7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8122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8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74472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9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018780" y="7137400"/>
              <a:ext cx="499973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10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333500" y="482600"/>
              <a:ext cx="499974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10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4544060" y="151879"/>
            <a:ext cx="5502739" cy="423666"/>
            <a:chOff x="4544060" y="151879"/>
            <a:chExt cx="5502739" cy="423666"/>
          </a:xfrm>
        </p:grpSpPr>
        <p:sp>
          <p:nvSpPr>
            <p:cNvPr id="2" name="Freeform 1"/>
            <p:cNvSpPr/>
            <p:nvPr/>
          </p:nvSpPr>
          <p:spPr>
            <a:xfrm>
              <a:off x="7645400" y="151879"/>
              <a:ext cx="2401399" cy="423666"/>
            </a:xfrm>
            <a:custGeom>
              <a:avLst/>
              <a:gdLst/>
              <a:ahLst/>
              <a:cxnLst/>
              <a:rect l="0" t="0" r="0" b="0"/>
              <a:pathLst>
                <a:path w="2401399" h="423666">
                  <a:moveTo>
                    <a:pt x="0" y="0"/>
                  </a:moveTo>
                  <a:lnTo>
                    <a:pt x="2401398" y="0"/>
                  </a:lnTo>
                  <a:lnTo>
                    <a:pt x="2401398" y="423665"/>
                  </a:lnTo>
                  <a:lnTo>
                    <a:pt x="0" y="423665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544060" y="194435"/>
              <a:ext cx="5468112" cy="3385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/>
              <a:r>
                <a:rPr lang="en-CA" sz="1600" dirty="0" smtClean="0">
                  <a:solidFill>
                    <a:srgbClr val="666666"/>
                  </a:solidFill>
                  <a:latin typeface="Century Gothic"/>
                </a:rPr>
                <a:t>See p. N-48 for details.</a:t>
              </a:r>
              <a:endParaRPr lang="en-CA" sz="1600" dirty="0">
                <a:solidFill>
                  <a:srgbClr val="666666"/>
                </a:solidFill>
                <a:latin typeface="Century Gothic"/>
              </a:endParaRPr>
            </a:p>
          </p:txBody>
        </p:sp>
      </p:grpSp>
      <p:graphicFrame>
        <p:nvGraphicFramePr>
          <p:cNvPr id="51" name="Table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2720438"/>
              </p:ext>
            </p:extLst>
          </p:nvPr>
        </p:nvGraphicFramePr>
        <p:xfrm>
          <a:off x="5711444" y="635000"/>
          <a:ext cx="4173728" cy="8133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3432"/>
                <a:gridCol w="1043432"/>
                <a:gridCol w="1043432"/>
                <a:gridCol w="1043432"/>
              </a:tblGrid>
              <a:tr h="406654">
                <a:tc>
                  <a:txBody>
                    <a:bodyPr/>
                    <a:lstStyle/>
                    <a:p>
                      <a:r>
                        <a:rPr lang="en-CA" sz="1500" b="1" i="0" u="non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Original</a:t>
                      </a:r>
                      <a:endParaRPr lang="en-CA" sz="1500" b="1" i="0" u="none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800" b="0" i="0" u="non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(4, 5)</a:t>
                      </a:r>
                      <a:endParaRPr lang="en-CA" sz="1800" b="0" i="0" u="none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800" b="0" i="0" u="none" baseline="0" smtClean="0">
                          <a:solidFill>
                            <a:srgbClr val="000000"/>
                          </a:solidFill>
                          <a:latin typeface="+mj-lt"/>
                        </a:rPr>
                        <a:t>(0, 6)</a:t>
                      </a:r>
                      <a:endParaRPr lang="en-CA" sz="1800" b="0" i="0" u="none" baseline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800" b="0" i="0" u="non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(1, 7)</a:t>
                      </a:r>
                      <a:endParaRPr lang="en-CA" sz="1800" b="0" i="0" u="none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406654">
                <a:tc>
                  <a:txBody>
                    <a:bodyPr/>
                    <a:lstStyle/>
                    <a:p>
                      <a:r>
                        <a:rPr lang="en-CA" sz="1500" b="1" i="0" u="non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Image</a:t>
                      </a:r>
                      <a:endParaRPr lang="en-CA" sz="1500" b="1" i="0" u="none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55" name="Oval 54"/>
          <p:cNvSpPr/>
          <p:nvPr/>
        </p:nvSpPr>
        <p:spPr>
          <a:xfrm>
            <a:off x="4397002" y="3757242"/>
            <a:ext cx="106934" cy="106934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6" name="Oval 55"/>
          <p:cNvSpPr/>
          <p:nvPr/>
        </p:nvSpPr>
        <p:spPr>
          <a:xfrm>
            <a:off x="2487712" y="2488555"/>
            <a:ext cx="106934" cy="106934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7" name="Oval 56"/>
          <p:cNvSpPr/>
          <p:nvPr/>
        </p:nvSpPr>
        <p:spPr>
          <a:xfrm>
            <a:off x="1858890" y="3127002"/>
            <a:ext cx="106934" cy="106934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95367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/>
          <p:cNvGrpSpPr/>
          <p:nvPr/>
        </p:nvGrpSpPr>
        <p:grpSpPr>
          <a:xfrm>
            <a:off x="1343125" y="501850"/>
            <a:ext cx="7139533" cy="7003365"/>
            <a:chOff x="1333500" y="482600"/>
            <a:chExt cx="7139533" cy="7003365"/>
          </a:xfrm>
        </p:grpSpPr>
        <p:grpSp>
          <p:nvGrpSpPr>
            <p:cNvPr id="27" name="Group 26"/>
            <p:cNvGrpSpPr/>
            <p:nvPr/>
          </p:nvGrpSpPr>
          <p:grpSpPr>
            <a:xfrm>
              <a:off x="1806702" y="630682"/>
              <a:ext cx="6460998" cy="6427470"/>
              <a:chOff x="1806702" y="630682"/>
              <a:chExt cx="6460998" cy="6427470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1806702" y="630682"/>
                <a:ext cx="173863" cy="6341618"/>
                <a:chOff x="1806702" y="630682"/>
                <a:chExt cx="173863" cy="6341618"/>
              </a:xfrm>
            </p:grpSpPr>
            <p:cxnSp>
              <p:nvCxnSpPr>
                <p:cNvPr id="3" name="Straight Connector 2"/>
                <p:cNvCxnSpPr/>
                <p:nvPr/>
              </p:nvCxnSpPr>
              <p:spPr>
                <a:xfrm flipV="1">
                  <a:off x="1893570" y="630682"/>
                  <a:ext cx="0" cy="6341618"/>
                </a:xfrm>
                <a:prstGeom prst="line">
                  <a:avLst/>
                </a:prstGeom>
                <a:ln w="38100" cap="rnd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" name="Straight Connector 3"/>
                <p:cNvCxnSpPr/>
                <p:nvPr/>
              </p:nvCxnSpPr>
              <p:spPr>
                <a:xfrm>
                  <a:off x="1806702" y="6344412"/>
                  <a:ext cx="173736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" name="Straight Connector 4"/>
                <p:cNvCxnSpPr/>
                <p:nvPr/>
              </p:nvCxnSpPr>
              <p:spPr>
                <a:xfrm>
                  <a:off x="1806702" y="5709539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" name="Straight Connector 5"/>
                <p:cNvCxnSpPr/>
                <p:nvPr/>
              </p:nvCxnSpPr>
              <p:spPr>
                <a:xfrm>
                  <a:off x="1806702" y="5074666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Straight Connector 6"/>
                <p:cNvCxnSpPr/>
                <p:nvPr/>
              </p:nvCxnSpPr>
              <p:spPr>
                <a:xfrm>
                  <a:off x="1806702" y="4439793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Straight Connector 7"/>
                <p:cNvCxnSpPr/>
                <p:nvPr/>
              </p:nvCxnSpPr>
              <p:spPr>
                <a:xfrm>
                  <a:off x="1806702" y="3804920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/>
                <p:cNvCxnSpPr/>
                <p:nvPr/>
              </p:nvCxnSpPr>
              <p:spPr>
                <a:xfrm>
                  <a:off x="1806702" y="3170174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"/>
                <p:cNvCxnSpPr/>
                <p:nvPr/>
              </p:nvCxnSpPr>
              <p:spPr>
                <a:xfrm>
                  <a:off x="1806702" y="2535301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Straight Connector 10"/>
                <p:cNvCxnSpPr/>
                <p:nvPr/>
              </p:nvCxnSpPr>
              <p:spPr>
                <a:xfrm>
                  <a:off x="1806702" y="1900428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Connector 11"/>
                <p:cNvCxnSpPr/>
                <p:nvPr/>
              </p:nvCxnSpPr>
              <p:spPr>
                <a:xfrm>
                  <a:off x="1806702" y="1265555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Connector 12"/>
                <p:cNvCxnSpPr/>
                <p:nvPr/>
              </p:nvCxnSpPr>
              <p:spPr>
                <a:xfrm>
                  <a:off x="1806702" y="630682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" name="Group 25"/>
              <p:cNvGrpSpPr/>
              <p:nvPr/>
            </p:nvGrpSpPr>
            <p:grpSpPr>
              <a:xfrm>
                <a:off x="1895729" y="6909181"/>
                <a:ext cx="6371971" cy="148971"/>
                <a:chOff x="1895729" y="6909181"/>
                <a:chExt cx="6371971" cy="148971"/>
              </a:xfrm>
            </p:grpSpPr>
            <p:cxnSp>
              <p:nvCxnSpPr>
                <p:cNvPr id="15" name="Straight Connector 14"/>
                <p:cNvCxnSpPr/>
                <p:nvPr/>
              </p:nvCxnSpPr>
              <p:spPr>
                <a:xfrm>
                  <a:off x="1895729" y="6983603"/>
                  <a:ext cx="6359271" cy="0"/>
                </a:xfrm>
                <a:prstGeom prst="line">
                  <a:avLst/>
                </a:prstGeom>
                <a:ln w="38100" cap="rnd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Connector 15"/>
                <p:cNvCxnSpPr/>
                <p:nvPr/>
              </p:nvCxnSpPr>
              <p:spPr>
                <a:xfrm>
                  <a:off x="2535936" y="6909181"/>
                  <a:ext cx="0" cy="148844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/>
                <p:cNvCxnSpPr/>
                <p:nvPr/>
              </p:nvCxnSpPr>
              <p:spPr>
                <a:xfrm>
                  <a:off x="3172841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/>
                <p:cNvCxnSpPr/>
                <p:nvPr/>
              </p:nvCxnSpPr>
              <p:spPr>
                <a:xfrm>
                  <a:off x="3809619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/>
                <p:cNvCxnSpPr/>
                <p:nvPr/>
              </p:nvCxnSpPr>
              <p:spPr>
                <a:xfrm>
                  <a:off x="4446524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5083429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5720207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/>
                <p:cNvCxnSpPr/>
                <p:nvPr/>
              </p:nvCxnSpPr>
              <p:spPr>
                <a:xfrm>
                  <a:off x="6357112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6994017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7630795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/>
                <p:cNvCxnSpPr/>
                <p:nvPr/>
              </p:nvCxnSpPr>
              <p:spPr>
                <a:xfrm>
                  <a:off x="8267700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8" name="TextBox 27"/>
            <p:cNvSpPr txBox="1"/>
            <p:nvPr/>
          </p:nvSpPr>
          <p:spPr>
            <a:xfrm>
              <a:off x="1638300" y="69977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0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3545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1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9895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2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6245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3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2722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4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9072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5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473200" y="6197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1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473200" y="5562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2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473200" y="4927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3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473200" y="4292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4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473200" y="3657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5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473200" y="3022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6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473200" y="2387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7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473200" y="1752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8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473200" y="1117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9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5422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6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6177280" y="71628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7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8122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8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74472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9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018780" y="7137400"/>
              <a:ext cx="499973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10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333500" y="482600"/>
              <a:ext cx="499974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10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4544060" y="151879"/>
            <a:ext cx="5502739" cy="423666"/>
            <a:chOff x="4544060" y="151879"/>
            <a:chExt cx="5502739" cy="423666"/>
          </a:xfrm>
        </p:grpSpPr>
        <p:sp>
          <p:nvSpPr>
            <p:cNvPr id="2" name="Freeform 1"/>
            <p:cNvSpPr/>
            <p:nvPr/>
          </p:nvSpPr>
          <p:spPr>
            <a:xfrm>
              <a:off x="7645400" y="151879"/>
              <a:ext cx="2401399" cy="423666"/>
            </a:xfrm>
            <a:custGeom>
              <a:avLst/>
              <a:gdLst/>
              <a:ahLst/>
              <a:cxnLst/>
              <a:rect l="0" t="0" r="0" b="0"/>
              <a:pathLst>
                <a:path w="2401399" h="423666">
                  <a:moveTo>
                    <a:pt x="0" y="0"/>
                  </a:moveTo>
                  <a:lnTo>
                    <a:pt x="2401398" y="0"/>
                  </a:lnTo>
                  <a:lnTo>
                    <a:pt x="2401398" y="423665"/>
                  </a:lnTo>
                  <a:lnTo>
                    <a:pt x="0" y="423665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544060" y="194435"/>
              <a:ext cx="5468112" cy="3385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/>
              <a:r>
                <a:rPr lang="en-CA" sz="1600" dirty="0" smtClean="0">
                  <a:solidFill>
                    <a:srgbClr val="666666"/>
                  </a:solidFill>
                  <a:latin typeface="Century Gothic"/>
                </a:rPr>
                <a:t>See p. N-48 for details.</a:t>
              </a:r>
              <a:endParaRPr lang="en-CA" sz="1600" dirty="0">
                <a:solidFill>
                  <a:srgbClr val="666666"/>
                </a:solidFill>
                <a:latin typeface="Century Gothic"/>
              </a:endParaRPr>
            </a:p>
          </p:txBody>
        </p:sp>
      </p:grpSp>
      <p:graphicFrame>
        <p:nvGraphicFramePr>
          <p:cNvPr id="51" name="Table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0898555"/>
              </p:ext>
            </p:extLst>
          </p:nvPr>
        </p:nvGraphicFramePr>
        <p:xfrm>
          <a:off x="5080254" y="635000"/>
          <a:ext cx="4792218" cy="16266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3670"/>
                <a:gridCol w="3368548"/>
              </a:tblGrid>
              <a:tr h="406654">
                <a:tc>
                  <a:txBody>
                    <a:bodyPr/>
                    <a:lstStyle/>
                    <a:p>
                      <a:r>
                        <a:rPr lang="en-CA" sz="1500" b="1" i="0" u="non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3 </a:t>
                      </a:r>
                      <a:r>
                        <a:rPr lang="en-CA" sz="1500" b="1" i="0" u="non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units right</a:t>
                      </a:r>
                      <a:endParaRPr lang="en-CA" sz="1500" b="1" i="0" u="none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406654">
                <a:tc>
                  <a:txBody>
                    <a:bodyPr/>
                    <a:lstStyle/>
                    <a:p>
                      <a:r>
                        <a:rPr lang="en-CA" sz="1500" b="1" i="0" u="non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3 </a:t>
                      </a:r>
                      <a:r>
                        <a:rPr lang="en-CA" sz="1500" b="1" i="0" u="non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units left</a:t>
                      </a:r>
                      <a:endParaRPr lang="en-CA" sz="1500" b="1" i="0" u="none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406654">
                <a:tc>
                  <a:txBody>
                    <a:bodyPr/>
                    <a:lstStyle/>
                    <a:p>
                      <a:r>
                        <a:rPr lang="en-CA" sz="1500" b="1" i="0" u="non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3 </a:t>
                      </a:r>
                      <a:r>
                        <a:rPr lang="en-CA" sz="1500" b="1" i="0" u="non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units up</a:t>
                      </a:r>
                      <a:endParaRPr lang="en-CA" sz="1500" b="1" i="0" u="none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406654">
                <a:tc>
                  <a:txBody>
                    <a:bodyPr/>
                    <a:lstStyle/>
                    <a:p>
                      <a:r>
                        <a:rPr lang="en-CA" sz="1500" b="1" i="0" u="non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3 </a:t>
                      </a:r>
                      <a:r>
                        <a:rPr lang="en-CA" sz="1500" b="1" i="0" u="non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units down</a:t>
                      </a:r>
                      <a:endParaRPr lang="en-CA" sz="1500" b="1" i="0" u="none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577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10159999" cy="2435424"/>
            <a:chOff x="0" y="0"/>
            <a:chExt cx="10159999" cy="2435424"/>
          </a:xfrm>
        </p:grpSpPr>
        <p:sp>
          <p:nvSpPr>
            <p:cNvPr id="2" name="Freeform 1"/>
            <p:cNvSpPr/>
            <p:nvPr/>
          </p:nvSpPr>
          <p:spPr>
            <a:xfrm>
              <a:off x="0" y="0"/>
              <a:ext cx="10159999" cy="2435424"/>
            </a:xfrm>
            <a:custGeom>
              <a:avLst/>
              <a:gdLst/>
              <a:ahLst/>
              <a:cxnLst/>
              <a:rect l="0" t="0" r="0" b="0"/>
              <a:pathLst>
                <a:path w="11199591" h="3011793">
                  <a:moveTo>
                    <a:pt x="0" y="0"/>
                  </a:moveTo>
                  <a:lnTo>
                    <a:pt x="11199590" y="0"/>
                  </a:lnTo>
                  <a:lnTo>
                    <a:pt x="11199590" y="3011792"/>
                  </a:lnTo>
                  <a:lnTo>
                    <a:pt x="0" y="3011792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457200" y="419100"/>
              <a:ext cx="9521190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You can combine </a:t>
              </a:r>
              <a:r>
                <a:rPr lang="en-CA" sz="2800" dirty="0" smtClean="0">
                  <a:solidFill>
                    <a:srgbClr val="0000FF"/>
                  </a:solidFill>
                  <a:latin typeface="Century Gothic"/>
                </a:rPr>
                <a:t>translations</a:t>
              </a: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 in different directions.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57200" y="1193800"/>
              <a:ext cx="2148840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Example: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387600" y="1193800"/>
              <a:ext cx="7089140" cy="103336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If I </a:t>
              </a:r>
              <a:r>
                <a:rPr lang="en-CA" sz="2800" dirty="0" smtClean="0">
                  <a:solidFill>
                    <a:srgbClr val="0000FF"/>
                  </a:solidFill>
                  <a:latin typeface="Century Gothic"/>
                </a:rPr>
                <a:t>translate</a:t>
              </a: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 point (5, 5) 3 units right and 4 units down, what point would I get</a:t>
              </a:r>
              <a:r>
                <a:rPr lang="en-CA" sz="2800" dirty="0" smtClean="0">
                  <a:solidFill>
                    <a:srgbClr val="000000"/>
                  </a:solidFill>
                  <a:latin typeface="Arial"/>
                </a:rPr>
                <a:t>?</a:t>
              </a:r>
              <a:endParaRPr lang="en-CA" sz="2800" dirty="0">
                <a:solidFill>
                  <a:srgbClr val="000000"/>
                </a:solidFill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816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521190" cy="167847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a) Draw a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coordinate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grid. Plot the points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A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(4, 5), </a:t>
            </a:r>
            <a:br>
              <a:rPr lang="en-CA" sz="2800" dirty="0" smtClean="0">
                <a:solidFill>
                  <a:srgbClr val="000000"/>
                </a:solidFill>
                <a:latin typeface="Century Gothic"/>
              </a:rPr>
            </a:b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​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B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(3, 6),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C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(5, 6), and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D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(6, 5).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2590800"/>
            <a:ext cx="9049385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b) How will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coordinates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change in each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translation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4711700"/>
            <a:ext cx="9608566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c) Predict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coordinates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of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images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for each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translation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6210300"/>
            <a:ext cx="9505188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d) Perform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translations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and check your prediction.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83200" y="3683000"/>
            <a:ext cx="4624197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ii) 3 units left, 2 units down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3683000"/>
            <a:ext cx="4105199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err="1" smtClean="0">
                <a:solidFill>
                  <a:srgbClr val="000000"/>
                </a:solidFill>
                <a:latin typeface="Century Gothic"/>
              </a:rPr>
              <a:t>i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) 2 units right, 1 unit up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97413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/>
          <p:cNvGrpSpPr/>
          <p:nvPr/>
        </p:nvGrpSpPr>
        <p:grpSpPr>
          <a:xfrm>
            <a:off x="1341506" y="501850"/>
            <a:ext cx="7185253" cy="7080309"/>
            <a:chOff x="1333500" y="482600"/>
            <a:chExt cx="7185253" cy="7080309"/>
          </a:xfrm>
        </p:grpSpPr>
        <p:grpSp>
          <p:nvGrpSpPr>
            <p:cNvPr id="27" name="Group 26"/>
            <p:cNvGrpSpPr/>
            <p:nvPr/>
          </p:nvGrpSpPr>
          <p:grpSpPr>
            <a:xfrm>
              <a:off x="1806702" y="630682"/>
              <a:ext cx="6460998" cy="6427470"/>
              <a:chOff x="1806702" y="630682"/>
              <a:chExt cx="6460998" cy="6427470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1806702" y="630682"/>
                <a:ext cx="185611" cy="6341618"/>
                <a:chOff x="1806702" y="630682"/>
                <a:chExt cx="185611" cy="6341618"/>
              </a:xfrm>
            </p:grpSpPr>
            <p:cxnSp>
              <p:nvCxnSpPr>
                <p:cNvPr id="3" name="Straight Connector 2"/>
                <p:cNvCxnSpPr/>
                <p:nvPr/>
              </p:nvCxnSpPr>
              <p:spPr>
                <a:xfrm flipV="1">
                  <a:off x="1893570" y="630682"/>
                  <a:ext cx="0" cy="6341618"/>
                </a:xfrm>
                <a:prstGeom prst="line">
                  <a:avLst/>
                </a:prstGeom>
                <a:ln w="38100" cap="rnd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" name="Straight Connector 3"/>
                <p:cNvCxnSpPr/>
                <p:nvPr/>
              </p:nvCxnSpPr>
              <p:spPr>
                <a:xfrm>
                  <a:off x="1806702" y="6344412"/>
                  <a:ext cx="173736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" name="Straight Connector 4"/>
                <p:cNvCxnSpPr/>
                <p:nvPr/>
              </p:nvCxnSpPr>
              <p:spPr>
                <a:xfrm>
                  <a:off x="1806702" y="5709539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" name="Straight Connector 5"/>
                <p:cNvCxnSpPr/>
                <p:nvPr/>
              </p:nvCxnSpPr>
              <p:spPr>
                <a:xfrm>
                  <a:off x="1806702" y="5074666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Straight Connector 6"/>
                <p:cNvCxnSpPr/>
                <p:nvPr/>
              </p:nvCxnSpPr>
              <p:spPr>
                <a:xfrm>
                  <a:off x="1806702" y="4439793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Straight Connector 7"/>
                <p:cNvCxnSpPr/>
                <p:nvPr/>
              </p:nvCxnSpPr>
              <p:spPr>
                <a:xfrm>
                  <a:off x="1806702" y="3804920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/>
                <p:cNvCxnSpPr/>
                <p:nvPr/>
              </p:nvCxnSpPr>
              <p:spPr>
                <a:xfrm>
                  <a:off x="1818450" y="3170174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"/>
                <p:cNvCxnSpPr/>
                <p:nvPr/>
              </p:nvCxnSpPr>
              <p:spPr>
                <a:xfrm>
                  <a:off x="1806702" y="2535301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Straight Connector 10"/>
                <p:cNvCxnSpPr/>
                <p:nvPr/>
              </p:nvCxnSpPr>
              <p:spPr>
                <a:xfrm>
                  <a:off x="1806702" y="1900428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Connector 11"/>
                <p:cNvCxnSpPr/>
                <p:nvPr/>
              </p:nvCxnSpPr>
              <p:spPr>
                <a:xfrm>
                  <a:off x="1806702" y="1265555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Connector 12"/>
                <p:cNvCxnSpPr/>
                <p:nvPr/>
              </p:nvCxnSpPr>
              <p:spPr>
                <a:xfrm>
                  <a:off x="1806702" y="630682"/>
                  <a:ext cx="173863" cy="0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" name="Group 25"/>
              <p:cNvGrpSpPr/>
              <p:nvPr/>
            </p:nvGrpSpPr>
            <p:grpSpPr>
              <a:xfrm>
                <a:off x="1895729" y="6909181"/>
                <a:ext cx="6371971" cy="148971"/>
                <a:chOff x="1895729" y="6909181"/>
                <a:chExt cx="6371971" cy="148971"/>
              </a:xfrm>
            </p:grpSpPr>
            <p:cxnSp>
              <p:nvCxnSpPr>
                <p:cNvPr id="15" name="Straight Connector 14"/>
                <p:cNvCxnSpPr/>
                <p:nvPr/>
              </p:nvCxnSpPr>
              <p:spPr>
                <a:xfrm>
                  <a:off x="1895729" y="6983603"/>
                  <a:ext cx="6359271" cy="0"/>
                </a:xfrm>
                <a:prstGeom prst="line">
                  <a:avLst/>
                </a:prstGeom>
                <a:ln w="38100" cap="rnd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Connector 15"/>
                <p:cNvCxnSpPr/>
                <p:nvPr/>
              </p:nvCxnSpPr>
              <p:spPr>
                <a:xfrm>
                  <a:off x="2535936" y="6909181"/>
                  <a:ext cx="0" cy="148844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/>
                <p:cNvCxnSpPr/>
                <p:nvPr/>
              </p:nvCxnSpPr>
              <p:spPr>
                <a:xfrm>
                  <a:off x="3172841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/>
                <p:cNvCxnSpPr/>
                <p:nvPr/>
              </p:nvCxnSpPr>
              <p:spPr>
                <a:xfrm>
                  <a:off x="3809619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/>
                <p:cNvCxnSpPr/>
                <p:nvPr/>
              </p:nvCxnSpPr>
              <p:spPr>
                <a:xfrm>
                  <a:off x="4446524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5083429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5720207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/>
                <p:cNvCxnSpPr/>
                <p:nvPr/>
              </p:nvCxnSpPr>
              <p:spPr>
                <a:xfrm>
                  <a:off x="6357112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6994017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7630795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/>
                <p:cNvCxnSpPr/>
                <p:nvPr/>
              </p:nvCxnSpPr>
              <p:spPr>
                <a:xfrm>
                  <a:off x="8267700" y="6909181"/>
                  <a:ext cx="0" cy="148971"/>
                </a:xfrm>
                <a:prstGeom prst="line">
                  <a:avLst/>
                </a:prstGeom>
                <a:ln w="38100" cap="flat" cmpd="sng" algn="ctr">
                  <a:solidFill>
                    <a:srgbClr val="000000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8" name="TextBox 27"/>
            <p:cNvSpPr txBox="1"/>
            <p:nvPr/>
          </p:nvSpPr>
          <p:spPr>
            <a:xfrm>
              <a:off x="1638300" y="69977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0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3545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1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9895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2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6245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3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2722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4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9072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5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473200" y="6197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1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473200" y="5562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2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473200" y="4927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3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473200" y="4292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4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473200" y="3657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5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473200" y="3022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6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473200" y="2387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7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473200" y="1752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8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473200" y="11176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9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5422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6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6177280" y="71628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7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8122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8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7447280" y="71374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9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018780" y="7137400"/>
              <a:ext cx="499973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10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333500" y="482600"/>
              <a:ext cx="499974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10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4544060" y="151879"/>
            <a:ext cx="5502739" cy="423666"/>
            <a:chOff x="4544060" y="151879"/>
            <a:chExt cx="5502739" cy="423666"/>
          </a:xfrm>
        </p:grpSpPr>
        <p:sp>
          <p:nvSpPr>
            <p:cNvPr id="2" name="Freeform 1"/>
            <p:cNvSpPr/>
            <p:nvPr/>
          </p:nvSpPr>
          <p:spPr>
            <a:xfrm>
              <a:off x="7429500" y="151879"/>
              <a:ext cx="2617299" cy="423666"/>
            </a:xfrm>
            <a:custGeom>
              <a:avLst/>
              <a:gdLst/>
              <a:ahLst/>
              <a:cxnLst/>
              <a:rect l="0" t="0" r="0" b="0"/>
              <a:pathLst>
                <a:path w="2617299" h="423666">
                  <a:moveTo>
                    <a:pt x="0" y="0"/>
                  </a:moveTo>
                  <a:lnTo>
                    <a:pt x="2617298" y="0"/>
                  </a:lnTo>
                  <a:lnTo>
                    <a:pt x="2617298" y="423665"/>
                  </a:lnTo>
                  <a:lnTo>
                    <a:pt x="0" y="423665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544060" y="194435"/>
              <a:ext cx="5468112" cy="3385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/>
              <a:r>
                <a:rPr lang="en-CA" sz="1600" dirty="0" smtClean="0">
                  <a:solidFill>
                    <a:srgbClr val="666666"/>
                  </a:solidFill>
                  <a:latin typeface="Century Gothic"/>
                </a:rPr>
                <a:t>See pp. N-48–49 for details.</a:t>
              </a:r>
              <a:endParaRPr lang="en-CA" sz="1600" dirty="0">
                <a:solidFill>
                  <a:srgbClr val="666666"/>
                </a:solidFill>
                <a:latin typeface="Century Gothic"/>
              </a:endParaRPr>
            </a:p>
          </p:txBody>
        </p:sp>
      </p:grpSp>
      <p:graphicFrame>
        <p:nvGraphicFramePr>
          <p:cNvPr id="51" name="Table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7621313"/>
              </p:ext>
            </p:extLst>
          </p:nvPr>
        </p:nvGraphicFramePr>
        <p:xfrm>
          <a:off x="5711444" y="635000"/>
          <a:ext cx="4173728" cy="8133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3432"/>
                <a:gridCol w="1043432"/>
                <a:gridCol w="1043432"/>
                <a:gridCol w="1043432"/>
              </a:tblGrid>
              <a:tr h="406654">
                <a:tc>
                  <a:txBody>
                    <a:bodyPr/>
                    <a:lstStyle/>
                    <a:p>
                      <a:r>
                        <a:rPr lang="en-CA" sz="1500" b="1" i="0" u="non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Original</a:t>
                      </a:r>
                      <a:endParaRPr lang="en-CA" sz="1500" b="1" i="0" u="none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800" b="0" i="0" u="none" baseline="0" smtClean="0">
                          <a:solidFill>
                            <a:srgbClr val="000000"/>
                          </a:solidFill>
                          <a:latin typeface="+mj-lt"/>
                        </a:rPr>
                        <a:t>(3, 5)</a:t>
                      </a:r>
                      <a:endParaRPr lang="en-CA" sz="1800" b="0" i="0" u="none" baseline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800" b="0" i="0" u="non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(0, 6)</a:t>
                      </a:r>
                      <a:endParaRPr lang="en-CA" sz="1800" b="0" i="0" u="none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1800" b="0" i="0" u="non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(1, 2)</a:t>
                      </a:r>
                      <a:endParaRPr lang="en-CA" sz="1800" b="0" i="0" u="none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  <a:tr h="406654">
                <a:tc>
                  <a:txBody>
                    <a:bodyPr/>
                    <a:lstStyle/>
                    <a:p>
                      <a:r>
                        <a:rPr lang="en-CA" sz="1500" b="1" i="0" u="non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Image</a:t>
                      </a:r>
                      <a:endParaRPr lang="en-CA" sz="1500" b="1" i="0" u="none" baseline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</a:tr>
            </a:tbl>
          </a:graphicData>
        </a:graphic>
      </p:graphicFrame>
      <p:cxnSp>
        <p:nvCxnSpPr>
          <p:cNvPr id="55" name="Straight Connector 54"/>
          <p:cNvCxnSpPr/>
          <p:nvPr/>
        </p:nvCxnSpPr>
        <p:spPr>
          <a:xfrm>
            <a:off x="4448021" y="635000"/>
            <a:ext cx="0" cy="6375400"/>
          </a:xfrm>
          <a:prstGeom prst="line">
            <a:avLst/>
          </a:prstGeom>
          <a:ln w="25400" cap="flat" cmpd="sng" algn="ctr">
            <a:solidFill>
              <a:srgbClr val="000000"/>
            </a:solidFill>
            <a:prstDash val="dash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Oval 55"/>
          <p:cNvSpPr/>
          <p:nvPr/>
        </p:nvSpPr>
        <p:spPr>
          <a:xfrm>
            <a:off x="1849265" y="3123792"/>
            <a:ext cx="106934" cy="106934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7" name="Oval 56"/>
          <p:cNvSpPr/>
          <p:nvPr/>
        </p:nvSpPr>
        <p:spPr>
          <a:xfrm>
            <a:off x="3768180" y="3765449"/>
            <a:ext cx="106934" cy="106934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8" name="Oval 57"/>
          <p:cNvSpPr/>
          <p:nvPr/>
        </p:nvSpPr>
        <p:spPr>
          <a:xfrm>
            <a:off x="2497337" y="5667758"/>
            <a:ext cx="106934" cy="106934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19800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C25413F-3F17-44D5-A677-BDF738B47BB7}"/>
</file>

<file path=customXml/itemProps2.xml><?xml version="1.0" encoding="utf-8"?>
<ds:datastoreItem xmlns:ds="http://schemas.openxmlformats.org/officeDocument/2006/customXml" ds:itemID="{F61DB431-8475-4795-8FB9-80D35866C489}"/>
</file>

<file path=customXml/itemProps3.xml><?xml version="1.0" encoding="utf-8"?>
<ds:datastoreItem xmlns:ds="http://schemas.openxmlformats.org/officeDocument/2006/customXml" ds:itemID="{AE9C86A6-75C3-44DE-938A-307BB6CC865F}"/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571</Words>
  <Application>Microsoft Office PowerPoint</Application>
  <PresentationFormat>Custom</PresentationFormat>
  <Paragraphs>235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Century Gothic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Katie Baldwin</dc:creator>
  <cp:lastModifiedBy>Katie Baldwin</cp:lastModifiedBy>
  <cp:revision>17</cp:revision>
  <dcterms:created xsi:type="dcterms:W3CDTF">2019-01-28T15:41:57Z</dcterms:created>
  <dcterms:modified xsi:type="dcterms:W3CDTF">2019-03-04T22:42:35Z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