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s/slide17.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Override PartName="/ppt/slides/slide10.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1.xml" ContentType="application/vnd.openxmlformats-officedocument.presentationml.slide+xml"/>
  <Override PartName="/ppt/slides/slide6.xml" ContentType="application/vnd.openxmlformats-officedocument.presentationml.slide+xml"/>
  <Override PartName="/ppt/slides/slide9.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10160000" cy="7620000"/>
  <p:notesSz cx="6858000" cy="9144000"/>
  <p:embeddedFontLst>
    <p:embeddedFont>
      <p:font typeface="Century Gothic" panose="020B0502020202020204" pitchFamily="34" charset="0"/>
      <p:regular r:id="rId36"/>
      <p:bold r:id="rId37"/>
      <p:italic r:id="rId38"/>
      <p:boldItalic r:id="rId3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7" d="100"/>
          <a:sy n="47" d="100"/>
        </p:scale>
        <p:origin x="48" y="5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2.fntdata"/><Relationship Id="rId40" Type="http://schemas.openxmlformats.org/officeDocument/2006/relationships/presProps" Target="presProps.xml"/><Relationship Id="rId45"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3.fntdata"/><Relationship Id="rId46" Type="http://schemas.openxmlformats.org/officeDocument/2006/relationships/customXml" Target="../customXml/item3.xml"/><Relationship Id="rId20" Type="http://schemas.openxmlformats.org/officeDocument/2006/relationships/slide" Target="slides/slide19.xml"/><Relationship Id="rId4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70000" y="1247070"/>
            <a:ext cx="7620000" cy="2652889"/>
          </a:xfrm>
        </p:spPr>
        <p:txBody>
          <a:bodyPr anchor="b"/>
          <a:lstStyle>
            <a:lvl1pPr algn="ctr">
              <a:defRPr sz="5000"/>
            </a:lvl1pPr>
          </a:lstStyle>
          <a:p>
            <a:r>
              <a:rPr lang="en-US"/>
              <a:t>Click to edit Master title style</a:t>
            </a:r>
          </a:p>
        </p:txBody>
      </p:sp>
      <p:sp>
        <p:nvSpPr>
          <p:cNvPr id="3" name="Subtitle 2"/>
          <p:cNvSpPr>
            <a:spLocks noGrp="1"/>
          </p:cNvSpPr>
          <p:nvPr>
            <p:ph type="subTitle" idx="1"/>
          </p:nvPr>
        </p:nvSpPr>
        <p:spPr>
          <a:xfrm>
            <a:off x="1270000" y="4002264"/>
            <a:ext cx="7620000" cy="1839736"/>
          </a:xfrm>
        </p:spPr>
        <p:txBody>
          <a:bodyPr/>
          <a:lstStyle>
            <a:lvl1pPr marL="0" indent="0" algn="ctr">
              <a:buNone/>
              <a:defRPr sz="2000"/>
            </a:lvl1pPr>
            <a:lvl2pPr marL="380985" indent="0" algn="ctr">
              <a:buNone/>
              <a:defRPr sz="1667"/>
            </a:lvl2pPr>
            <a:lvl3pPr marL="761970" indent="0" algn="ctr">
              <a:buNone/>
              <a:defRPr sz="1500"/>
            </a:lvl3pPr>
            <a:lvl4pPr marL="1142954" indent="0" algn="ctr">
              <a:buNone/>
              <a:defRPr sz="1333"/>
            </a:lvl4pPr>
            <a:lvl5pPr marL="1523939" indent="0" algn="ctr">
              <a:buNone/>
              <a:defRPr sz="1333"/>
            </a:lvl5pPr>
            <a:lvl6pPr marL="1904924" indent="0" algn="ctr">
              <a:buNone/>
              <a:defRPr sz="1333"/>
            </a:lvl6pPr>
            <a:lvl7pPr marL="2285909" indent="0" algn="ctr">
              <a:buNone/>
              <a:defRPr sz="1333"/>
            </a:lvl7pPr>
            <a:lvl8pPr marL="2666893" indent="0" algn="ctr">
              <a:buNone/>
              <a:defRPr sz="1333"/>
            </a:lvl8pPr>
            <a:lvl9pPr marL="3047878" indent="0" algn="ctr">
              <a:buNone/>
              <a:defRPr sz="1333"/>
            </a:lvl9pPr>
          </a:lstStyle>
          <a:p>
            <a:r>
              <a:rPr lang="en-US"/>
              <a:t>Click to edit Master subtitle style</a:t>
            </a:r>
          </a:p>
        </p:txBody>
      </p:sp>
      <p:sp>
        <p:nvSpPr>
          <p:cNvPr id="4" name="Date Placeholder 3"/>
          <p:cNvSpPr>
            <a:spLocks noGrp="1"/>
          </p:cNvSpPr>
          <p:nvPr>
            <p:ph type="dt" sz="half" idx="10"/>
          </p:nvPr>
        </p:nvSpPr>
        <p:spPr/>
        <p:txBody>
          <a:bodyPr/>
          <a:lstStyle/>
          <a:p>
            <a:fld id="{4D5552DA-47E0-4101-AF03-11445EB98B0D}" type="datetimeFigureOut">
              <a:rPr lang="en-US" smtClean="0"/>
              <a:t>9/26/2018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DBB19-4692-40EC-BA4F-097318A818EB}" type="slidenum">
              <a:rPr lang="en-US" smtClean="0"/>
              <a:t>‹#›</a:t>
            </a:fld>
            <a:endParaRPr lang="en-US"/>
          </a:p>
        </p:txBody>
      </p:sp>
    </p:spTree>
    <p:extLst>
      <p:ext uri="{BB962C8B-B14F-4D97-AF65-F5344CB8AC3E}">
        <p14:creationId xmlns:p14="http://schemas.microsoft.com/office/powerpoint/2010/main" val="998649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5552DA-47E0-4101-AF03-11445EB98B0D}" type="datetimeFigureOut">
              <a:rPr lang="en-US" smtClean="0"/>
              <a:t>9/26/2018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DBB19-4692-40EC-BA4F-097318A818EB}" type="slidenum">
              <a:rPr lang="en-US" smtClean="0"/>
              <a:t>‹#›</a:t>
            </a:fld>
            <a:endParaRPr lang="en-US"/>
          </a:p>
        </p:txBody>
      </p:sp>
    </p:spTree>
    <p:extLst>
      <p:ext uri="{BB962C8B-B14F-4D97-AF65-F5344CB8AC3E}">
        <p14:creationId xmlns:p14="http://schemas.microsoft.com/office/powerpoint/2010/main" val="3161765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70750" y="405694"/>
            <a:ext cx="2190750" cy="645759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8500" y="405694"/>
            <a:ext cx="6445250" cy="645759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5552DA-47E0-4101-AF03-11445EB98B0D}" type="datetimeFigureOut">
              <a:rPr lang="en-US" smtClean="0"/>
              <a:t>9/26/2018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DBB19-4692-40EC-BA4F-097318A818EB}" type="slidenum">
              <a:rPr lang="en-US" smtClean="0"/>
              <a:t>‹#›</a:t>
            </a:fld>
            <a:endParaRPr lang="en-US"/>
          </a:p>
        </p:txBody>
      </p:sp>
    </p:spTree>
    <p:extLst>
      <p:ext uri="{BB962C8B-B14F-4D97-AF65-F5344CB8AC3E}">
        <p14:creationId xmlns:p14="http://schemas.microsoft.com/office/powerpoint/2010/main" val="614648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5552DA-47E0-4101-AF03-11445EB98B0D}" type="datetimeFigureOut">
              <a:rPr lang="en-US" smtClean="0"/>
              <a:t>9/26/2018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DBB19-4692-40EC-BA4F-097318A818EB}" type="slidenum">
              <a:rPr lang="en-US" smtClean="0"/>
              <a:t>‹#›</a:t>
            </a:fld>
            <a:endParaRPr lang="en-US"/>
          </a:p>
        </p:txBody>
      </p:sp>
    </p:spTree>
    <p:extLst>
      <p:ext uri="{BB962C8B-B14F-4D97-AF65-F5344CB8AC3E}">
        <p14:creationId xmlns:p14="http://schemas.microsoft.com/office/powerpoint/2010/main" val="12718320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93208" y="1899710"/>
            <a:ext cx="8763000" cy="3169708"/>
          </a:xfrm>
        </p:spPr>
        <p:txBody>
          <a:bodyPr anchor="b"/>
          <a:lstStyle>
            <a:lvl1pPr>
              <a:defRPr sz="5000"/>
            </a:lvl1pPr>
          </a:lstStyle>
          <a:p>
            <a:r>
              <a:rPr lang="en-US"/>
              <a:t>Click to edit Master title style</a:t>
            </a:r>
          </a:p>
        </p:txBody>
      </p:sp>
      <p:sp>
        <p:nvSpPr>
          <p:cNvPr id="3" name="Text Placeholder 2"/>
          <p:cNvSpPr>
            <a:spLocks noGrp="1"/>
          </p:cNvSpPr>
          <p:nvPr>
            <p:ph type="body" idx="1"/>
          </p:nvPr>
        </p:nvSpPr>
        <p:spPr>
          <a:xfrm>
            <a:off x="693208" y="5099405"/>
            <a:ext cx="8763000" cy="1666874"/>
          </a:xfrm>
        </p:spPr>
        <p:txBody>
          <a:bodyPr/>
          <a:lstStyle>
            <a:lvl1pPr marL="0" indent="0">
              <a:buNone/>
              <a:defRPr sz="2000">
                <a:solidFill>
                  <a:schemeClr val="tx1">
                    <a:tint val="75000"/>
                  </a:schemeClr>
                </a:solidFill>
              </a:defRPr>
            </a:lvl1pPr>
            <a:lvl2pPr marL="380985" indent="0">
              <a:buNone/>
              <a:defRPr sz="1667">
                <a:solidFill>
                  <a:schemeClr val="tx1">
                    <a:tint val="75000"/>
                  </a:schemeClr>
                </a:solidFill>
              </a:defRPr>
            </a:lvl2pPr>
            <a:lvl3pPr marL="761970" indent="0">
              <a:buNone/>
              <a:defRPr sz="1500">
                <a:solidFill>
                  <a:schemeClr val="tx1">
                    <a:tint val="75000"/>
                  </a:schemeClr>
                </a:solidFill>
              </a:defRPr>
            </a:lvl3pPr>
            <a:lvl4pPr marL="1142954" indent="0">
              <a:buNone/>
              <a:defRPr sz="1333">
                <a:solidFill>
                  <a:schemeClr val="tx1">
                    <a:tint val="75000"/>
                  </a:schemeClr>
                </a:solidFill>
              </a:defRPr>
            </a:lvl4pPr>
            <a:lvl5pPr marL="1523939" indent="0">
              <a:buNone/>
              <a:defRPr sz="1333">
                <a:solidFill>
                  <a:schemeClr val="tx1">
                    <a:tint val="75000"/>
                  </a:schemeClr>
                </a:solidFill>
              </a:defRPr>
            </a:lvl5pPr>
            <a:lvl6pPr marL="1904924" indent="0">
              <a:buNone/>
              <a:defRPr sz="1333">
                <a:solidFill>
                  <a:schemeClr val="tx1">
                    <a:tint val="75000"/>
                  </a:schemeClr>
                </a:solidFill>
              </a:defRPr>
            </a:lvl6pPr>
            <a:lvl7pPr marL="2285909" indent="0">
              <a:buNone/>
              <a:defRPr sz="1333">
                <a:solidFill>
                  <a:schemeClr val="tx1">
                    <a:tint val="75000"/>
                  </a:schemeClr>
                </a:solidFill>
              </a:defRPr>
            </a:lvl7pPr>
            <a:lvl8pPr marL="2666893" indent="0">
              <a:buNone/>
              <a:defRPr sz="1333">
                <a:solidFill>
                  <a:schemeClr val="tx1">
                    <a:tint val="75000"/>
                  </a:schemeClr>
                </a:solidFill>
              </a:defRPr>
            </a:lvl8pPr>
            <a:lvl9pPr marL="3047878" indent="0">
              <a:buNone/>
              <a:defRPr sz="13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5552DA-47E0-4101-AF03-11445EB98B0D}" type="datetimeFigureOut">
              <a:rPr lang="en-US" smtClean="0"/>
              <a:t>9/26/2018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DBB19-4692-40EC-BA4F-097318A818EB}" type="slidenum">
              <a:rPr lang="en-US" smtClean="0"/>
              <a:t>‹#›</a:t>
            </a:fld>
            <a:endParaRPr lang="en-US"/>
          </a:p>
        </p:txBody>
      </p:sp>
    </p:spTree>
    <p:extLst>
      <p:ext uri="{BB962C8B-B14F-4D97-AF65-F5344CB8AC3E}">
        <p14:creationId xmlns:p14="http://schemas.microsoft.com/office/powerpoint/2010/main" val="1928394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8500" y="2028472"/>
            <a:ext cx="4318000" cy="48348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43500" y="2028472"/>
            <a:ext cx="4318000" cy="48348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D5552DA-47E0-4101-AF03-11445EB98B0D}" type="datetimeFigureOut">
              <a:rPr lang="en-US" smtClean="0"/>
              <a:t>9/26/2018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DBB19-4692-40EC-BA4F-097318A818EB}" type="slidenum">
              <a:rPr lang="en-US" smtClean="0"/>
              <a:t>‹#›</a:t>
            </a:fld>
            <a:endParaRPr lang="en-US"/>
          </a:p>
        </p:txBody>
      </p:sp>
    </p:spTree>
    <p:extLst>
      <p:ext uri="{BB962C8B-B14F-4D97-AF65-F5344CB8AC3E}">
        <p14:creationId xmlns:p14="http://schemas.microsoft.com/office/powerpoint/2010/main" val="1196608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9823" y="405696"/>
            <a:ext cx="8763000" cy="1472848"/>
          </a:xfrm>
        </p:spPr>
        <p:txBody>
          <a:bodyPr/>
          <a:lstStyle/>
          <a:p>
            <a:r>
              <a:rPr lang="en-US"/>
              <a:t>Click to edit Master title style</a:t>
            </a:r>
          </a:p>
        </p:txBody>
      </p:sp>
      <p:sp>
        <p:nvSpPr>
          <p:cNvPr id="3" name="Text Placeholder 2"/>
          <p:cNvSpPr>
            <a:spLocks noGrp="1"/>
          </p:cNvSpPr>
          <p:nvPr>
            <p:ph type="body" idx="1"/>
          </p:nvPr>
        </p:nvSpPr>
        <p:spPr>
          <a:xfrm>
            <a:off x="699824" y="1867959"/>
            <a:ext cx="4298156" cy="915458"/>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4" name="Content Placeholder 3"/>
          <p:cNvSpPr>
            <a:spLocks noGrp="1"/>
          </p:cNvSpPr>
          <p:nvPr>
            <p:ph sz="half" idx="2"/>
          </p:nvPr>
        </p:nvSpPr>
        <p:spPr>
          <a:xfrm>
            <a:off x="699824" y="2783417"/>
            <a:ext cx="4298156" cy="4093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43501" y="1867959"/>
            <a:ext cx="4319323" cy="915458"/>
          </a:xfrm>
        </p:spPr>
        <p:txBody>
          <a:bodyPr anchor="b"/>
          <a:lstStyle>
            <a:lvl1pPr marL="0" indent="0">
              <a:buNone/>
              <a:defRPr sz="2000" b="1"/>
            </a:lvl1pPr>
            <a:lvl2pPr marL="380985" indent="0">
              <a:buNone/>
              <a:defRPr sz="1667" b="1"/>
            </a:lvl2pPr>
            <a:lvl3pPr marL="761970" indent="0">
              <a:buNone/>
              <a:defRPr sz="1500" b="1"/>
            </a:lvl3pPr>
            <a:lvl4pPr marL="1142954" indent="0">
              <a:buNone/>
              <a:defRPr sz="1333" b="1"/>
            </a:lvl4pPr>
            <a:lvl5pPr marL="1523939" indent="0">
              <a:buNone/>
              <a:defRPr sz="1333" b="1"/>
            </a:lvl5pPr>
            <a:lvl6pPr marL="1904924" indent="0">
              <a:buNone/>
              <a:defRPr sz="1333" b="1"/>
            </a:lvl6pPr>
            <a:lvl7pPr marL="2285909" indent="0">
              <a:buNone/>
              <a:defRPr sz="1333" b="1"/>
            </a:lvl7pPr>
            <a:lvl8pPr marL="2666893" indent="0">
              <a:buNone/>
              <a:defRPr sz="1333" b="1"/>
            </a:lvl8pPr>
            <a:lvl9pPr marL="3047878" indent="0">
              <a:buNone/>
              <a:defRPr sz="1333" b="1"/>
            </a:lvl9pPr>
          </a:lstStyle>
          <a:p>
            <a:pPr lvl="0"/>
            <a:r>
              <a:rPr lang="en-US"/>
              <a:t>Click to edit Master text styles</a:t>
            </a:r>
          </a:p>
        </p:txBody>
      </p:sp>
      <p:sp>
        <p:nvSpPr>
          <p:cNvPr id="6" name="Content Placeholder 5"/>
          <p:cNvSpPr>
            <a:spLocks noGrp="1"/>
          </p:cNvSpPr>
          <p:nvPr>
            <p:ph sz="quarter" idx="4"/>
          </p:nvPr>
        </p:nvSpPr>
        <p:spPr>
          <a:xfrm>
            <a:off x="5143501" y="2783417"/>
            <a:ext cx="4319323" cy="40939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5552DA-47E0-4101-AF03-11445EB98B0D}" type="datetimeFigureOut">
              <a:rPr lang="en-US" smtClean="0"/>
              <a:t>9/26/2018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FDBB19-4692-40EC-BA4F-097318A818EB}" type="slidenum">
              <a:rPr lang="en-US" smtClean="0"/>
              <a:t>‹#›</a:t>
            </a:fld>
            <a:endParaRPr lang="en-US"/>
          </a:p>
        </p:txBody>
      </p:sp>
    </p:spTree>
    <p:extLst>
      <p:ext uri="{BB962C8B-B14F-4D97-AF65-F5344CB8AC3E}">
        <p14:creationId xmlns:p14="http://schemas.microsoft.com/office/powerpoint/2010/main" val="1510191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D5552DA-47E0-4101-AF03-11445EB98B0D}" type="datetimeFigureOut">
              <a:rPr lang="en-US" smtClean="0"/>
              <a:t>9/26/2018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FDBB19-4692-40EC-BA4F-097318A818EB}" type="slidenum">
              <a:rPr lang="en-US" smtClean="0"/>
              <a:t>‹#›</a:t>
            </a:fld>
            <a:endParaRPr lang="en-US"/>
          </a:p>
        </p:txBody>
      </p:sp>
    </p:spTree>
    <p:extLst>
      <p:ext uri="{BB962C8B-B14F-4D97-AF65-F5344CB8AC3E}">
        <p14:creationId xmlns:p14="http://schemas.microsoft.com/office/powerpoint/2010/main" val="396288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5552DA-47E0-4101-AF03-11445EB98B0D}" type="datetimeFigureOut">
              <a:rPr lang="en-US" smtClean="0"/>
              <a:t>9/26/2018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FDBB19-4692-40EC-BA4F-097318A818EB}" type="slidenum">
              <a:rPr lang="en-US" smtClean="0"/>
              <a:t>‹#›</a:t>
            </a:fld>
            <a:endParaRPr lang="en-US"/>
          </a:p>
        </p:txBody>
      </p:sp>
    </p:spTree>
    <p:extLst>
      <p:ext uri="{BB962C8B-B14F-4D97-AF65-F5344CB8AC3E}">
        <p14:creationId xmlns:p14="http://schemas.microsoft.com/office/powerpoint/2010/main" val="624864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9824" y="508000"/>
            <a:ext cx="3276864" cy="1778000"/>
          </a:xfrm>
        </p:spPr>
        <p:txBody>
          <a:bodyPr anchor="b"/>
          <a:lstStyle>
            <a:lvl1pPr>
              <a:defRPr sz="2667"/>
            </a:lvl1pPr>
          </a:lstStyle>
          <a:p>
            <a:r>
              <a:rPr lang="en-US"/>
              <a:t>Click to edit Master title style</a:t>
            </a:r>
          </a:p>
        </p:txBody>
      </p:sp>
      <p:sp>
        <p:nvSpPr>
          <p:cNvPr id="3" name="Content Placeholder 2"/>
          <p:cNvSpPr>
            <a:spLocks noGrp="1"/>
          </p:cNvSpPr>
          <p:nvPr>
            <p:ph idx="1"/>
          </p:nvPr>
        </p:nvSpPr>
        <p:spPr>
          <a:xfrm>
            <a:off x="4319323" y="1097141"/>
            <a:ext cx="5143500" cy="5415139"/>
          </a:xfrm>
        </p:spPr>
        <p:txBody>
          <a:bodyPr/>
          <a:lstStyle>
            <a:lvl1pPr>
              <a:defRPr sz="2667"/>
            </a:lvl1pPr>
            <a:lvl2pPr>
              <a:defRPr sz="2333"/>
            </a:lvl2pPr>
            <a:lvl3pPr>
              <a:defRPr sz="2000"/>
            </a:lvl3pPr>
            <a:lvl4pPr>
              <a:defRPr sz="1667"/>
            </a:lvl4pPr>
            <a:lvl5pPr>
              <a:defRPr sz="1667"/>
            </a:lvl5pPr>
            <a:lvl6pPr>
              <a:defRPr sz="1667"/>
            </a:lvl6pPr>
            <a:lvl7pPr>
              <a:defRPr sz="1667"/>
            </a:lvl7pPr>
            <a:lvl8pPr>
              <a:defRPr sz="1667"/>
            </a:lvl8pPr>
            <a:lvl9pPr>
              <a:defRPr sz="1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9824" y="2286000"/>
            <a:ext cx="3276864" cy="4235098"/>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p:cNvSpPr>
            <a:spLocks noGrp="1"/>
          </p:cNvSpPr>
          <p:nvPr>
            <p:ph type="dt" sz="half" idx="10"/>
          </p:nvPr>
        </p:nvSpPr>
        <p:spPr/>
        <p:txBody>
          <a:bodyPr/>
          <a:lstStyle/>
          <a:p>
            <a:fld id="{4D5552DA-47E0-4101-AF03-11445EB98B0D}" type="datetimeFigureOut">
              <a:rPr lang="en-US" smtClean="0"/>
              <a:t>9/26/2018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DBB19-4692-40EC-BA4F-097318A818EB}" type="slidenum">
              <a:rPr lang="en-US" smtClean="0"/>
              <a:t>‹#›</a:t>
            </a:fld>
            <a:endParaRPr lang="en-US"/>
          </a:p>
        </p:txBody>
      </p:sp>
    </p:spTree>
    <p:extLst>
      <p:ext uri="{BB962C8B-B14F-4D97-AF65-F5344CB8AC3E}">
        <p14:creationId xmlns:p14="http://schemas.microsoft.com/office/powerpoint/2010/main" val="770171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9824" y="508000"/>
            <a:ext cx="3276864" cy="1778000"/>
          </a:xfrm>
        </p:spPr>
        <p:txBody>
          <a:bodyPr anchor="b"/>
          <a:lstStyle>
            <a:lvl1pPr>
              <a:defRPr sz="2667"/>
            </a:lvl1pPr>
          </a:lstStyle>
          <a:p>
            <a:r>
              <a:rPr lang="en-US"/>
              <a:t>Click to edit Master title style</a:t>
            </a:r>
          </a:p>
        </p:txBody>
      </p:sp>
      <p:sp>
        <p:nvSpPr>
          <p:cNvPr id="3" name="Picture Placeholder 2"/>
          <p:cNvSpPr>
            <a:spLocks noGrp="1"/>
          </p:cNvSpPr>
          <p:nvPr>
            <p:ph type="pic" idx="1"/>
          </p:nvPr>
        </p:nvSpPr>
        <p:spPr>
          <a:xfrm>
            <a:off x="4319323" y="1097141"/>
            <a:ext cx="5143500" cy="5415139"/>
          </a:xfrm>
        </p:spPr>
        <p:txBody>
          <a:bodyPr/>
          <a:lstStyle>
            <a:lvl1pPr marL="0" indent="0">
              <a:buNone/>
              <a:defRPr sz="2667"/>
            </a:lvl1pPr>
            <a:lvl2pPr marL="380985" indent="0">
              <a:buNone/>
              <a:defRPr sz="2333"/>
            </a:lvl2pPr>
            <a:lvl3pPr marL="761970" indent="0">
              <a:buNone/>
              <a:defRPr sz="2000"/>
            </a:lvl3pPr>
            <a:lvl4pPr marL="1142954" indent="0">
              <a:buNone/>
              <a:defRPr sz="1667"/>
            </a:lvl4pPr>
            <a:lvl5pPr marL="1523939" indent="0">
              <a:buNone/>
              <a:defRPr sz="1667"/>
            </a:lvl5pPr>
            <a:lvl6pPr marL="1904924" indent="0">
              <a:buNone/>
              <a:defRPr sz="1667"/>
            </a:lvl6pPr>
            <a:lvl7pPr marL="2285909" indent="0">
              <a:buNone/>
              <a:defRPr sz="1667"/>
            </a:lvl7pPr>
            <a:lvl8pPr marL="2666893" indent="0">
              <a:buNone/>
              <a:defRPr sz="1667"/>
            </a:lvl8pPr>
            <a:lvl9pPr marL="3047878" indent="0">
              <a:buNone/>
              <a:defRPr sz="1667"/>
            </a:lvl9pPr>
          </a:lstStyle>
          <a:p>
            <a:endParaRPr lang="en-US"/>
          </a:p>
        </p:txBody>
      </p:sp>
      <p:sp>
        <p:nvSpPr>
          <p:cNvPr id="4" name="Text Placeholder 3"/>
          <p:cNvSpPr>
            <a:spLocks noGrp="1"/>
          </p:cNvSpPr>
          <p:nvPr>
            <p:ph type="body" sz="half" idx="2"/>
          </p:nvPr>
        </p:nvSpPr>
        <p:spPr>
          <a:xfrm>
            <a:off x="699824" y="2286000"/>
            <a:ext cx="3276864" cy="4235098"/>
          </a:xfrm>
        </p:spPr>
        <p:txBody>
          <a:bodyPr/>
          <a:lstStyle>
            <a:lvl1pPr marL="0" indent="0">
              <a:buNone/>
              <a:defRPr sz="1333"/>
            </a:lvl1pPr>
            <a:lvl2pPr marL="380985" indent="0">
              <a:buNone/>
              <a:defRPr sz="1167"/>
            </a:lvl2pPr>
            <a:lvl3pPr marL="761970" indent="0">
              <a:buNone/>
              <a:defRPr sz="1000"/>
            </a:lvl3pPr>
            <a:lvl4pPr marL="1142954" indent="0">
              <a:buNone/>
              <a:defRPr sz="833"/>
            </a:lvl4pPr>
            <a:lvl5pPr marL="1523939" indent="0">
              <a:buNone/>
              <a:defRPr sz="833"/>
            </a:lvl5pPr>
            <a:lvl6pPr marL="1904924" indent="0">
              <a:buNone/>
              <a:defRPr sz="833"/>
            </a:lvl6pPr>
            <a:lvl7pPr marL="2285909" indent="0">
              <a:buNone/>
              <a:defRPr sz="833"/>
            </a:lvl7pPr>
            <a:lvl8pPr marL="2666893" indent="0">
              <a:buNone/>
              <a:defRPr sz="833"/>
            </a:lvl8pPr>
            <a:lvl9pPr marL="3047878" indent="0">
              <a:buNone/>
              <a:defRPr sz="833"/>
            </a:lvl9pPr>
          </a:lstStyle>
          <a:p>
            <a:pPr lvl="0"/>
            <a:r>
              <a:rPr lang="en-US"/>
              <a:t>Click to edit Master text styles</a:t>
            </a:r>
          </a:p>
        </p:txBody>
      </p:sp>
      <p:sp>
        <p:nvSpPr>
          <p:cNvPr id="5" name="Date Placeholder 4"/>
          <p:cNvSpPr>
            <a:spLocks noGrp="1"/>
          </p:cNvSpPr>
          <p:nvPr>
            <p:ph type="dt" sz="half" idx="10"/>
          </p:nvPr>
        </p:nvSpPr>
        <p:spPr/>
        <p:txBody>
          <a:bodyPr/>
          <a:lstStyle/>
          <a:p>
            <a:fld id="{4D5552DA-47E0-4101-AF03-11445EB98B0D}" type="datetimeFigureOut">
              <a:rPr lang="en-US" smtClean="0"/>
              <a:t>9/26/2018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DBB19-4692-40EC-BA4F-097318A818EB}" type="slidenum">
              <a:rPr lang="en-US" smtClean="0"/>
              <a:t>‹#›</a:t>
            </a:fld>
            <a:endParaRPr lang="en-US"/>
          </a:p>
        </p:txBody>
      </p:sp>
    </p:spTree>
    <p:extLst>
      <p:ext uri="{BB962C8B-B14F-4D97-AF65-F5344CB8AC3E}">
        <p14:creationId xmlns:p14="http://schemas.microsoft.com/office/powerpoint/2010/main" val="1212606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8500" y="405696"/>
            <a:ext cx="8763000" cy="1472848"/>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98500" y="2028472"/>
            <a:ext cx="8763000" cy="48348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98500" y="7062613"/>
            <a:ext cx="2286000" cy="405694"/>
          </a:xfrm>
          <a:prstGeom prst="rect">
            <a:avLst/>
          </a:prstGeom>
        </p:spPr>
        <p:txBody>
          <a:bodyPr vert="horz" lIns="91440" tIns="45720" rIns="91440" bIns="45720" rtlCol="0" anchor="ctr"/>
          <a:lstStyle>
            <a:lvl1pPr algn="l">
              <a:defRPr sz="1000">
                <a:solidFill>
                  <a:schemeClr val="tx1">
                    <a:tint val="75000"/>
                  </a:schemeClr>
                </a:solidFill>
              </a:defRPr>
            </a:lvl1pPr>
          </a:lstStyle>
          <a:p>
            <a:fld id="{4D5552DA-47E0-4101-AF03-11445EB98B0D}" type="datetimeFigureOut">
              <a:rPr lang="en-US" smtClean="0"/>
              <a:t>9/26/2018</a:t>
            </a:fld>
            <a:endParaRPr lang="en-US"/>
          </a:p>
        </p:txBody>
      </p:sp>
      <p:sp>
        <p:nvSpPr>
          <p:cNvPr id="5" name="Footer Placeholder 4"/>
          <p:cNvSpPr>
            <a:spLocks noGrp="1"/>
          </p:cNvSpPr>
          <p:nvPr>
            <p:ph type="ftr" sz="quarter" idx="3"/>
          </p:nvPr>
        </p:nvSpPr>
        <p:spPr>
          <a:xfrm>
            <a:off x="3365500" y="7062613"/>
            <a:ext cx="3429000" cy="405694"/>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175500" y="7062613"/>
            <a:ext cx="2286000" cy="405694"/>
          </a:xfrm>
          <a:prstGeom prst="rect">
            <a:avLst/>
          </a:prstGeom>
        </p:spPr>
        <p:txBody>
          <a:bodyPr vert="horz" lIns="91440" tIns="45720" rIns="91440" bIns="45720" rtlCol="0" anchor="ctr"/>
          <a:lstStyle>
            <a:lvl1pPr algn="r">
              <a:defRPr sz="1000">
                <a:solidFill>
                  <a:schemeClr val="tx1">
                    <a:tint val="75000"/>
                  </a:schemeClr>
                </a:solidFill>
              </a:defRPr>
            </a:lvl1pPr>
          </a:lstStyle>
          <a:p>
            <a:fld id="{CBFDBB19-4692-40EC-BA4F-097318A818EB}" type="slidenum">
              <a:rPr lang="en-US" smtClean="0"/>
              <a:t>‹#›</a:t>
            </a:fld>
            <a:endParaRPr lang="en-US"/>
          </a:p>
        </p:txBody>
      </p:sp>
    </p:spTree>
    <p:extLst>
      <p:ext uri="{BB962C8B-B14F-4D97-AF65-F5344CB8AC3E}">
        <p14:creationId xmlns:p14="http://schemas.microsoft.com/office/powerpoint/2010/main" val="2204017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61970" rtl="0" eaLnBrk="1" latinLnBrk="0" hangingPunct="1">
        <a:lnSpc>
          <a:spcPct val="90000"/>
        </a:lnSpc>
        <a:spcBef>
          <a:spcPct val="0"/>
        </a:spcBef>
        <a:buNone/>
        <a:defRPr sz="3667" kern="1200">
          <a:solidFill>
            <a:schemeClr val="tx1"/>
          </a:solidFill>
          <a:latin typeface="+mj-lt"/>
          <a:ea typeface="+mj-ea"/>
          <a:cs typeface="+mj-cs"/>
        </a:defRPr>
      </a:lvl1pPr>
    </p:titleStyle>
    <p:bodyStyle>
      <a:lvl1pPr marL="190492" indent="-190492" algn="l" defTabSz="761970" rtl="0" eaLnBrk="1" latinLnBrk="0" hangingPunct="1">
        <a:lnSpc>
          <a:spcPct val="90000"/>
        </a:lnSpc>
        <a:spcBef>
          <a:spcPts val="833"/>
        </a:spcBef>
        <a:buFont typeface="Arial" panose="020B0604020202020204" pitchFamily="34" charset="0"/>
        <a:buChar char="•"/>
        <a:defRPr sz="2333" kern="1200">
          <a:solidFill>
            <a:schemeClr val="tx1"/>
          </a:solidFill>
          <a:latin typeface="+mn-lt"/>
          <a:ea typeface="+mn-ea"/>
          <a:cs typeface="+mn-cs"/>
        </a:defRPr>
      </a:lvl1pPr>
      <a:lvl2pPr marL="571477" indent="-190492" algn="l" defTabSz="761970" rtl="0" eaLnBrk="1" latinLnBrk="0" hangingPunct="1">
        <a:lnSpc>
          <a:spcPct val="90000"/>
        </a:lnSpc>
        <a:spcBef>
          <a:spcPts val="417"/>
        </a:spcBef>
        <a:buFont typeface="Arial" panose="020B0604020202020204" pitchFamily="34" charset="0"/>
        <a:buChar char="•"/>
        <a:defRPr sz="2000" kern="1200">
          <a:solidFill>
            <a:schemeClr val="tx1"/>
          </a:solidFill>
          <a:latin typeface="+mn-lt"/>
          <a:ea typeface="+mn-ea"/>
          <a:cs typeface="+mn-cs"/>
        </a:defRPr>
      </a:lvl2pPr>
      <a:lvl3pPr marL="952462" indent="-190492" algn="l" defTabSz="761970" rtl="0" eaLnBrk="1" latinLnBrk="0" hangingPunct="1">
        <a:lnSpc>
          <a:spcPct val="90000"/>
        </a:lnSpc>
        <a:spcBef>
          <a:spcPts val="417"/>
        </a:spcBef>
        <a:buFont typeface="Arial" panose="020B0604020202020204" pitchFamily="34" charset="0"/>
        <a:buChar char="•"/>
        <a:defRPr sz="1667" kern="1200">
          <a:solidFill>
            <a:schemeClr val="tx1"/>
          </a:solidFill>
          <a:latin typeface="+mn-lt"/>
          <a:ea typeface="+mn-ea"/>
          <a:cs typeface="+mn-cs"/>
        </a:defRPr>
      </a:lvl3pPr>
      <a:lvl4pPr marL="1333447"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4pPr>
      <a:lvl5pPr marL="171443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5pPr>
      <a:lvl6pPr marL="209541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6pPr>
      <a:lvl7pPr marL="2476401"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7pPr>
      <a:lvl8pPr marL="2857386"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8pPr>
      <a:lvl9pPr marL="3238370" indent="-190492" algn="l" defTabSz="761970" rtl="0" eaLnBrk="1" latinLnBrk="0" hangingPunct="1">
        <a:lnSpc>
          <a:spcPct val="90000"/>
        </a:lnSpc>
        <a:spcBef>
          <a:spcPts val="417"/>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761970" rtl="0" eaLnBrk="1" latinLnBrk="0" hangingPunct="1">
        <a:defRPr sz="1500" kern="1200">
          <a:solidFill>
            <a:schemeClr val="tx1"/>
          </a:solidFill>
          <a:latin typeface="+mn-lt"/>
          <a:ea typeface="+mn-ea"/>
          <a:cs typeface="+mn-cs"/>
        </a:defRPr>
      </a:lvl1pPr>
      <a:lvl2pPr marL="380985" algn="l" defTabSz="761970" rtl="0" eaLnBrk="1" latinLnBrk="0" hangingPunct="1">
        <a:defRPr sz="1500" kern="1200">
          <a:solidFill>
            <a:schemeClr val="tx1"/>
          </a:solidFill>
          <a:latin typeface="+mn-lt"/>
          <a:ea typeface="+mn-ea"/>
          <a:cs typeface="+mn-cs"/>
        </a:defRPr>
      </a:lvl2pPr>
      <a:lvl3pPr marL="761970" algn="l" defTabSz="761970" rtl="0" eaLnBrk="1" latinLnBrk="0" hangingPunct="1">
        <a:defRPr sz="1500" kern="1200">
          <a:solidFill>
            <a:schemeClr val="tx1"/>
          </a:solidFill>
          <a:latin typeface="+mn-lt"/>
          <a:ea typeface="+mn-ea"/>
          <a:cs typeface="+mn-cs"/>
        </a:defRPr>
      </a:lvl3pPr>
      <a:lvl4pPr marL="1142954" algn="l" defTabSz="761970" rtl="0" eaLnBrk="1" latinLnBrk="0" hangingPunct="1">
        <a:defRPr sz="1500" kern="1200">
          <a:solidFill>
            <a:schemeClr val="tx1"/>
          </a:solidFill>
          <a:latin typeface="+mn-lt"/>
          <a:ea typeface="+mn-ea"/>
          <a:cs typeface="+mn-cs"/>
        </a:defRPr>
      </a:lvl4pPr>
      <a:lvl5pPr marL="1523939" algn="l" defTabSz="761970" rtl="0" eaLnBrk="1" latinLnBrk="0" hangingPunct="1">
        <a:defRPr sz="1500" kern="1200">
          <a:solidFill>
            <a:schemeClr val="tx1"/>
          </a:solidFill>
          <a:latin typeface="+mn-lt"/>
          <a:ea typeface="+mn-ea"/>
          <a:cs typeface="+mn-cs"/>
        </a:defRPr>
      </a:lvl5pPr>
      <a:lvl6pPr marL="1904924" algn="l" defTabSz="761970" rtl="0" eaLnBrk="1" latinLnBrk="0" hangingPunct="1">
        <a:defRPr sz="1500" kern="1200">
          <a:solidFill>
            <a:schemeClr val="tx1"/>
          </a:solidFill>
          <a:latin typeface="+mn-lt"/>
          <a:ea typeface="+mn-ea"/>
          <a:cs typeface="+mn-cs"/>
        </a:defRPr>
      </a:lvl6pPr>
      <a:lvl7pPr marL="2285909" algn="l" defTabSz="761970" rtl="0" eaLnBrk="1" latinLnBrk="0" hangingPunct="1">
        <a:defRPr sz="1500" kern="1200">
          <a:solidFill>
            <a:schemeClr val="tx1"/>
          </a:solidFill>
          <a:latin typeface="+mn-lt"/>
          <a:ea typeface="+mn-ea"/>
          <a:cs typeface="+mn-cs"/>
        </a:defRPr>
      </a:lvl7pPr>
      <a:lvl8pPr marL="2666893" algn="l" defTabSz="761970" rtl="0" eaLnBrk="1" latinLnBrk="0" hangingPunct="1">
        <a:defRPr sz="1500" kern="1200">
          <a:solidFill>
            <a:schemeClr val="tx1"/>
          </a:solidFill>
          <a:latin typeface="+mn-lt"/>
          <a:ea typeface="+mn-ea"/>
          <a:cs typeface="+mn-cs"/>
        </a:defRPr>
      </a:lvl8pPr>
      <a:lvl9pPr marL="3047878" algn="l" defTabSz="76197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7674229" y="6343650"/>
            <a:ext cx="1526667" cy="620141"/>
          </a:xfrm>
          <a:prstGeom prst="rect">
            <a:avLst/>
          </a:prstGeom>
          <a:solidFill>
            <a:scrgbClr r="0" g="0" b="0">
              <a:alpha val="0"/>
            </a:scrgbClr>
          </a:solidFill>
        </p:spPr>
      </p:pic>
      <p:pic>
        <p:nvPicPr>
          <p:cNvPr id="3" name="Picture 2"/>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9329293" y="6301994"/>
            <a:ext cx="643636" cy="643636"/>
          </a:xfrm>
          <a:prstGeom prst="rect">
            <a:avLst/>
          </a:prstGeom>
          <a:solidFill>
            <a:scrgbClr r="0" g="0" b="0">
              <a:alpha val="0"/>
            </a:scrgbClr>
          </a:solidFill>
        </p:spPr>
      </p:pic>
      <p:sp>
        <p:nvSpPr>
          <p:cNvPr id="4" name="TextBox 3"/>
          <p:cNvSpPr txBox="1"/>
          <p:nvPr/>
        </p:nvSpPr>
        <p:spPr>
          <a:xfrm>
            <a:off x="517335" y="6577465"/>
            <a:ext cx="5831840" cy="784189"/>
          </a:xfrm>
          <a:prstGeom prst="rect">
            <a:avLst/>
          </a:prstGeom>
          <a:noFill/>
        </p:spPr>
        <p:txBody>
          <a:bodyPr vert="horz" rtlCol="0">
            <a:spAutoFit/>
          </a:bodyPr>
          <a:lstStyle/>
          <a:p>
            <a:pPr>
              <a:lnSpc>
                <a:spcPct val="150000"/>
              </a:lnSpc>
            </a:pPr>
            <a:r>
              <a:rPr lang="en-US" sz="1600" dirty="0">
                <a:solidFill>
                  <a:srgbClr val="000000"/>
                </a:solidFill>
                <a:latin typeface="Century Gothic"/>
              </a:rPr>
              <a:t>AB: required	BC: required</a:t>
            </a:r>
          </a:p>
          <a:p>
            <a:pPr>
              <a:lnSpc>
                <a:spcPct val="150000"/>
              </a:lnSpc>
            </a:pPr>
            <a:r>
              <a:rPr lang="en-US" sz="1600" dirty="0">
                <a:solidFill>
                  <a:srgbClr val="000000"/>
                </a:solidFill>
                <a:latin typeface="Century Gothic"/>
              </a:rPr>
              <a:t>MB: required	ON: required</a:t>
            </a:r>
          </a:p>
        </p:txBody>
      </p:sp>
      <p:sp>
        <p:nvSpPr>
          <p:cNvPr id="5" name="TextBox 4"/>
          <p:cNvSpPr txBox="1"/>
          <p:nvPr/>
        </p:nvSpPr>
        <p:spPr>
          <a:xfrm>
            <a:off x="2740660" y="736600"/>
            <a:ext cx="7228840" cy="753411"/>
          </a:xfrm>
          <a:prstGeom prst="rect">
            <a:avLst/>
          </a:prstGeom>
          <a:noFill/>
        </p:spPr>
        <p:txBody>
          <a:bodyPr vert="horz" rtlCol="0">
            <a:spAutoFit/>
          </a:bodyPr>
          <a:lstStyle/>
          <a:p>
            <a:pPr algn="r"/>
            <a:r>
              <a:rPr lang="en-US" sz="1600" dirty="0">
                <a:solidFill>
                  <a:srgbClr val="666666"/>
                </a:solidFill>
                <a:latin typeface="Century Gothic"/>
              </a:rPr>
              <a:t>Teacher Resource 6.1 Unit 2 Number Sense pp. C-19–24</a:t>
            </a:r>
          </a:p>
          <a:p>
            <a:pPr algn="r">
              <a:lnSpc>
                <a:spcPct val="200000"/>
              </a:lnSpc>
            </a:pPr>
            <a:r>
              <a:rPr lang="en-US" sz="1600" dirty="0">
                <a:solidFill>
                  <a:srgbClr val="666666"/>
                </a:solidFill>
                <a:latin typeface="Century Gothic"/>
              </a:rPr>
              <a:t>New Canadian Edition</a:t>
            </a:r>
          </a:p>
        </p:txBody>
      </p:sp>
      <p:sp>
        <p:nvSpPr>
          <p:cNvPr id="6" name="TextBox 5"/>
          <p:cNvSpPr txBox="1"/>
          <p:nvPr/>
        </p:nvSpPr>
        <p:spPr>
          <a:xfrm>
            <a:off x="5102860" y="330200"/>
            <a:ext cx="4866640" cy="338554"/>
          </a:xfrm>
          <a:prstGeom prst="rect">
            <a:avLst/>
          </a:prstGeom>
          <a:noFill/>
        </p:spPr>
        <p:txBody>
          <a:bodyPr vert="horz" rtlCol="0">
            <a:spAutoFit/>
          </a:bodyPr>
          <a:lstStyle/>
          <a:p>
            <a:pPr algn="r"/>
            <a:r>
              <a:rPr lang="en-US" sz="1600">
                <a:solidFill>
                  <a:srgbClr val="000000"/>
                </a:solidFill>
                <a:latin typeface="Century Gothic"/>
              </a:rPr>
              <a:t>JUMP Math™    Copyright © 2018 JUMP Math</a:t>
            </a:r>
          </a:p>
        </p:txBody>
      </p:sp>
      <p:sp>
        <p:nvSpPr>
          <p:cNvPr id="7" name="TextBox 6"/>
          <p:cNvSpPr txBox="1"/>
          <p:nvPr/>
        </p:nvSpPr>
        <p:spPr>
          <a:xfrm>
            <a:off x="520700" y="1625600"/>
            <a:ext cx="1484884" cy="523220"/>
          </a:xfrm>
          <a:prstGeom prst="rect">
            <a:avLst/>
          </a:prstGeom>
          <a:noFill/>
        </p:spPr>
        <p:txBody>
          <a:bodyPr vert="horz" rtlCol="0">
            <a:spAutoFit/>
          </a:bodyPr>
          <a:lstStyle/>
          <a:p>
            <a:r>
              <a:rPr lang="en-US" sz="2800">
                <a:solidFill>
                  <a:srgbClr val="666666"/>
                </a:solidFill>
                <a:latin typeface="Century Gothic"/>
              </a:rPr>
              <a:t>NS6-4</a:t>
            </a:r>
          </a:p>
        </p:txBody>
      </p:sp>
      <p:sp>
        <p:nvSpPr>
          <p:cNvPr id="8" name="TextBox 7"/>
          <p:cNvSpPr txBox="1"/>
          <p:nvPr/>
        </p:nvSpPr>
        <p:spPr>
          <a:xfrm>
            <a:off x="520700" y="2184400"/>
            <a:ext cx="7762240" cy="300082"/>
          </a:xfrm>
          <a:prstGeom prst="rect">
            <a:avLst/>
          </a:prstGeom>
          <a:noFill/>
        </p:spPr>
        <p:txBody>
          <a:bodyPr vert="horz" rtlCol="0">
            <a:spAutoFit/>
          </a:bodyPr>
          <a:lstStyle/>
          <a:p>
            <a:r>
              <a:rPr lang="en-US" sz="3000">
                <a:solidFill>
                  <a:srgbClr val="000000"/>
                </a:solidFill>
                <a:latin typeface="Century Gothic"/>
              </a:rPr>
              <a:t>Addition and Subtraction</a:t>
            </a:r>
          </a:p>
        </p:txBody>
      </p:sp>
      <p:cxnSp>
        <p:nvCxnSpPr>
          <p:cNvPr id="9" name="Straight Connector 8"/>
          <p:cNvCxnSpPr/>
          <p:nvPr/>
        </p:nvCxnSpPr>
        <p:spPr>
          <a:xfrm>
            <a:off x="282829" y="2998470"/>
            <a:ext cx="9594342" cy="0"/>
          </a:xfrm>
          <a:prstGeom prst="line">
            <a:avLst/>
          </a:prstGeom>
          <a:ln w="25400" cap="flat" cmpd="sng" algn="ctr">
            <a:solidFill>
              <a:srgbClr val="80808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20700" y="3352800"/>
            <a:ext cx="9006840" cy="855042"/>
          </a:xfrm>
          <a:prstGeom prst="rect">
            <a:avLst/>
          </a:prstGeom>
          <a:noFill/>
        </p:spPr>
        <p:txBody>
          <a:bodyPr vert="horz" rtlCol="0">
            <a:spAutoFit/>
          </a:bodyPr>
          <a:lstStyle/>
          <a:p>
            <a:pPr>
              <a:lnSpc>
                <a:spcPct val="112000"/>
              </a:lnSpc>
              <a:spcAft>
                <a:spcPts val="800"/>
              </a:spcAft>
            </a:pPr>
            <a:r>
              <a:rPr lang="en-US" sz="2000" dirty="0">
                <a:solidFill>
                  <a:srgbClr val="000000"/>
                </a:solidFill>
                <a:latin typeface="Century Gothic"/>
              </a:rPr>
              <a:t>Students will:</a:t>
            </a:r>
          </a:p>
          <a:p>
            <a:pPr>
              <a:lnSpc>
                <a:spcPct val="112000"/>
              </a:lnSpc>
              <a:spcAft>
                <a:spcPts val="800"/>
              </a:spcAft>
            </a:pPr>
            <a:r>
              <a:rPr lang="en-US" sz="2000" dirty="0">
                <a:solidFill>
                  <a:srgbClr val="000000"/>
                </a:solidFill>
                <a:latin typeface="Century Gothic"/>
              </a:rPr>
              <a:t>•  add and subtract multi-digit numbers, regrouping where necessary.</a:t>
            </a:r>
          </a:p>
        </p:txBody>
      </p:sp>
      <p:sp>
        <p:nvSpPr>
          <p:cNvPr id="11" name="TextBox 10"/>
          <p:cNvSpPr txBox="1"/>
          <p:nvPr/>
        </p:nvSpPr>
        <p:spPr>
          <a:xfrm>
            <a:off x="7084060" y="7023100"/>
            <a:ext cx="2891409" cy="338554"/>
          </a:xfrm>
          <a:prstGeom prst="rect">
            <a:avLst/>
          </a:prstGeom>
          <a:noFill/>
        </p:spPr>
        <p:txBody>
          <a:bodyPr vert="horz" rtlCol="0">
            <a:spAutoFit/>
          </a:bodyPr>
          <a:lstStyle/>
          <a:p>
            <a:pPr algn="r"/>
            <a:r>
              <a:rPr lang="en-US" sz="1600">
                <a:solidFill>
                  <a:srgbClr val="000000"/>
                </a:solidFill>
                <a:latin typeface="Century Gothic"/>
              </a:rPr>
              <a:t>AP Book 6.1 pp. 28–31</a:t>
            </a:r>
          </a:p>
        </p:txBody>
      </p:sp>
    </p:spTree>
    <p:extLst>
      <p:ext uri="{BB962C8B-B14F-4D97-AF65-F5344CB8AC3E}">
        <p14:creationId xmlns:p14="http://schemas.microsoft.com/office/powerpoint/2010/main" val="32369684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908540" cy="1185517"/>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Exercises:</a:t>
            </a:r>
          </a:p>
          <a:p>
            <a:pPr>
              <a:lnSpc>
                <a:spcPct val="114000"/>
              </a:lnSpc>
              <a:spcAft>
                <a:spcPts val="1200"/>
              </a:spcAft>
            </a:pPr>
            <a:r>
              <a:rPr lang="en-US" sz="2800">
                <a:solidFill>
                  <a:srgbClr val="000000"/>
                </a:solidFill>
                <a:latin typeface="Century Gothic"/>
              </a:rPr>
              <a:t>1. Add. </a:t>
            </a:r>
            <a:r>
              <a:rPr lang="en-US" sz="2800">
                <a:solidFill>
                  <a:srgbClr val="0000FF"/>
                </a:solidFill>
                <a:latin typeface="Century Gothic"/>
              </a:rPr>
              <a:t>Regroup</a:t>
            </a:r>
            <a:r>
              <a:rPr lang="en-US" sz="2800">
                <a:solidFill>
                  <a:srgbClr val="000000"/>
                </a:solidFill>
                <a:latin typeface="Century Gothic"/>
              </a:rPr>
              <a:t> when necessary. </a:t>
            </a:r>
          </a:p>
        </p:txBody>
      </p:sp>
      <p:sp>
        <p:nvSpPr>
          <p:cNvPr id="3" name="TextBox 2"/>
          <p:cNvSpPr txBox="1"/>
          <p:nvPr/>
        </p:nvSpPr>
        <p:spPr>
          <a:xfrm>
            <a:off x="457200" y="1930400"/>
            <a:ext cx="3914140"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a) 32 405 + 9736</a:t>
            </a:r>
          </a:p>
        </p:txBody>
      </p:sp>
      <p:sp>
        <p:nvSpPr>
          <p:cNvPr id="4" name="TextBox 3"/>
          <p:cNvSpPr txBox="1"/>
          <p:nvPr/>
        </p:nvSpPr>
        <p:spPr>
          <a:xfrm>
            <a:off x="5232400" y="1930400"/>
            <a:ext cx="3952240" cy="540404"/>
          </a:xfrm>
          <a:prstGeom prst="rect">
            <a:avLst/>
          </a:prstGeom>
          <a:noFill/>
        </p:spPr>
        <p:txBody>
          <a:bodyPr vert="horz" rtlCol="0">
            <a:spAutoFit/>
          </a:bodyPr>
          <a:lstStyle/>
          <a:p>
            <a:pPr>
              <a:lnSpc>
                <a:spcPct val="114000"/>
              </a:lnSpc>
              <a:spcAft>
                <a:spcPts val="1200"/>
              </a:spcAft>
            </a:pPr>
            <a:r>
              <a:rPr lang="pl-PL" sz="2800">
                <a:solidFill>
                  <a:srgbClr val="000000"/>
                </a:solidFill>
                <a:latin typeface="Century Gothic"/>
              </a:rPr>
              <a:t>b) 789 104 + 43 896</a:t>
            </a:r>
            <a:endParaRPr lang="en-US" sz="2800">
              <a:solidFill>
                <a:srgbClr val="000000"/>
              </a:solidFill>
              <a:latin typeface="Century Gothic"/>
            </a:endParaRPr>
          </a:p>
        </p:txBody>
      </p:sp>
      <p:sp>
        <p:nvSpPr>
          <p:cNvPr id="5" name="TextBox 4"/>
          <p:cNvSpPr txBox="1"/>
          <p:nvPr/>
        </p:nvSpPr>
        <p:spPr>
          <a:xfrm>
            <a:off x="457200" y="3302000"/>
            <a:ext cx="3952240"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c) 999 678 + 1322</a:t>
            </a:r>
          </a:p>
        </p:txBody>
      </p:sp>
      <p:sp>
        <p:nvSpPr>
          <p:cNvPr id="6" name="TextBox 5"/>
          <p:cNvSpPr txBox="1"/>
          <p:nvPr/>
        </p:nvSpPr>
        <p:spPr>
          <a:xfrm>
            <a:off x="5232400" y="3302000"/>
            <a:ext cx="2976245"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d) 94 358 + 8647</a:t>
            </a:r>
          </a:p>
        </p:txBody>
      </p:sp>
      <p:sp>
        <p:nvSpPr>
          <p:cNvPr id="7" name="TextBox 6"/>
          <p:cNvSpPr txBox="1"/>
          <p:nvPr/>
        </p:nvSpPr>
        <p:spPr>
          <a:xfrm>
            <a:off x="457200" y="4673600"/>
            <a:ext cx="2963748"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e) 652 722 + 798</a:t>
            </a:r>
          </a:p>
        </p:txBody>
      </p:sp>
      <p:sp>
        <p:nvSpPr>
          <p:cNvPr id="8" name="TextBox 7"/>
          <p:cNvSpPr txBox="1"/>
          <p:nvPr/>
        </p:nvSpPr>
        <p:spPr>
          <a:xfrm>
            <a:off x="5232400" y="4673600"/>
            <a:ext cx="3041371"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f) 5973 + 297 588</a:t>
            </a:r>
          </a:p>
        </p:txBody>
      </p:sp>
      <p:sp>
        <p:nvSpPr>
          <p:cNvPr id="9" name="TextBox 8"/>
          <p:cNvSpPr txBox="1"/>
          <p:nvPr/>
        </p:nvSpPr>
        <p:spPr>
          <a:xfrm>
            <a:off x="457200" y="6350000"/>
            <a:ext cx="6404813" cy="540404"/>
          </a:xfrm>
          <a:prstGeom prst="rect">
            <a:avLst/>
          </a:prstGeom>
          <a:noFill/>
        </p:spPr>
        <p:txBody>
          <a:bodyPr vert="horz" rtlCol="0">
            <a:spAutoFit/>
          </a:bodyPr>
          <a:lstStyle/>
          <a:p>
            <a:pPr>
              <a:lnSpc>
                <a:spcPct val="114000"/>
              </a:lnSpc>
              <a:spcAft>
                <a:spcPts val="1200"/>
              </a:spcAft>
            </a:pPr>
            <a:r>
              <a:rPr lang="en-US" sz="2800">
                <a:solidFill>
                  <a:srgbClr val="FF0000"/>
                </a:solidFill>
                <a:latin typeface="Century Gothic"/>
              </a:rPr>
              <a:t>Bonus: </a:t>
            </a:r>
            <a:r>
              <a:rPr lang="en-US" sz="2800">
                <a:solidFill>
                  <a:srgbClr val="000000"/>
                </a:solidFill>
                <a:latin typeface="Century Gothic"/>
              </a:rPr>
              <a:t>17 432 + 946 + 3814 + 568 117</a:t>
            </a:r>
          </a:p>
        </p:txBody>
      </p:sp>
      <p:cxnSp>
        <p:nvCxnSpPr>
          <p:cNvPr id="14" name="Straight Connector 13">
            <a:extLst>
              <a:ext uri="{FF2B5EF4-FFF2-40B4-BE49-F238E27FC236}">
                <a16:creationId xmlns:a16="http://schemas.microsoft.com/office/drawing/2014/main" id="{E95994D0-4FFE-4538-A585-00C13BA97E63}"/>
              </a:ext>
            </a:extLst>
          </p:cNvPr>
          <p:cNvCxnSpPr>
            <a:cxnSpLocks/>
          </p:cNvCxnSpPr>
          <p:nvPr/>
        </p:nvCxnSpPr>
        <p:spPr>
          <a:xfrm>
            <a:off x="0" y="613410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613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908540"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2. Add to solve the word problem.</a:t>
            </a:r>
          </a:p>
        </p:txBody>
      </p:sp>
      <p:sp>
        <p:nvSpPr>
          <p:cNvPr id="3" name="TextBox 2"/>
          <p:cNvSpPr txBox="1"/>
          <p:nvPr/>
        </p:nvSpPr>
        <p:spPr>
          <a:xfrm>
            <a:off x="457200" y="1231900"/>
            <a:ext cx="9186545" cy="1033360"/>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a) Ron ran 1294 km one year and 1856 km the next. How many kilometres did he run altogether</a:t>
            </a:r>
            <a:r>
              <a:rPr lang="en-US" sz="2800">
                <a:solidFill>
                  <a:srgbClr val="000000"/>
                </a:solidFill>
                <a:latin typeface="Arial"/>
              </a:rPr>
              <a:t>?</a:t>
            </a:r>
          </a:p>
        </p:txBody>
      </p:sp>
      <p:sp>
        <p:nvSpPr>
          <p:cNvPr id="4" name="TextBox 3"/>
          <p:cNvSpPr txBox="1"/>
          <p:nvPr/>
        </p:nvSpPr>
        <p:spPr>
          <a:xfrm>
            <a:off x="457200" y="3454400"/>
            <a:ext cx="9337040" cy="2507033"/>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b) In an election between three candidates, the candidate who won received 567 802 votes. The other two received 213 435 votes and 342 095 votes. Did the candidate who won get more votes than the other two combined</a:t>
            </a:r>
            <a:r>
              <a:rPr lang="en-US" sz="2800">
                <a:solidFill>
                  <a:srgbClr val="000000"/>
                </a:solidFill>
                <a:latin typeface="Arial"/>
              </a:rPr>
              <a:t>?</a:t>
            </a:r>
          </a:p>
        </p:txBody>
      </p:sp>
    </p:spTree>
    <p:extLst>
      <p:ext uri="{BB962C8B-B14F-4D97-AF65-F5344CB8AC3E}">
        <p14:creationId xmlns:p14="http://schemas.microsoft.com/office/powerpoint/2010/main" val="2033375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82600" y="4318000"/>
            <a:ext cx="5704840" cy="332399"/>
          </a:xfrm>
          <a:prstGeom prst="rect">
            <a:avLst/>
          </a:prstGeom>
          <a:noFill/>
        </p:spPr>
        <p:txBody>
          <a:bodyPr vert="horz" rtlCol="0">
            <a:spAutoFit/>
          </a:bodyPr>
          <a:lstStyle/>
          <a:p>
            <a:pPr>
              <a:lnSpc>
                <a:spcPct val="114000"/>
              </a:lnSpc>
              <a:spcAft>
                <a:spcPts val="1200"/>
              </a:spcAft>
            </a:pPr>
            <a:r>
              <a:rPr lang="en-US" sz="1500">
                <a:solidFill>
                  <a:srgbClr val="666666"/>
                </a:solidFill>
                <a:latin typeface="Century Gothic"/>
              </a:rPr>
              <a:t>See p. C-21 for details.</a:t>
            </a:r>
          </a:p>
        </p:txBody>
      </p:sp>
      <p:sp>
        <p:nvSpPr>
          <p:cNvPr id="3" name="TextBox 2"/>
          <p:cNvSpPr txBox="1"/>
          <p:nvPr/>
        </p:nvSpPr>
        <p:spPr>
          <a:xfrm>
            <a:off x="4419600" y="698500"/>
            <a:ext cx="1419123"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46 − 19</a:t>
            </a:r>
          </a:p>
        </p:txBody>
      </p:sp>
      <p:sp>
        <p:nvSpPr>
          <p:cNvPr id="4" name="TextBox 3"/>
          <p:cNvSpPr txBox="1"/>
          <p:nvPr/>
        </p:nvSpPr>
        <p:spPr>
          <a:xfrm>
            <a:off x="482600" y="2120900"/>
            <a:ext cx="9121140" cy="1678473"/>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To subtract, I would start with subtracting the ones, but I don't have enough.</a:t>
            </a:r>
          </a:p>
          <a:p>
            <a:pPr>
              <a:lnSpc>
                <a:spcPct val="114000"/>
              </a:lnSpc>
              <a:spcAft>
                <a:spcPts val="1200"/>
              </a:spcAft>
            </a:pPr>
            <a:r>
              <a:rPr lang="en-US" sz="2800">
                <a:solidFill>
                  <a:srgbClr val="000000"/>
                </a:solidFill>
                <a:latin typeface="Century Gothic"/>
              </a:rPr>
              <a:t>What should I do</a:t>
            </a:r>
            <a:r>
              <a:rPr lang="en-US" sz="2800">
                <a:solidFill>
                  <a:srgbClr val="000000"/>
                </a:solidFill>
                <a:latin typeface="Arial"/>
              </a:rPr>
              <a:t>?</a:t>
            </a:r>
          </a:p>
        </p:txBody>
      </p:sp>
      <p:grpSp>
        <p:nvGrpSpPr>
          <p:cNvPr id="16" name="Group 15"/>
          <p:cNvGrpSpPr/>
          <p:nvPr/>
        </p:nvGrpSpPr>
        <p:grpSpPr>
          <a:xfrm>
            <a:off x="4242283" y="5271083"/>
            <a:ext cx="1675435" cy="1110588"/>
            <a:chOff x="4242283" y="5271083"/>
            <a:chExt cx="1675435" cy="1110588"/>
          </a:xfrm>
        </p:grpSpPr>
        <p:sp>
          <p:nvSpPr>
            <p:cNvPr id="5" name="Freeform 4"/>
            <p:cNvSpPr/>
            <p:nvPr/>
          </p:nvSpPr>
          <p:spPr>
            <a:xfrm>
              <a:off x="4800752" y="5271083"/>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spcAft>
                  <a:spcPts val="1200"/>
                </a:spcAft>
              </a:pPr>
              <a:endParaRPr lang="en-US"/>
            </a:p>
          </p:txBody>
        </p:sp>
        <p:sp>
          <p:nvSpPr>
            <p:cNvPr id="6" name="Freeform 5"/>
            <p:cNvSpPr/>
            <p:nvPr/>
          </p:nvSpPr>
          <p:spPr>
            <a:xfrm>
              <a:off x="4800752" y="5823200"/>
              <a:ext cx="558471" cy="558471"/>
            </a:xfrm>
            <a:custGeom>
              <a:avLst/>
              <a:gdLst/>
              <a:ahLst/>
              <a:cxnLst/>
              <a:rect l="0" t="0" r="0" b="0"/>
              <a:pathLst>
                <a:path w="558471" h="558471">
                  <a:moveTo>
                    <a:pt x="0" y="0"/>
                  </a:moveTo>
                  <a:lnTo>
                    <a:pt x="558470" y="0"/>
                  </a:lnTo>
                  <a:lnTo>
                    <a:pt x="558470"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spcAft>
                  <a:spcPts val="1200"/>
                </a:spcAft>
              </a:pPr>
              <a:endParaRPr lang="en-US"/>
            </a:p>
          </p:txBody>
        </p:sp>
        <p:sp>
          <p:nvSpPr>
            <p:cNvPr id="7" name="Freeform 6"/>
            <p:cNvSpPr/>
            <p:nvPr/>
          </p:nvSpPr>
          <p:spPr>
            <a:xfrm>
              <a:off x="4242283" y="5271083"/>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spcAft>
                  <a:spcPts val="1200"/>
                </a:spcAft>
              </a:pPr>
              <a:endParaRPr lang="en-US" dirty="0"/>
            </a:p>
          </p:txBody>
        </p:sp>
        <p:sp>
          <p:nvSpPr>
            <p:cNvPr id="8" name="Freeform 7"/>
            <p:cNvSpPr/>
            <p:nvPr/>
          </p:nvSpPr>
          <p:spPr>
            <a:xfrm>
              <a:off x="4242283" y="5823200"/>
              <a:ext cx="558470" cy="558471"/>
            </a:xfrm>
            <a:custGeom>
              <a:avLst/>
              <a:gdLst/>
              <a:ahLst/>
              <a:cxnLst/>
              <a:rect l="0" t="0" r="0" b="0"/>
              <a:pathLst>
                <a:path w="558470" h="558471">
                  <a:moveTo>
                    <a:pt x="0" y="0"/>
                  </a:moveTo>
                  <a:lnTo>
                    <a:pt x="558469" y="0"/>
                  </a:lnTo>
                  <a:lnTo>
                    <a:pt x="558469"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spcAft>
                  <a:spcPts val="1200"/>
                </a:spcAft>
              </a:pPr>
              <a:endParaRPr lang="en-US"/>
            </a:p>
          </p:txBody>
        </p:sp>
        <p:sp>
          <p:nvSpPr>
            <p:cNvPr id="9" name="Freeform 8"/>
            <p:cNvSpPr/>
            <p:nvPr/>
          </p:nvSpPr>
          <p:spPr>
            <a:xfrm>
              <a:off x="5359248" y="5271083"/>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spcAft>
                  <a:spcPts val="1200"/>
                </a:spcAft>
              </a:pPr>
              <a:endParaRPr lang="en-US"/>
            </a:p>
          </p:txBody>
        </p:sp>
        <p:sp>
          <p:nvSpPr>
            <p:cNvPr id="10" name="Freeform 9"/>
            <p:cNvSpPr/>
            <p:nvPr/>
          </p:nvSpPr>
          <p:spPr>
            <a:xfrm>
              <a:off x="5359248" y="5823200"/>
              <a:ext cx="558470" cy="558471"/>
            </a:xfrm>
            <a:custGeom>
              <a:avLst/>
              <a:gdLst/>
              <a:ahLst/>
              <a:cxnLst/>
              <a:rect l="0" t="0" r="0" b="0"/>
              <a:pathLst>
                <a:path w="558470" h="558471">
                  <a:moveTo>
                    <a:pt x="0" y="0"/>
                  </a:moveTo>
                  <a:lnTo>
                    <a:pt x="558469" y="0"/>
                  </a:lnTo>
                  <a:lnTo>
                    <a:pt x="558469"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4000"/>
                </a:lnSpc>
                <a:spcAft>
                  <a:spcPts val="1200"/>
                </a:spcAft>
              </a:pPr>
              <a:endParaRPr lang="en-US"/>
            </a:p>
          </p:txBody>
        </p:sp>
        <p:sp>
          <p:nvSpPr>
            <p:cNvPr id="11" name="TextBox 10"/>
            <p:cNvSpPr txBox="1"/>
            <p:nvPr/>
          </p:nvSpPr>
          <p:spPr>
            <a:xfrm>
              <a:off x="4872227" y="5280115"/>
              <a:ext cx="415519" cy="540404"/>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3</a:t>
              </a:r>
            </a:p>
          </p:txBody>
        </p:sp>
        <p:sp>
          <p:nvSpPr>
            <p:cNvPr id="12" name="TextBox 11"/>
            <p:cNvSpPr txBox="1"/>
            <p:nvPr/>
          </p:nvSpPr>
          <p:spPr>
            <a:xfrm>
              <a:off x="5305121" y="5289147"/>
              <a:ext cx="612597" cy="540404"/>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16</a:t>
              </a:r>
            </a:p>
          </p:txBody>
        </p:sp>
        <p:sp>
          <p:nvSpPr>
            <p:cNvPr id="13" name="TextBox 12"/>
            <p:cNvSpPr txBox="1"/>
            <p:nvPr/>
          </p:nvSpPr>
          <p:spPr>
            <a:xfrm>
              <a:off x="4397548" y="5841264"/>
              <a:ext cx="396240" cy="540404"/>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a:t>
              </a:r>
            </a:p>
          </p:txBody>
        </p:sp>
        <p:sp>
          <p:nvSpPr>
            <p:cNvPr id="14" name="TextBox 13"/>
            <p:cNvSpPr txBox="1"/>
            <p:nvPr/>
          </p:nvSpPr>
          <p:spPr>
            <a:xfrm>
              <a:off x="4915435" y="5832233"/>
              <a:ext cx="415519" cy="540404"/>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1</a:t>
              </a:r>
            </a:p>
          </p:txBody>
        </p:sp>
        <p:sp>
          <p:nvSpPr>
            <p:cNvPr id="15" name="TextBox 14"/>
            <p:cNvSpPr txBox="1"/>
            <p:nvPr/>
          </p:nvSpPr>
          <p:spPr>
            <a:xfrm>
              <a:off x="5465596" y="5832233"/>
              <a:ext cx="415519" cy="540404"/>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9</a:t>
              </a:r>
            </a:p>
          </p:txBody>
        </p:sp>
      </p:grpSp>
      <p:cxnSp>
        <p:nvCxnSpPr>
          <p:cNvPr id="21" name="Straight Connector 20">
            <a:extLst>
              <a:ext uri="{FF2B5EF4-FFF2-40B4-BE49-F238E27FC236}">
                <a16:creationId xmlns:a16="http://schemas.microsoft.com/office/drawing/2014/main" id="{E63D479E-FE23-4CF0-8CED-7FDE6BA534A9}"/>
              </a:ext>
            </a:extLst>
          </p:cNvPr>
          <p:cNvCxnSpPr>
            <a:cxnSpLocks/>
          </p:cNvCxnSpPr>
          <p:nvPr/>
        </p:nvCxnSpPr>
        <p:spPr>
          <a:xfrm>
            <a:off x="0" y="474980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5884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908540" cy="1185517"/>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Exercises: </a:t>
            </a:r>
          </a:p>
          <a:p>
            <a:pPr>
              <a:lnSpc>
                <a:spcPct val="114000"/>
              </a:lnSpc>
              <a:spcAft>
                <a:spcPts val="1200"/>
              </a:spcAft>
            </a:pPr>
            <a:r>
              <a:rPr lang="en-US" sz="2800" dirty="0">
                <a:solidFill>
                  <a:srgbClr val="0000FF"/>
                </a:solidFill>
                <a:latin typeface="Century Gothic"/>
              </a:rPr>
              <a:t>Regroup</a:t>
            </a:r>
            <a:r>
              <a:rPr lang="en-US" sz="2800" dirty="0">
                <a:solidFill>
                  <a:srgbClr val="000000"/>
                </a:solidFill>
                <a:latin typeface="Century Gothic"/>
              </a:rPr>
              <a:t> and rewrite the subtraction question.</a:t>
            </a:r>
          </a:p>
        </p:txBody>
      </p:sp>
      <p:sp>
        <p:nvSpPr>
          <p:cNvPr id="3" name="TextBox 2"/>
          <p:cNvSpPr txBox="1"/>
          <p:nvPr/>
        </p:nvSpPr>
        <p:spPr>
          <a:xfrm>
            <a:off x="457200" y="1955800"/>
            <a:ext cx="1891741" cy="523220"/>
          </a:xfrm>
          <a:prstGeom prst="rect">
            <a:avLst/>
          </a:prstGeom>
          <a:noFill/>
        </p:spPr>
        <p:txBody>
          <a:bodyPr vert="horz" rtlCol="0">
            <a:spAutoFit/>
          </a:bodyPr>
          <a:lstStyle/>
          <a:p>
            <a:r>
              <a:rPr lang="en-US" sz="2800">
                <a:solidFill>
                  <a:srgbClr val="000000"/>
                </a:solidFill>
                <a:latin typeface="Century Gothic"/>
              </a:rPr>
              <a:t>a) 53 − 38</a:t>
            </a:r>
          </a:p>
        </p:txBody>
      </p:sp>
      <p:sp>
        <p:nvSpPr>
          <p:cNvPr id="4" name="TextBox 3"/>
          <p:cNvSpPr txBox="1"/>
          <p:nvPr/>
        </p:nvSpPr>
        <p:spPr>
          <a:xfrm>
            <a:off x="5219700" y="1955800"/>
            <a:ext cx="1891386" cy="523220"/>
          </a:xfrm>
          <a:prstGeom prst="rect">
            <a:avLst/>
          </a:prstGeom>
          <a:noFill/>
        </p:spPr>
        <p:txBody>
          <a:bodyPr vert="horz" rtlCol="0">
            <a:spAutoFit/>
          </a:bodyPr>
          <a:lstStyle/>
          <a:p>
            <a:r>
              <a:rPr lang="en-US" sz="2800">
                <a:solidFill>
                  <a:srgbClr val="000000"/>
                </a:solidFill>
                <a:latin typeface="Century Gothic"/>
              </a:rPr>
              <a:t>b) 83 − 49</a:t>
            </a:r>
          </a:p>
        </p:txBody>
      </p:sp>
      <p:sp>
        <p:nvSpPr>
          <p:cNvPr id="5" name="TextBox 4"/>
          <p:cNvSpPr txBox="1"/>
          <p:nvPr/>
        </p:nvSpPr>
        <p:spPr>
          <a:xfrm>
            <a:off x="457200" y="4368800"/>
            <a:ext cx="1878889" cy="523220"/>
          </a:xfrm>
          <a:prstGeom prst="rect">
            <a:avLst/>
          </a:prstGeom>
          <a:noFill/>
        </p:spPr>
        <p:txBody>
          <a:bodyPr vert="horz" rtlCol="0">
            <a:spAutoFit/>
          </a:bodyPr>
          <a:lstStyle/>
          <a:p>
            <a:r>
              <a:rPr lang="en-US" sz="2800">
                <a:solidFill>
                  <a:srgbClr val="000000"/>
                </a:solidFill>
                <a:latin typeface="Century Gothic"/>
              </a:rPr>
              <a:t>c) 41 − 34</a:t>
            </a:r>
          </a:p>
        </p:txBody>
      </p:sp>
      <p:sp>
        <p:nvSpPr>
          <p:cNvPr id="6" name="TextBox 5"/>
          <p:cNvSpPr txBox="1"/>
          <p:nvPr/>
        </p:nvSpPr>
        <p:spPr>
          <a:xfrm>
            <a:off x="5219700" y="4368800"/>
            <a:ext cx="1892427" cy="523220"/>
          </a:xfrm>
          <a:prstGeom prst="rect">
            <a:avLst/>
          </a:prstGeom>
          <a:noFill/>
        </p:spPr>
        <p:txBody>
          <a:bodyPr vert="horz" rtlCol="0">
            <a:spAutoFit/>
          </a:bodyPr>
          <a:lstStyle/>
          <a:p>
            <a:r>
              <a:rPr lang="en-US" sz="2800">
                <a:solidFill>
                  <a:srgbClr val="000000"/>
                </a:solidFill>
                <a:latin typeface="Century Gothic"/>
              </a:rPr>
              <a:t>d) 90 − 72</a:t>
            </a:r>
          </a:p>
        </p:txBody>
      </p:sp>
    </p:spTree>
    <p:extLst>
      <p:ext uri="{BB962C8B-B14F-4D97-AF65-F5344CB8AC3E}">
        <p14:creationId xmlns:p14="http://schemas.microsoft.com/office/powerpoint/2010/main" val="3968891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44500" y="419100"/>
            <a:ext cx="7808112" cy="523220"/>
          </a:xfrm>
          <a:prstGeom prst="rect">
            <a:avLst/>
          </a:prstGeom>
          <a:noFill/>
        </p:spPr>
        <p:txBody>
          <a:bodyPr vert="horz" rtlCol="0">
            <a:spAutoFit/>
          </a:bodyPr>
          <a:lstStyle/>
          <a:p>
            <a:r>
              <a:rPr lang="en-US" sz="2800">
                <a:solidFill>
                  <a:srgbClr val="000000"/>
                </a:solidFill>
                <a:latin typeface="Century Gothic"/>
              </a:rPr>
              <a:t>This is the standard </a:t>
            </a:r>
            <a:r>
              <a:rPr lang="en-US" sz="2800">
                <a:solidFill>
                  <a:srgbClr val="0000FF"/>
                </a:solidFill>
                <a:latin typeface="Century Gothic"/>
              </a:rPr>
              <a:t>algorithm</a:t>
            </a:r>
            <a:r>
              <a:rPr lang="en-US" sz="2800">
                <a:solidFill>
                  <a:srgbClr val="000000"/>
                </a:solidFill>
                <a:latin typeface="Century Gothic"/>
              </a:rPr>
              <a:t> for</a:t>
            </a:r>
            <a:r>
              <a:rPr lang="en-US" sz="2800">
                <a:solidFill>
                  <a:srgbClr val="0000FF"/>
                </a:solidFill>
                <a:latin typeface="Century Gothic"/>
              </a:rPr>
              <a:t> regrouping</a:t>
            </a:r>
            <a:r>
              <a:rPr lang="en-US" sz="2800">
                <a:solidFill>
                  <a:srgbClr val="000000"/>
                </a:solidFill>
                <a:latin typeface="Century Gothic"/>
              </a:rPr>
              <a:t>:</a:t>
            </a:r>
          </a:p>
        </p:txBody>
      </p:sp>
      <p:sp>
        <p:nvSpPr>
          <p:cNvPr id="3" name="TextBox 2"/>
          <p:cNvSpPr txBox="1"/>
          <p:nvPr/>
        </p:nvSpPr>
        <p:spPr>
          <a:xfrm>
            <a:off x="444500" y="6946900"/>
            <a:ext cx="5704840" cy="323165"/>
          </a:xfrm>
          <a:prstGeom prst="rect">
            <a:avLst/>
          </a:prstGeom>
          <a:noFill/>
        </p:spPr>
        <p:txBody>
          <a:bodyPr vert="horz" rtlCol="0">
            <a:spAutoFit/>
          </a:bodyPr>
          <a:lstStyle/>
          <a:p>
            <a:r>
              <a:rPr lang="en-US" sz="1500">
                <a:solidFill>
                  <a:srgbClr val="666666"/>
                </a:solidFill>
                <a:latin typeface="Century Gothic"/>
              </a:rPr>
              <a:t>See p. C-21 for details.</a:t>
            </a:r>
          </a:p>
        </p:txBody>
      </p:sp>
      <p:grpSp>
        <p:nvGrpSpPr>
          <p:cNvPr id="22" name="Group 21"/>
          <p:cNvGrpSpPr/>
          <p:nvPr/>
        </p:nvGrpSpPr>
        <p:grpSpPr>
          <a:xfrm>
            <a:off x="4242448" y="2140950"/>
            <a:ext cx="1675498" cy="2237781"/>
            <a:chOff x="4242448" y="2140950"/>
            <a:chExt cx="1675498" cy="2237781"/>
          </a:xfrm>
        </p:grpSpPr>
        <p:sp>
          <p:nvSpPr>
            <p:cNvPr id="4" name="Freeform 3"/>
            <p:cNvSpPr/>
            <p:nvPr/>
          </p:nvSpPr>
          <p:spPr>
            <a:xfrm>
              <a:off x="4800917" y="2700720"/>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4800917" y="3259187"/>
              <a:ext cx="558471" cy="558471"/>
            </a:xfrm>
            <a:custGeom>
              <a:avLst/>
              <a:gdLst/>
              <a:ahLst/>
              <a:cxnLst/>
              <a:rect l="0" t="0" r="0" b="0"/>
              <a:pathLst>
                <a:path w="558471" h="558471">
                  <a:moveTo>
                    <a:pt x="0" y="0"/>
                  </a:moveTo>
                  <a:lnTo>
                    <a:pt x="558470" y="0"/>
                  </a:lnTo>
                  <a:lnTo>
                    <a:pt x="558470"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4800917" y="3820262"/>
              <a:ext cx="558471" cy="558469"/>
            </a:xfrm>
            <a:custGeom>
              <a:avLst/>
              <a:gdLst/>
              <a:ahLst/>
              <a:cxnLst/>
              <a:rect l="0" t="0" r="0" b="0"/>
              <a:pathLst>
                <a:path w="558471" h="558469">
                  <a:moveTo>
                    <a:pt x="0" y="0"/>
                  </a:moveTo>
                  <a:lnTo>
                    <a:pt x="558470" y="0"/>
                  </a:lnTo>
                  <a:lnTo>
                    <a:pt x="558470"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4800917" y="2142253"/>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4242448" y="2699417"/>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4242448" y="3257884"/>
              <a:ext cx="558470" cy="558471"/>
            </a:xfrm>
            <a:custGeom>
              <a:avLst/>
              <a:gdLst/>
              <a:ahLst/>
              <a:cxnLst/>
              <a:rect l="0" t="0" r="0" b="0"/>
              <a:pathLst>
                <a:path w="558470" h="558471">
                  <a:moveTo>
                    <a:pt x="0" y="0"/>
                  </a:moveTo>
                  <a:lnTo>
                    <a:pt x="558469" y="0"/>
                  </a:lnTo>
                  <a:lnTo>
                    <a:pt x="558469"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4242448" y="3818957"/>
              <a:ext cx="558470" cy="558470"/>
            </a:xfrm>
            <a:custGeom>
              <a:avLst/>
              <a:gdLst/>
              <a:ahLst/>
              <a:cxnLst/>
              <a:rect l="0" t="0" r="0" b="0"/>
              <a:pathLst>
                <a:path w="558470" h="558470">
                  <a:moveTo>
                    <a:pt x="0" y="0"/>
                  </a:moveTo>
                  <a:lnTo>
                    <a:pt x="558469" y="0"/>
                  </a:lnTo>
                  <a:lnTo>
                    <a:pt x="558469" y="558469"/>
                  </a:lnTo>
                  <a:lnTo>
                    <a:pt x="0" y="558469"/>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4242448" y="2140950"/>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5359413" y="2699417"/>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359413" y="3257884"/>
              <a:ext cx="558471" cy="558471"/>
            </a:xfrm>
            <a:custGeom>
              <a:avLst/>
              <a:gdLst/>
              <a:ahLst/>
              <a:cxnLst/>
              <a:rect l="0" t="0" r="0" b="0"/>
              <a:pathLst>
                <a:path w="558471" h="558471">
                  <a:moveTo>
                    <a:pt x="0" y="0"/>
                  </a:moveTo>
                  <a:lnTo>
                    <a:pt x="558470" y="0"/>
                  </a:lnTo>
                  <a:lnTo>
                    <a:pt x="558470"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5359413" y="3818957"/>
              <a:ext cx="558471" cy="558470"/>
            </a:xfrm>
            <a:custGeom>
              <a:avLst/>
              <a:gdLst/>
              <a:ahLst/>
              <a:cxnLst/>
              <a:rect l="0" t="0" r="0" b="0"/>
              <a:pathLst>
                <a:path w="558471" h="558470">
                  <a:moveTo>
                    <a:pt x="0" y="0"/>
                  </a:moveTo>
                  <a:lnTo>
                    <a:pt x="558470" y="0"/>
                  </a:lnTo>
                  <a:lnTo>
                    <a:pt x="558470" y="558469"/>
                  </a:lnTo>
                  <a:lnTo>
                    <a:pt x="0" y="558469"/>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5359413" y="2140950"/>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914900" y="2727960"/>
              <a:ext cx="415519" cy="523220"/>
            </a:xfrm>
            <a:prstGeom prst="rect">
              <a:avLst/>
            </a:prstGeom>
            <a:noFill/>
          </p:spPr>
          <p:txBody>
            <a:bodyPr vert="horz" rtlCol="0">
              <a:spAutoFit/>
            </a:bodyPr>
            <a:lstStyle/>
            <a:p>
              <a:r>
                <a:rPr lang="en-US" sz="2800">
                  <a:solidFill>
                    <a:srgbClr val="000000"/>
                  </a:solidFill>
                  <a:latin typeface="Century Gothic"/>
                </a:rPr>
                <a:t>4</a:t>
              </a:r>
            </a:p>
          </p:txBody>
        </p:sp>
        <p:sp>
          <p:nvSpPr>
            <p:cNvPr id="17" name="TextBox 16"/>
            <p:cNvSpPr txBox="1"/>
            <p:nvPr/>
          </p:nvSpPr>
          <p:spPr>
            <a:xfrm>
              <a:off x="5473700" y="2727960"/>
              <a:ext cx="415519" cy="523220"/>
            </a:xfrm>
            <a:prstGeom prst="rect">
              <a:avLst/>
            </a:prstGeom>
            <a:noFill/>
          </p:spPr>
          <p:txBody>
            <a:bodyPr vert="horz" rtlCol="0">
              <a:spAutoFit/>
            </a:bodyPr>
            <a:lstStyle/>
            <a:p>
              <a:r>
                <a:rPr lang="en-US" sz="2800">
                  <a:solidFill>
                    <a:srgbClr val="000000"/>
                  </a:solidFill>
                  <a:latin typeface="Century Gothic"/>
                </a:rPr>
                <a:t>6</a:t>
              </a:r>
            </a:p>
          </p:txBody>
        </p:sp>
        <p:sp>
          <p:nvSpPr>
            <p:cNvPr id="18" name="TextBox 17"/>
            <p:cNvSpPr txBox="1"/>
            <p:nvPr/>
          </p:nvSpPr>
          <p:spPr>
            <a:xfrm>
              <a:off x="4368800" y="3286760"/>
              <a:ext cx="396240" cy="523220"/>
            </a:xfrm>
            <a:prstGeom prst="rect">
              <a:avLst/>
            </a:prstGeom>
            <a:noFill/>
          </p:spPr>
          <p:txBody>
            <a:bodyPr vert="horz" rtlCol="0">
              <a:spAutoFit/>
            </a:bodyPr>
            <a:lstStyle/>
            <a:p>
              <a:r>
                <a:rPr lang="en-US" sz="2800">
                  <a:solidFill>
                    <a:srgbClr val="000000"/>
                  </a:solidFill>
                  <a:latin typeface="Century Gothic"/>
                </a:rPr>
                <a:t>–</a:t>
              </a:r>
            </a:p>
          </p:txBody>
        </p:sp>
        <p:cxnSp>
          <p:nvCxnSpPr>
            <p:cNvPr id="19" name="Straight Connector 18"/>
            <p:cNvCxnSpPr/>
            <p:nvPr/>
          </p:nvCxnSpPr>
          <p:spPr>
            <a:xfrm>
              <a:off x="4246245" y="3808222"/>
              <a:ext cx="1671701" cy="1778"/>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914900" y="3286760"/>
              <a:ext cx="415519" cy="523220"/>
            </a:xfrm>
            <a:prstGeom prst="rect">
              <a:avLst/>
            </a:prstGeom>
            <a:noFill/>
          </p:spPr>
          <p:txBody>
            <a:bodyPr vert="horz" rtlCol="0">
              <a:spAutoFit/>
            </a:bodyPr>
            <a:lstStyle/>
            <a:p>
              <a:r>
                <a:rPr lang="en-US" sz="2800">
                  <a:solidFill>
                    <a:srgbClr val="000000"/>
                  </a:solidFill>
                  <a:latin typeface="Century Gothic"/>
                </a:rPr>
                <a:t>1</a:t>
              </a:r>
            </a:p>
          </p:txBody>
        </p:sp>
        <p:sp>
          <p:nvSpPr>
            <p:cNvPr id="21" name="TextBox 20"/>
            <p:cNvSpPr txBox="1"/>
            <p:nvPr/>
          </p:nvSpPr>
          <p:spPr>
            <a:xfrm>
              <a:off x="5473700" y="3286760"/>
              <a:ext cx="415519" cy="523220"/>
            </a:xfrm>
            <a:prstGeom prst="rect">
              <a:avLst/>
            </a:prstGeom>
            <a:noFill/>
          </p:spPr>
          <p:txBody>
            <a:bodyPr vert="horz" rtlCol="0">
              <a:spAutoFit/>
            </a:bodyPr>
            <a:lstStyle/>
            <a:p>
              <a:r>
                <a:rPr lang="en-US" sz="2800" dirty="0">
                  <a:solidFill>
                    <a:srgbClr val="000000"/>
                  </a:solidFill>
                  <a:latin typeface="Century Gothic"/>
                </a:rPr>
                <a:t>9</a:t>
              </a:r>
            </a:p>
          </p:txBody>
        </p:sp>
      </p:grpSp>
    </p:spTree>
    <p:extLst>
      <p:ext uri="{BB962C8B-B14F-4D97-AF65-F5344CB8AC3E}">
        <p14:creationId xmlns:p14="http://schemas.microsoft.com/office/powerpoint/2010/main" val="2214234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908540" cy="1185517"/>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Exercises:</a:t>
            </a:r>
          </a:p>
          <a:p>
            <a:pPr>
              <a:lnSpc>
                <a:spcPct val="114000"/>
              </a:lnSpc>
              <a:spcAft>
                <a:spcPts val="1200"/>
              </a:spcAft>
            </a:pPr>
            <a:r>
              <a:rPr lang="en-US" sz="2800">
                <a:solidFill>
                  <a:srgbClr val="000000"/>
                </a:solidFill>
                <a:latin typeface="Century Gothic"/>
              </a:rPr>
              <a:t>Subtract using the standard </a:t>
            </a:r>
            <a:r>
              <a:rPr lang="en-US" sz="2800">
                <a:solidFill>
                  <a:srgbClr val="0000FF"/>
                </a:solidFill>
                <a:latin typeface="Century Gothic"/>
              </a:rPr>
              <a:t>algorithm</a:t>
            </a:r>
            <a:r>
              <a:rPr lang="en-US" sz="2800">
                <a:solidFill>
                  <a:srgbClr val="000000"/>
                </a:solidFill>
                <a:latin typeface="Century Gothic"/>
              </a:rPr>
              <a:t>.</a:t>
            </a:r>
          </a:p>
        </p:txBody>
      </p:sp>
      <p:sp>
        <p:nvSpPr>
          <p:cNvPr id="3" name="TextBox 2"/>
          <p:cNvSpPr txBox="1"/>
          <p:nvPr/>
        </p:nvSpPr>
        <p:spPr>
          <a:xfrm>
            <a:off x="457200" y="1955800"/>
            <a:ext cx="1891741"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a) 66 − 39</a:t>
            </a:r>
          </a:p>
        </p:txBody>
      </p:sp>
      <p:sp>
        <p:nvSpPr>
          <p:cNvPr id="4" name="TextBox 3"/>
          <p:cNvSpPr txBox="1"/>
          <p:nvPr/>
        </p:nvSpPr>
        <p:spPr>
          <a:xfrm>
            <a:off x="5232400" y="1955800"/>
            <a:ext cx="1891386"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b) 81 − 38</a:t>
            </a:r>
          </a:p>
        </p:txBody>
      </p:sp>
      <p:sp>
        <p:nvSpPr>
          <p:cNvPr id="5" name="TextBox 4"/>
          <p:cNvSpPr txBox="1"/>
          <p:nvPr/>
        </p:nvSpPr>
        <p:spPr>
          <a:xfrm>
            <a:off x="457200" y="4368800"/>
            <a:ext cx="1878889"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c) 74 − 65</a:t>
            </a:r>
          </a:p>
        </p:txBody>
      </p:sp>
      <p:sp>
        <p:nvSpPr>
          <p:cNvPr id="6" name="TextBox 5"/>
          <p:cNvSpPr txBox="1"/>
          <p:nvPr/>
        </p:nvSpPr>
        <p:spPr>
          <a:xfrm>
            <a:off x="5232400" y="4368800"/>
            <a:ext cx="1892427"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d) 40 − 17</a:t>
            </a:r>
          </a:p>
        </p:txBody>
      </p:sp>
    </p:spTree>
    <p:extLst>
      <p:ext uri="{BB962C8B-B14F-4D97-AF65-F5344CB8AC3E}">
        <p14:creationId xmlns:p14="http://schemas.microsoft.com/office/powerpoint/2010/main" val="1872439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2108200"/>
            <a:ext cx="5704840" cy="332399"/>
          </a:xfrm>
          <a:prstGeom prst="rect">
            <a:avLst/>
          </a:prstGeom>
          <a:noFill/>
        </p:spPr>
        <p:txBody>
          <a:bodyPr vert="horz" rtlCol="0">
            <a:spAutoFit/>
          </a:bodyPr>
          <a:lstStyle/>
          <a:p>
            <a:pPr>
              <a:lnSpc>
                <a:spcPct val="114000"/>
              </a:lnSpc>
              <a:spcAft>
                <a:spcPts val="1200"/>
              </a:spcAft>
            </a:pPr>
            <a:r>
              <a:rPr lang="en-US" sz="1500">
                <a:solidFill>
                  <a:srgbClr val="666666"/>
                </a:solidFill>
                <a:latin typeface="Century Gothic"/>
              </a:rPr>
              <a:t>See p. C-21 for example.</a:t>
            </a:r>
          </a:p>
        </p:txBody>
      </p:sp>
      <p:sp>
        <p:nvSpPr>
          <p:cNvPr id="3" name="TextBox 2"/>
          <p:cNvSpPr txBox="1"/>
          <p:nvPr/>
        </p:nvSpPr>
        <p:spPr>
          <a:xfrm>
            <a:off x="469900" y="406400"/>
            <a:ext cx="9184640" cy="1031629"/>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Check your answers to the exercises by doing addition with </a:t>
            </a:r>
            <a:r>
              <a:rPr lang="en-US" sz="2800">
                <a:solidFill>
                  <a:srgbClr val="0000FF"/>
                </a:solidFill>
                <a:latin typeface="Century Gothic"/>
              </a:rPr>
              <a:t>regrouping</a:t>
            </a:r>
            <a:r>
              <a:rPr lang="en-US" sz="2800">
                <a:solidFill>
                  <a:srgbClr val="000000"/>
                </a:solidFill>
                <a:latin typeface="Century Gothic"/>
              </a:rPr>
              <a:t>.</a:t>
            </a:r>
          </a:p>
        </p:txBody>
      </p:sp>
      <p:sp>
        <p:nvSpPr>
          <p:cNvPr id="4" name="TextBox 3"/>
          <p:cNvSpPr txBox="1"/>
          <p:nvPr/>
        </p:nvSpPr>
        <p:spPr>
          <a:xfrm>
            <a:off x="469900" y="2755900"/>
            <a:ext cx="9638030" cy="1033360"/>
          </a:xfrm>
          <a:prstGeom prst="rect">
            <a:avLst/>
          </a:prstGeom>
          <a:noFill/>
        </p:spPr>
        <p:txBody>
          <a:bodyPr vert="horz" rtlCol="0">
            <a:spAutoFit/>
          </a:bodyPr>
          <a:lstStyle/>
          <a:p>
            <a:pPr>
              <a:lnSpc>
                <a:spcPct val="114000"/>
              </a:lnSpc>
              <a:spcAft>
                <a:spcPts val="1200"/>
              </a:spcAft>
            </a:pPr>
            <a:r>
              <a:rPr lang="en-US" sz="2800" dirty="0">
                <a:solidFill>
                  <a:srgbClr val="FF0000"/>
                </a:solidFill>
                <a:latin typeface="Century Gothic"/>
              </a:rPr>
              <a:t>Bonus:</a:t>
            </a:r>
            <a:r>
              <a:rPr lang="en-US" sz="2800" dirty="0">
                <a:solidFill>
                  <a:srgbClr val="000000"/>
                </a:solidFill>
                <a:latin typeface="Century Gothic"/>
              </a:rPr>
              <a:t> What other strategies can you use to check your answers</a:t>
            </a:r>
            <a:r>
              <a:rPr lang="en-US" sz="2800" dirty="0">
                <a:solidFill>
                  <a:srgbClr val="000000"/>
                </a:solidFill>
                <a:latin typeface="Arial"/>
              </a:rPr>
              <a:t>?</a:t>
            </a:r>
          </a:p>
        </p:txBody>
      </p:sp>
      <p:cxnSp>
        <p:nvCxnSpPr>
          <p:cNvPr id="9" name="Straight Connector 8">
            <a:extLst>
              <a:ext uri="{FF2B5EF4-FFF2-40B4-BE49-F238E27FC236}">
                <a16:creationId xmlns:a16="http://schemas.microsoft.com/office/drawing/2014/main" id="{53986EC3-3034-4D65-8623-D0C759EFE0EE}"/>
              </a:ext>
            </a:extLst>
          </p:cNvPr>
          <p:cNvCxnSpPr>
            <a:cxnSpLocks/>
          </p:cNvCxnSpPr>
          <p:nvPr/>
        </p:nvCxnSpPr>
        <p:spPr>
          <a:xfrm>
            <a:off x="0" y="2540000"/>
            <a:ext cx="1010793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1588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6946900"/>
            <a:ext cx="5704840" cy="323165"/>
          </a:xfrm>
          <a:prstGeom prst="rect">
            <a:avLst/>
          </a:prstGeom>
          <a:noFill/>
        </p:spPr>
        <p:txBody>
          <a:bodyPr vert="horz" rtlCol="0">
            <a:spAutoFit/>
          </a:bodyPr>
          <a:lstStyle/>
          <a:p>
            <a:r>
              <a:rPr lang="en-US" sz="1500">
                <a:solidFill>
                  <a:srgbClr val="666666"/>
                </a:solidFill>
                <a:latin typeface="Century Gothic"/>
              </a:rPr>
              <a:t>See p. C-21 for details.</a:t>
            </a:r>
          </a:p>
        </p:txBody>
      </p:sp>
      <p:sp>
        <p:nvSpPr>
          <p:cNvPr id="3" name="TextBox 2"/>
          <p:cNvSpPr txBox="1"/>
          <p:nvPr/>
        </p:nvSpPr>
        <p:spPr>
          <a:xfrm>
            <a:off x="457200" y="419100"/>
            <a:ext cx="9638030" cy="523220"/>
          </a:xfrm>
          <a:prstGeom prst="rect">
            <a:avLst/>
          </a:prstGeom>
          <a:noFill/>
        </p:spPr>
        <p:txBody>
          <a:bodyPr vert="horz" rtlCol="0">
            <a:spAutoFit/>
          </a:bodyPr>
          <a:lstStyle/>
          <a:p>
            <a:r>
              <a:rPr lang="en-US" sz="2800">
                <a:solidFill>
                  <a:srgbClr val="000000"/>
                </a:solidFill>
                <a:latin typeface="Century Gothic"/>
              </a:rPr>
              <a:t>How do you know when you need to </a:t>
            </a:r>
            <a:r>
              <a:rPr lang="en-US" sz="2800">
                <a:solidFill>
                  <a:srgbClr val="0000FF"/>
                </a:solidFill>
                <a:latin typeface="Century Gothic"/>
              </a:rPr>
              <a:t>regroup</a:t>
            </a:r>
            <a:r>
              <a:rPr lang="en-US" sz="2800">
                <a:solidFill>
                  <a:srgbClr val="000000"/>
                </a:solidFill>
                <a:latin typeface="Arial"/>
              </a:rPr>
              <a:t>?</a:t>
            </a:r>
          </a:p>
        </p:txBody>
      </p:sp>
    </p:spTree>
    <p:extLst>
      <p:ext uri="{BB962C8B-B14F-4D97-AF65-F5344CB8AC3E}">
        <p14:creationId xmlns:p14="http://schemas.microsoft.com/office/powerpoint/2010/main" val="1947018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908540" cy="1187248"/>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Exercises:</a:t>
            </a:r>
          </a:p>
          <a:p>
            <a:pPr>
              <a:lnSpc>
                <a:spcPct val="114000"/>
              </a:lnSpc>
              <a:spcAft>
                <a:spcPts val="1200"/>
              </a:spcAft>
            </a:pPr>
            <a:r>
              <a:rPr lang="en-US" sz="2800">
                <a:solidFill>
                  <a:srgbClr val="000000"/>
                </a:solidFill>
                <a:latin typeface="Century Gothic"/>
              </a:rPr>
              <a:t>Is </a:t>
            </a:r>
            <a:r>
              <a:rPr lang="en-US" sz="2800">
                <a:solidFill>
                  <a:srgbClr val="0000FF"/>
                </a:solidFill>
                <a:latin typeface="Century Gothic"/>
              </a:rPr>
              <a:t>regrouping</a:t>
            </a:r>
            <a:r>
              <a:rPr lang="en-US" sz="2800">
                <a:solidFill>
                  <a:srgbClr val="000000"/>
                </a:solidFill>
                <a:latin typeface="Century Gothic"/>
              </a:rPr>
              <a:t> required</a:t>
            </a:r>
            <a:r>
              <a:rPr lang="en-US" sz="2800">
                <a:solidFill>
                  <a:srgbClr val="000000"/>
                </a:solidFill>
                <a:latin typeface="Arial"/>
              </a:rPr>
              <a:t>?</a:t>
            </a:r>
            <a:r>
              <a:rPr lang="en-US" sz="2800">
                <a:solidFill>
                  <a:srgbClr val="000000"/>
                </a:solidFill>
                <a:latin typeface="Century Gothic"/>
              </a:rPr>
              <a:t> </a:t>
            </a:r>
          </a:p>
        </p:txBody>
      </p:sp>
      <p:sp>
        <p:nvSpPr>
          <p:cNvPr id="3" name="TextBox 2"/>
          <p:cNvSpPr txBox="1"/>
          <p:nvPr/>
        </p:nvSpPr>
        <p:spPr>
          <a:xfrm>
            <a:off x="6512560" y="215900"/>
            <a:ext cx="3499307" cy="348429"/>
          </a:xfrm>
          <a:prstGeom prst="rect">
            <a:avLst/>
          </a:prstGeom>
          <a:noFill/>
        </p:spPr>
        <p:txBody>
          <a:bodyPr vert="horz" rtlCol="0">
            <a:spAutoFit/>
          </a:bodyPr>
          <a:lstStyle/>
          <a:p>
            <a:pPr algn="r">
              <a:lnSpc>
                <a:spcPct val="114000"/>
              </a:lnSpc>
              <a:spcAft>
                <a:spcPts val="1200"/>
              </a:spcAft>
            </a:pPr>
            <a:r>
              <a:rPr lang="en-US" sz="1600">
                <a:solidFill>
                  <a:srgbClr val="666666"/>
                </a:solidFill>
                <a:latin typeface="Century Gothic"/>
              </a:rPr>
              <a:t>Students can signal their answers.</a:t>
            </a:r>
          </a:p>
        </p:txBody>
      </p:sp>
      <p:sp>
        <p:nvSpPr>
          <p:cNvPr id="4" name="TextBox 3"/>
          <p:cNvSpPr txBox="1"/>
          <p:nvPr/>
        </p:nvSpPr>
        <p:spPr>
          <a:xfrm>
            <a:off x="457200" y="1968500"/>
            <a:ext cx="1891741"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a) 58 − 19</a:t>
            </a:r>
          </a:p>
        </p:txBody>
      </p:sp>
      <p:sp>
        <p:nvSpPr>
          <p:cNvPr id="5" name="TextBox 4"/>
          <p:cNvSpPr txBox="1"/>
          <p:nvPr/>
        </p:nvSpPr>
        <p:spPr>
          <a:xfrm>
            <a:off x="5232400" y="1968500"/>
            <a:ext cx="1891386"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b) 34 − 13</a:t>
            </a:r>
          </a:p>
        </p:txBody>
      </p:sp>
      <p:sp>
        <p:nvSpPr>
          <p:cNvPr id="6" name="TextBox 5"/>
          <p:cNvSpPr txBox="1"/>
          <p:nvPr/>
        </p:nvSpPr>
        <p:spPr>
          <a:xfrm>
            <a:off x="457200" y="4381500"/>
            <a:ext cx="1878889"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c) 85 − 27</a:t>
            </a:r>
          </a:p>
        </p:txBody>
      </p:sp>
      <p:sp>
        <p:nvSpPr>
          <p:cNvPr id="7" name="TextBox 6"/>
          <p:cNvSpPr txBox="1"/>
          <p:nvPr/>
        </p:nvSpPr>
        <p:spPr>
          <a:xfrm>
            <a:off x="5232400" y="4381500"/>
            <a:ext cx="1695348"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d) 66 − 8</a:t>
            </a:r>
          </a:p>
        </p:txBody>
      </p:sp>
    </p:spTree>
    <p:extLst>
      <p:ext uri="{BB962C8B-B14F-4D97-AF65-F5344CB8AC3E}">
        <p14:creationId xmlns:p14="http://schemas.microsoft.com/office/powerpoint/2010/main" val="12221572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44500" y="419100"/>
            <a:ext cx="7696987" cy="523220"/>
          </a:xfrm>
          <a:prstGeom prst="rect">
            <a:avLst/>
          </a:prstGeom>
          <a:noFill/>
        </p:spPr>
        <p:txBody>
          <a:bodyPr vert="horz" rtlCol="0">
            <a:spAutoFit/>
          </a:bodyPr>
          <a:lstStyle/>
          <a:p>
            <a:r>
              <a:rPr lang="en-US" sz="2800">
                <a:solidFill>
                  <a:srgbClr val="000000"/>
                </a:solidFill>
                <a:latin typeface="Century Gothic"/>
              </a:rPr>
              <a:t>You may need to </a:t>
            </a:r>
            <a:r>
              <a:rPr lang="en-US" sz="2800">
                <a:solidFill>
                  <a:srgbClr val="0000FF"/>
                </a:solidFill>
                <a:latin typeface="Century Gothic"/>
              </a:rPr>
              <a:t>regroup</a:t>
            </a:r>
            <a:r>
              <a:rPr lang="en-US" sz="2800">
                <a:solidFill>
                  <a:srgbClr val="000000"/>
                </a:solidFill>
                <a:latin typeface="Century Gothic"/>
              </a:rPr>
              <a:t> more than once:</a:t>
            </a:r>
          </a:p>
        </p:txBody>
      </p:sp>
      <p:sp>
        <p:nvSpPr>
          <p:cNvPr id="3" name="TextBox 2"/>
          <p:cNvSpPr txBox="1"/>
          <p:nvPr/>
        </p:nvSpPr>
        <p:spPr>
          <a:xfrm>
            <a:off x="444500" y="6946900"/>
            <a:ext cx="5704840" cy="323165"/>
          </a:xfrm>
          <a:prstGeom prst="rect">
            <a:avLst/>
          </a:prstGeom>
          <a:noFill/>
        </p:spPr>
        <p:txBody>
          <a:bodyPr vert="horz" rtlCol="0">
            <a:spAutoFit/>
          </a:bodyPr>
          <a:lstStyle/>
          <a:p>
            <a:r>
              <a:rPr lang="en-US" sz="1500">
                <a:solidFill>
                  <a:srgbClr val="666666"/>
                </a:solidFill>
                <a:latin typeface="Century Gothic"/>
              </a:rPr>
              <a:t>See p. C-22 for details.</a:t>
            </a:r>
          </a:p>
        </p:txBody>
      </p:sp>
      <p:grpSp>
        <p:nvGrpSpPr>
          <p:cNvPr id="28" name="Group 27"/>
          <p:cNvGrpSpPr/>
          <p:nvPr/>
        </p:nvGrpSpPr>
        <p:grpSpPr>
          <a:xfrm>
            <a:off x="3963048" y="2140950"/>
            <a:ext cx="2233917" cy="2237781"/>
            <a:chOff x="3963048" y="2140950"/>
            <a:chExt cx="2233917" cy="2237781"/>
          </a:xfrm>
        </p:grpSpPr>
        <p:sp>
          <p:nvSpPr>
            <p:cNvPr id="4" name="Freeform 3"/>
            <p:cNvSpPr/>
            <p:nvPr/>
          </p:nvSpPr>
          <p:spPr>
            <a:xfrm>
              <a:off x="4521517" y="2700720"/>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4521517" y="3259187"/>
              <a:ext cx="558471" cy="558471"/>
            </a:xfrm>
            <a:custGeom>
              <a:avLst/>
              <a:gdLst/>
              <a:ahLst/>
              <a:cxnLst/>
              <a:rect l="0" t="0" r="0" b="0"/>
              <a:pathLst>
                <a:path w="558471" h="558471">
                  <a:moveTo>
                    <a:pt x="0" y="0"/>
                  </a:moveTo>
                  <a:lnTo>
                    <a:pt x="558470" y="0"/>
                  </a:lnTo>
                  <a:lnTo>
                    <a:pt x="558470"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4521517" y="3820262"/>
              <a:ext cx="558471" cy="558469"/>
            </a:xfrm>
            <a:custGeom>
              <a:avLst/>
              <a:gdLst/>
              <a:ahLst/>
              <a:cxnLst/>
              <a:rect l="0" t="0" r="0" b="0"/>
              <a:pathLst>
                <a:path w="558471" h="558469">
                  <a:moveTo>
                    <a:pt x="0" y="0"/>
                  </a:moveTo>
                  <a:lnTo>
                    <a:pt x="558470" y="0"/>
                  </a:lnTo>
                  <a:lnTo>
                    <a:pt x="558470"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4521517" y="2142253"/>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3963048" y="2699417"/>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3963048" y="3257884"/>
              <a:ext cx="558470" cy="558471"/>
            </a:xfrm>
            <a:custGeom>
              <a:avLst/>
              <a:gdLst/>
              <a:ahLst/>
              <a:cxnLst/>
              <a:rect l="0" t="0" r="0" b="0"/>
              <a:pathLst>
                <a:path w="558470" h="558471">
                  <a:moveTo>
                    <a:pt x="0" y="0"/>
                  </a:moveTo>
                  <a:lnTo>
                    <a:pt x="558469" y="0"/>
                  </a:lnTo>
                  <a:lnTo>
                    <a:pt x="558469"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3963048" y="3818957"/>
              <a:ext cx="558470" cy="558470"/>
            </a:xfrm>
            <a:custGeom>
              <a:avLst/>
              <a:gdLst/>
              <a:ahLst/>
              <a:cxnLst/>
              <a:rect l="0" t="0" r="0" b="0"/>
              <a:pathLst>
                <a:path w="558470" h="558470">
                  <a:moveTo>
                    <a:pt x="0" y="0"/>
                  </a:moveTo>
                  <a:lnTo>
                    <a:pt x="558469" y="0"/>
                  </a:lnTo>
                  <a:lnTo>
                    <a:pt x="558469" y="558469"/>
                  </a:lnTo>
                  <a:lnTo>
                    <a:pt x="0" y="558469"/>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3963048" y="2140950"/>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5638483" y="2700720"/>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638483" y="3259187"/>
              <a:ext cx="558470" cy="558471"/>
            </a:xfrm>
            <a:custGeom>
              <a:avLst/>
              <a:gdLst/>
              <a:ahLst/>
              <a:cxnLst/>
              <a:rect l="0" t="0" r="0" b="0"/>
              <a:pathLst>
                <a:path w="558470" h="558471">
                  <a:moveTo>
                    <a:pt x="0" y="0"/>
                  </a:moveTo>
                  <a:lnTo>
                    <a:pt x="558469" y="0"/>
                  </a:lnTo>
                  <a:lnTo>
                    <a:pt x="558469"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5638483" y="3820262"/>
              <a:ext cx="558470" cy="558469"/>
            </a:xfrm>
            <a:custGeom>
              <a:avLst/>
              <a:gdLst/>
              <a:ahLst/>
              <a:cxnLst/>
              <a:rect l="0" t="0" r="0" b="0"/>
              <a:pathLst>
                <a:path w="558470" h="558469">
                  <a:moveTo>
                    <a:pt x="0" y="0"/>
                  </a:moveTo>
                  <a:lnTo>
                    <a:pt x="558469" y="0"/>
                  </a:lnTo>
                  <a:lnTo>
                    <a:pt x="558469"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5638483" y="2142253"/>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5080013" y="2699417"/>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5080013" y="3257884"/>
              <a:ext cx="558471" cy="558471"/>
            </a:xfrm>
            <a:custGeom>
              <a:avLst/>
              <a:gdLst/>
              <a:ahLst/>
              <a:cxnLst/>
              <a:rect l="0" t="0" r="0" b="0"/>
              <a:pathLst>
                <a:path w="558471" h="558471">
                  <a:moveTo>
                    <a:pt x="0" y="0"/>
                  </a:moveTo>
                  <a:lnTo>
                    <a:pt x="558470" y="0"/>
                  </a:lnTo>
                  <a:lnTo>
                    <a:pt x="558470"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080013" y="3818957"/>
              <a:ext cx="558471" cy="558470"/>
            </a:xfrm>
            <a:custGeom>
              <a:avLst/>
              <a:gdLst/>
              <a:ahLst/>
              <a:cxnLst/>
              <a:rect l="0" t="0" r="0" b="0"/>
              <a:pathLst>
                <a:path w="558471" h="558470">
                  <a:moveTo>
                    <a:pt x="0" y="0"/>
                  </a:moveTo>
                  <a:lnTo>
                    <a:pt x="558470" y="0"/>
                  </a:lnTo>
                  <a:lnTo>
                    <a:pt x="558470" y="558469"/>
                  </a:lnTo>
                  <a:lnTo>
                    <a:pt x="0" y="558469"/>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5080013" y="2140950"/>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4635500" y="2707640"/>
              <a:ext cx="415519" cy="523220"/>
            </a:xfrm>
            <a:prstGeom prst="rect">
              <a:avLst/>
            </a:prstGeom>
            <a:noFill/>
          </p:spPr>
          <p:txBody>
            <a:bodyPr vert="horz" rtlCol="0">
              <a:spAutoFit/>
            </a:bodyPr>
            <a:lstStyle/>
            <a:p>
              <a:r>
                <a:rPr lang="en-US" sz="2800" dirty="0">
                  <a:solidFill>
                    <a:srgbClr val="000000"/>
                  </a:solidFill>
                  <a:latin typeface="Century Gothic"/>
                </a:rPr>
                <a:t>3</a:t>
              </a:r>
            </a:p>
          </p:txBody>
        </p:sp>
        <p:sp>
          <p:nvSpPr>
            <p:cNvPr id="21" name="TextBox 20"/>
            <p:cNvSpPr txBox="1"/>
            <p:nvPr/>
          </p:nvSpPr>
          <p:spPr>
            <a:xfrm>
              <a:off x="5194300" y="2707640"/>
              <a:ext cx="415519" cy="523220"/>
            </a:xfrm>
            <a:prstGeom prst="rect">
              <a:avLst/>
            </a:prstGeom>
            <a:noFill/>
          </p:spPr>
          <p:txBody>
            <a:bodyPr vert="horz" rtlCol="0">
              <a:spAutoFit/>
            </a:bodyPr>
            <a:lstStyle/>
            <a:p>
              <a:r>
                <a:rPr lang="en-US" sz="2800">
                  <a:solidFill>
                    <a:srgbClr val="000000"/>
                  </a:solidFill>
                  <a:latin typeface="Century Gothic"/>
                </a:rPr>
                <a:t>6</a:t>
              </a:r>
            </a:p>
          </p:txBody>
        </p:sp>
        <p:sp>
          <p:nvSpPr>
            <p:cNvPr id="22" name="TextBox 21"/>
            <p:cNvSpPr txBox="1"/>
            <p:nvPr/>
          </p:nvSpPr>
          <p:spPr>
            <a:xfrm>
              <a:off x="4089400" y="3266440"/>
              <a:ext cx="396240" cy="523220"/>
            </a:xfrm>
            <a:prstGeom prst="rect">
              <a:avLst/>
            </a:prstGeom>
            <a:noFill/>
          </p:spPr>
          <p:txBody>
            <a:bodyPr vert="horz" rtlCol="0">
              <a:spAutoFit/>
            </a:bodyPr>
            <a:lstStyle/>
            <a:p>
              <a:r>
                <a:rPr lang="en-US" sz="2800">
                  <a:solidFill>
                    <a:srgbClr val="000000"/>
                  </a:solidFill>
                  <a:latin typeface="Century Gothic"/>
                </a:rPr>
                <a:t>–</a:t>
              </a:r>
            </a:p>
          </p:txBody>
        </p:sp>
        <p:sp>
          <p:nvSpPr>
            <p:cNvPr id="23" name="TextBox 22"/>
            <p:cNvSpPr txBox="1"/>
            <p:nvPr/>
          </p:nvSpPr>
          <p:spPr>
            <a:xfrm>
              <a:off x="5753100" y="2707640"/>
              <a:ext cx="415519" cy="523220"/>
            </a:xfrm>
            <a:prstGeom prst="rect">
              <a:avLst/>
            </a:prstGeom>
            <a:noFill/>
          </p:spPr>
          <p:txBody>
            <a:bodyPr vert="horz" rtlCol="0">
              <a:spAutoFit/>
            </a:bodyPr>
            <a:lstStyle/>
            <a:p>
              <a:r>
                <a:rPr lang="en-US" sz="2800">
                  <a:solidFill>
                    <a:srgbClr val="000000"/>
                  </a:solidFill>
                  <a:latin typeface="Century Gothic"/>
                </a:rPr>
                <a:t>7</a:t>
              </a:r>
            </a:p>
          </p:txBody>
        </p:sp>
        <p:cxnSp>
          <p:nvCxnSpPr>
            <p:cNvPr id="24" name="Straight Connector 23"/>
            <p:cNvCxnSpPr/>
            <p:nvPr/>
          </p:nvCxnSpPr>
          <p:spPr>
            <a:xfrm>
              <a:off x="3966845" y="3808222"/>
              <a:ext cx="2230120" cy="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635500" y="3266440"/>
              <a:ext cx="415519" cy="523220"/>
            </a:xfrm>
            <a:prstGeom prst="rect">
              <a:avLst/>
            </a:prstGeom>
            <a:noFill/>
          </p:spPr>
          <p:txBody>
            <a:bodyPr vert="horz" rtlCol="0">
              <a:spAutoFit/>
            </a:bodyPr>
            <a:lstStyle/>
            <a:p>
              <a:r>
                <a:rPr lang="en-US" sz="2800">
                  <a:solidFill>
                    <a:srgbClr val="000000"/>
                  </a:solidFill>
                  <a:latin typeface="Century Gothic"/>
                </a:rPr>
                <a:t>1</a:t>
              </a:r>
            </a:p>
          </p:txBody>
        </p:sp>
        <p:sp>
          <p:nvSpPr>
            <p:cNvPr id="26" name="TextBox 25"/>
            <p:cNvSpPr txBox="1"/>
            <p:nvPr/>
          </p:nvSpPr>
          <p:spPr>
            <a:xfrm>
              <a:off x="5194300" y="3266440"/>
              <a:ext cx="415519" cy="523220"/>
            </a:xfrm>
            <a:prstGeom prst="rect">
              <a:avLst/>
            </a:prstGeom>
            <a:noFill/>
          </p:spPr>
          <p:txBody>
            <a:bodyPr vert="horz" rtlCol="0">
              <a:spAutoFit/>
            </a:bodyPr>
            <a:lstStyle/>
            <a:p>
              <a:r>
                <a:rPr lang="en-US" sz="2800">
                  <a:solidFill>
                    <a:srgbClr val="000000"/>
                  </a:solidFill>
                  <a:latin typeface="Century Gothic"/>
                </a:rPr>
                <a:t>9</a:t>
              </a:r>
            </a:p>
          </p:txBody>
        </p:sp>
        <p:sp>
          <p:nvSpPr>
            <p:cNvPr id="27" name="TextBox 26"/>
            <p:cNvSpPr txBox="1"/>
            <p:nvPr/>
          </p:nvSpPr>
          <p:spPr>
            <a:xfrm>
              <a:off x="5753100" y="3266440"/>
              <a:ext cx="415519" cy="523220"/>
            </a:xfrm>
            <a:prstGeom prst="rect">
              <a:avLst/>
            </a:prstGeom>
            <a:noFill/>
          </p:spPr>
          <p:txBody>
            <a:bodyPr vert="horz" rtlCol="0">
              <a:spAutoFit/>
            </a:bodyPr>
            <a:lstStyle/>
            <a:p>
              <a:r>
                <a:rPr lang="en-US" sz="2800">
                  <a:solidFill>
                    <a:srgbClr val="000000"/>
                  </a:solidFill>
                  <a:latin typeface="Century Gothic"/>
                </a:rPr>
                <a:t>2</a:t>
              </a:r>
            </a:p>
          </p:txBody>
        </p:sp>
      </p:grpSp>
    </p:spTree>
    <p:extLst>
      <p:ext uri="{BB962C8B-B14F-4D97-AF65-F5344CB8AC3E}">
        <p14:creationId xmlns:p14="http://schemas.microsoft.com/office/powerpoint/2010/main" val="4114067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2286000" y="2032000"/>
            <a:ext cx="5588000" cy="2374900"/>
          </a:xfrm>
          <a:prstGeom prst="rect">
            <a:avLst/>
          </a:prstGeom>
          <a:solidFill>
            <a:scrgbClr r="0" g="0" b="0">
              <a:alpha val="0"/>
            </a:scrgbClr>
          </a:solidFill>
        </p:spPr>
      </p:pic>
      <p:sp>
        <p:nvSpPr>
          <p:cNvPr id="3" name="TextBox 2"/>
          <p:cNvSpPr txBox="1"/>
          <p:nvPr/>
        </p:nvSpPr>
        <p:spPr>
          <a:xfrm>
            <a:off x="469900" y="7061200"/>
            <a:ext cx="5704840" cy="323165"/>
          </a:xfrm>
          <a:prstGeom prst="rect">
            <a:avLst/>
          </a:prstGeom>
          <a:noFill/>
        </p:spPr>
        <p:txBody>
          <a:bodyPr vert="horz" rtlCol="0">
            <a:spAutoFit/>
          </a:bodyPr>
          <a:lstStyle/>
          <a:p>
            <a:r>
              <a:rPr lang="en-US" sz="1500">
                <a:solidFill>
                  <a:srgbClr val="666666"/>
                </a:solidFill>
                <a:latin typeface="Century Gothic"/>
              </a:rPr>
              <a:t>See p. C-19 for details.</a:t>
            </a:r>
          </a:p>
        </p:txBody>
      </p:sp>
    </p:spTree>
    <p:extLst>
      <p:ext uri="{BB962C8B-B14F-4D97-AF65-F5344CB8AC3E}">
        <p14:creationId xmlns:p14="http://schemas.microsoft.com/office/powerpoint/2010/main" val="23257883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1943100"/>
            <a:ext cx="2285898"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a) 358 − 129</a:t>
            </a:r>
          </a:p>
        </p:txBody>
      </p:sp>
      <p:sp>
        <p:nvSpPr>
          <p:cNvPr id="3" name="TextBox 2"/>
          <p:cNvSpPr txBox="1"/>
          <p:nvPr/>
        </p:nvSpPr>
        <p:spPr>
          <a:xfrm>
            <a:off x="5232400" y="1943100"/>
            <a:ext cx="2285543"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b) 346 − 183</a:t>
            </a:r>
          </a:p>
        </p:txBody>
      </p:sp>
      <p:sp>
        <p:nvSpPr>
          <p:cNvPr id="4" name="TextBox 3"/>
          <p:cNvSpPr txBox="1"/>
          <p:nvPr/>
        </p:nvSpPr>
        <p:spPr>
          <a:xfrm>
            <a:off x="469900" y="3302000"/>
            <a:ext cx="2667178"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c) 8625 − 2571</a:t>
            </a:r>
          </a:p>
        </p:txBody>
      </p:sp>
      <p:sp>
        <p:nvSpPr>
          <p:cNvPr id="5" name="TextBox 4"/>
          <p:cNvSpPr txBox="1"/>
          <p:nvPr/>
        </p:nvSpPr>
        <p:spPr>
          <a:xfrm>
            <a:off x="5232400" y="3302000"/>
            <a:ext cx="2680716"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d) 3091 − 1271</a:t>
            </a:r>
          </a:p>
        </p:txBody>
      </p:sp>
      <p:sp>
        <p:nvSpPr>
          <p:cNvPr id="6" name="TextBox 5"/>
          <p:cNvSpPr txBox="1"/>
          <p:nvPr/>
        </p:nvSpPr>
        <p:spPr>
          <a:xfrm>
            <a:off x="469900" y="4673600"/>
            <a:ext cx="2668219"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e) 2340 − 1528</a:t>
            </a:r>
          </a:p>
        </p:txBody>
      </p:sp>
      <p:sp>
        <p:nvSpPr>
          <p:cNvPr id="7" name="TextBox 6"/>
          <p:cNvSpPr txBox="1"/>
          <p:nvPr/>
        </p:nvSpPr>
        <p:spPr>
          <a:xfrm>
            <a:off x="5232400" y="4673600"/>
            <a:ext cx="2844292"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f) 13 852 − 4680</a:t>
            </a:r>
          </a:p>
        </p:txBody>
      </p:sp>
      <p:sp>
        <p:nvSpPr>
          <p:cNvPr id="8" name="TextBox 7"/>
          <p:cNvSpPr txBox="1"/>
          <p:nvPr/>
        </p:nvSpPr>
        <p:spPr>
          <a:xfrm>
            <a:off x="469900" y="6045200"/>
            <a:ext cx="3267431" cy="540404"/>
          </a:xfrm>
          <a:prstGeom prst="rect">
            <a:avLst/>
          </a:prstGeom>
          <a:noFill/>
        </p:spPr>
        <p:txBody>
          <a:bodyPr vert="horz" rtlCol="0">
            <a:spAutoFit/>
          </a:bodyPr>
          <a:lstStyle/>
          <a:p>
            <a:pPr>
              <a:lnSpc>
                <a:spcPct val="114000"/>
              </a:lnSpc>
              <a:spcAft>
                <a:spcPts val="1200"/>
              </a:spcAft>
            </a:pPr>
            <a:r>
              <a:rPr lang="nn-NO" sz="2800">
                <a:solidFill>
                  <a:srgbClr val="000000"/>
                </a:solidFill>
                <a:latin typeface="Century Gothic"/>
              </a:rPr>
              <a:t>g) 34 567 − 17 239</a:t>
            </a:r>
            <a:endParaRPr lang="en-US" sz="2800">
              <a:solidFill>
                <a:srgbClr val="000000"/>
              </a:solidFill>
              <a:latin typeface="Century Gothic"/>
            </a:endParaRPr>
          </a:p>
        </p:txBody>
      </p:sp>
      <p:sp>
        <p:nvSpPr>
          <p:cNvPr id="9" name="TextBox 8"/>
          <p:cNvSpPr txBox="1"/>
          <p:nvPr/>
        </p:nvSpPr>
        <p:spPr>
          <a:xfrm>
            <a:off x="5232400" y="6045200"/>
            <a:ext cx="3639185" cy="540404"/>
          </a:xfrm>
          <a:prstGeom prst="rect">
            <a:avLst/>
          </a:prstGeom>
          <a:noFill/>
        </p:spPr>
        <p:txBody>
          <a:bodyPr vert="horz" rtlCol="0">
            <a:spAutoFit/>
          </a:bodyPr>
          <a:lstStyle/>
          <a:p>
            <a:pPr>
              <a:lnSpc>
                <a:spcPct val="114000"/>
              </a:lnSpc>
              <a:spcAft>
                <a:spcPts val="1200"/>
              </a:spcAft>
            </a:pPr>
            <a:r>
              <a:rPr lang="pt-BR" sz="2800">
                <a:solidFill>
                  <a:srgbClr val="000000"/>
                </a:solidFill>
                <a:latin typeface="Century Gothic"/>
              </a:rPr>
              <a:t>h) 987 654 − 293 949</a:t>
            </a:r>
            <a:endParaRPr lang="en-US" sz="2800">
              <a:solidFill>
                <a:srgbClr val="000000"/>
              </a:solidFill>
              <a:latin typeface="Century Gothic"/>
            </a:endParaRPr>
          </a:p>
        </p:txBody>
      </p:sp>
      <p:sp>
        <p:nvSpPr>
          <p:cNvPr id="10" name="TextBox 9"/>
          <p:cNvSpPr txBox="1"/>
          <p:nvPr/>
        </p:nvSpPr>
        <p:spPr>
          <a:xfrm>
            <a:off x="469900" y="419100"/>
            <a:ext cx="9908540" cy="1185517"/>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Exercises:</a:t>
            </a:r>
          </a:p>
          <a:p>
            <a:pPr>
              <a:lnSpc>
                <a:spcPct val="114000"/>
              </a:lnSpc>
              <a:spcAft>
                <a:spcPts val="1200"/>
              </a:spcAft>
            </a:pPr>
            <a:r>
              <a:rPr lang="en-US" sz="2800">
                <a:solidFill>
                  <a:srgbClr val="000000"/>
                </a:solidFill>
                <a:latin typeface="Century Gothic"/>
              </a:rPr>
              <a:t>Subtract, then check by adding. </a:t>
            </a:r>
          </a:p>
        </p:txBody>
      </p:sp>
    </p:spTree>
    <p:extLst>
      <p:ext uri="{BB962C8B-B14F-4D97-AF65-F5344CB8AC3E}">
        <p14:creationId xmlns:p14="http://schemas.microsoft.com/office/powerpoint/2010/main" val="1625895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44500" y="6946900"/>
            <a:ext cx="5704840" cy="323165"/>
          </a:xfrm>
          <a:prstGeom prst="rect">
            <a:avLst/>
          </a:prstGeom>
          <a:noFill/>
        </p:spPr>
        <p:txBody>
          <a:bodyPr vert="horz" rtlCol="0">
            <a:spAutoFit/>
          </a:bodyPr>
          <a:lstStyle/>
          <a:p>
            <a:r>
              <a:rPr lang="en-US" sz="1500">
                <a:solidFill>
                  <a:srgbClr val="666666"/>
                </a:solidFill>
                <a:latin typeface="Century Gothic"/>
              </a:rPr>
              <a:t>See p. C-22 for details.</a:t>
            </a:r>
          </a:p>
        </p:txBody>
      </p:sp>
      <p:grpSp>
        <p:nvGrpSpPr>
          <p:cNvPr id="31" name="Group 30"/>
          <p:cNvGrpSpPr/>
          <p:nvPr/>
        </p:nvGrpSpPr>
        <p:grpSpPr>
          <a:xfrm>
            <a:off x="3963048" y="1569782"/>
            <a:ext cx="2237702" cy="2796249"/>
            <a:chOff x="3963048" y="1569782"/>
            <a:chExt cx="2237702" cy="2796249"/>
          </a:xfrm>
        </p:grpSpPr>
        <p:sp>
          <p:nvSpPr>
            <p:cNvPr id="3" name="Freeform 2"/>
            <p:cNvSpPr/>
            <p:nvPr/>
          </p:nvSpPr>
          <p:spPr>
            <a:xfrm>
              <a:off x="4521517" y="2688020"/>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4521517" y="3246487"/>
              <a:ext cx="558471" cy="558471"/>
            </a:xfrm>
            <a:custGeom>
              <a:avLst/>
              <a:gdLst/>
              <a:ahLst/>
              <a:cxnLst/>
              <a:rect l="0" t="0" r="0" b="0"/>
              <a:pathLst>
                <a:path w="558471" h="558471">
                  <a:moveTo>
                    <a:pt x="0" y="0"/>
                  </a:moveTo>
                  <a:lnTo>
                    <a:pt x="558470" y="0"/>
                  </a:lnTo>
                  <a:lnTo>
                    <a:pt x="558470"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4521517" y="3807562"/>
              <a:ext cx="558471" cy="558469"/>
            </a:xfrm>
            <a:custGeom>
              <a:avLst/>
              <a:gdLst/>
              <a:ahLst/>
              <a:cxnLst/>
              <a:rect l="0" t="0" r="0" b="0"/>
              <a:pathLst>
                <a:path w="558471" h="558469">
                  <a:moveTo>
                    <a:pt x="0" y="0"/>
                  </a:moveTo>
                  <a:lnTo>
                    <a:pt x="558470" y="0"/>
                  </a:lnTo>
                  <a:lnTo>
                    <a:pt x="558470"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4521517" y="2129553"/>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3963048" y="2686717"/>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3963048" y="3245184"/>
              <a:ext cx="558470" cy="558471"/>
            </a:xfrm>
            <a:custGeom>
              <a:avLst/>
              <a:gdLst/>
              <a:ahLst/>
              <a:cxnLst/>
              <a:rect l="0" t="0" r="0" b="0"/>
              <a:pathLst>
                <a:path w="558470" h="558471">
                  <a:moveTo>
                    <a:pt x="0" y="0"/>
                  </a:moveTo>
                  <a:lnTo>
                    <a:pt x="558469" y="0"/>
                  </a:lnTo>
                  <a:lnTo>
                    <a:pt x="558469"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3963048" y="3806257"/>
              <a:ext cx="558470" cy="558470"/>
            </a:xfrm>
            <a:custGeom>
              <a:avLst/>
              <a:gdLst/>
              <a:ahLst/>
              <a:cxnLst/>
              <a:rect l="0" t="0" r="0" b="0"/>
              <a:pathLst>
                <a:path w="558470" h="558470">
                  <a:moveTo>
                    <a:pt x="0" y="0"/>
                  </a:moveTo>
                  <a:lnTo>
                    <a:pt x="558469" y="0"/>
                  </a:lnTo>
                  <a:lnTo>
                    <a:pt x="558469" y="558469"/>
                  </a:lnTo>
                  <a:lnTo>
                    <a:pt x="0" y="558469"/>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3963048" y="2128250"/>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638483" y="2688020"/>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5638483" y="3246487"/>
              <a:ext cx="558470" cy="558471"/>
            </a:xfrm>
            <a:custGeom>
              <a:avLst/>
              <a:gdLst/>
              <a:ahLst/>
              <a:cxnLst/>
              <a:rect l="0" t="0" r="0" b="0"/>
              <a:pathLst>
                <a:path w="558470" h="558471">
                  <a:moveTo>
                    <a:pt x="0" y="0"/>
                  </a:moveTo>
                  <a:lnTo>
                    <a:pt x="558469" y="0"/>
                  </a:lnTo>
                  <a:lnTo>
                    <a:pt x="558469"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638483" y="3807562"/>
              <a:ext cx="558470" cy="558469"/>
            </a:xfrm>
            <a:custGeom>
              <a:avLst/>
              <a:gdLst/>
              <a:ahLst/>
              <a:cxnLst/>
              <a:rect l="0" t="0" r="0" b="0"/>
              <a:pathLst>
                <a:path w="558470" h="558469">
                  <a:moveTo>
                    <a:pt x="0" y="0"/>
                  </a:moveTo>
                  <a:lnTo>
                    <a:pt x="558469" y="0"/>
                  </a:lnTo>
                  <a:lnTo>
                    <a:pt x="558469"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5638483" y="2129553"/>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5080013" y="2686717"/>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5080013" y="3245184"/>
              <a:ext cx="558471" cy="558471"/>
            </a:xfrm>
            <a:custGeom>
              <a:avLst/>
              <a:gdLst/>
              <a:ahLst/>
              <a:cxnLst/>
              <a:rect l="0" t="0" r="0" b="0"/>
              <a:pathLst>
                <a:path w="558471" h="558471">
                  <a:moveTo>
                    <a:pt x="0" y="0"/>
                  </a:moveTo>
                  <a:lnTo>
                    <a:pt x="558470" y="0"/>
                  </a:lnTo>
                  <a:lnTo>
                    <a:pt x="558470"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5080013" y="3806257"/>
              <a:ext cx="558471" cy="558470"/>
            </a:xfrm>
            <a:custGeom>
              <a:avLst/>
              <a:gdLst/>
              <a:ahLst/>
              <a:cxnLst/>
              <a:rect l="0" t="0" r="0" b="0"/>
              <a:pathLst>
                <a:path w="558471" h="558470">
                  <a:moveTo>
                    <a:pt x="0" y="0"/>
                  </a:moveTo>
                  <a:lnTo>
                    <a:pt x="558470" y="0"/>
                  </a:lnTo>
                  <a:lnTo>
                    <a:pt x="558470" y="558469"/>
                  </a:lnTo>
                  <a:lnTo>
                    <a:pt x="0" y="558469"/>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080013" y="2128250"/>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4635500" y="2755900"/>
              <a:ext cx="415519" cy="523220"/>
            </a:xfrm>
            <a:prstGeom prst="rect">
              <a:avLst/>
            </a:prstGeom>
            <a:noFill/>
          </p:spPr>
          <p:txBody>
            <a:bodyPr vert="horz" rtlCol="0">
              <a:spAutoFit/>
            </a:bodyPr>
            <a:lstStyle/>
            <a:p>
              <a:r>
                <a:rPr lang="en-US" sz="2800">
                  <a:solidFill>
                    <a:srgbClr val="000000"/>
                  </a:solidFill>
                  <a:latin typeface="Century Gothic"/>
                </a:rPr>
                <a:t>8</a:t>
              </a:r>
            </a:p>
          </p:txBody>
        </p:sp>
        <p:sp>
          <p:nvSpPr>
            <p:cNvPr id="20" name="TextBox 19"/>
            <p:cNvSpPr txBox="1"/>
            <p:nvPr/>
          </p:nvSpPr>
          <p:spPr>
            <a:xfrm>
              <a:off x="5194300" y="2755900"/>
              <a:ext cx="415519" cy="523220"/>
            </a:xfrm>
            <a:prstGeom prst="rect">
              <a:avLst/>
            </a:prstGeom>
            <a:noFill/>
          </p:spPr>
          <p:txBody>
            <a:bodyPr vert="horz" rtlCol="0">
              <a:spAutoFit/>
            </a:bodyPr>
            <a:lstStyle/>
            <a:p>
              <a:r>
                <a:rPr lang="en-US" sz="2800">
                  <a:solidFill>
                    <a:srgbClr val="000000"/>
                  </a:solidFill>
                  <a:latin typeface="Century Gothic"/>
                </a:rPr>
                <a:t>5</a:t>
              </a:r>
            </a:p>
          </p:txBody>
        </p:sp>
        <p:sp>
          <p:nvSpPr>
            <p:cNvPr id="21" name="TextBox 20"/>
            <p:cNvSpPr txBox="1"/>
            <p:nvPr/>
          </p:nvSpPr>
          <p:spPr>
            <a:xfrm>
              <a:off x="4089400" y="3314700"/>
              <a:ext cx="396240" cy="523220"/>
            </a:xfrm>
            <a:prstGeom prst="rect">
              <a:avLst/>
            </a:prstGeom>
            <a:noFill/>
          </p:spPr>
          <p:txBody>
            <a:bodyPr vert="horz" rtlCol="0">
              <a:spAutoFit/>
            </a:bodyPr>
            <a:lstStyle/>
            <a:p>
              <a:r>
                <a:rPr lang="en-US" sz="2800">
                  <a:solidFill>
                    <a:srgbClr val="000000"/>
                  </a:solidFill>
                  <a:latin typeface="Century Gothic"/>
                </a:rPr>
                <a:t>–</a:t>
              </a:r>
            </a:p>
          </p:txBody>
        </p:sp>
        <p:sp>
          <p:nvSpPr>
            <p:cNvPr id="22" name="TextBox 21"/>
            <p:cNvSpPr txBox="1"/>
            <p:nvPr/>
          </p:nvSpPr>
          <p:spPr>
            <a:xfrm>
              <a:off x="5753100" y="2755900"/>
              <a:ext cx="415519" cy="523220"/>
            </a:xfrm>
            <a:prstGeom prst="rect">
              <a:avLst/>
            </a:prstGeom>
            <a:noFill/>
          </p:spPr>
          <p:txBody>
            <a:bodyPr vert="horz" rtlCol="0">
              <a:spAutoFit/>
            </a:bodyPr>
            <a:lstStyle/>
            <a:p>
              <a:r>
                <a:rPr lang="en-US" sz="2800">
                  <a:solidFill>
                    <a:srgbClr val="000000"/>
                  </a:solidFill>
                  <a:latin typeface="Century Gothic"/>
                </a:rPr>
                <a:t>2</a:t>
              </a:r>
            </a:p>
          </p:txBody>
        </p:sp>
        <p:cxnSp>
          <p:nvCxnSpPr>
            <p:cNvPr id="23" name="Straight Connector 22"/>
            <p:cNvCxnSpPr/>
            <p:nvPr/>
          </p:nvCxnSpPr>
          <p:spPr>
            <a:xfrm>
              <a:off x="3966845" y="3795522"/>
              <a:ext cx="2230120" cy="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635500" y="3314700"/>
              <a:ext cx="415519" cy="523220"/>
            </a:xfrm>
            <a:prstGeom prst="rect">
              <a:avLst/>
            </a:prstGeom>
            <a:noFill/>
          </p:spPr>
          <p:txBody>
            <a:bodyPr vert="horz" rtlCol="0">
              <a:spAutoFit/>
            </a:bodyPr>
            <a:lstStyle/>
            <a:p>
              <a:r>
                <a:rPr lang="en-US" sz="2800">
                  <a:solidFill>
                    <a:srgbClr val="000000"/>
                  </a:solidFill>
                  <a:latin typeface="Century Gothic"/>
                </a:rPr>
                <a:t>4</a:t>
              </a:r>
            </a:p>
          </p:txBody>
        </p:sp>
        <p:sp>
          <p:nvSpPr>
            <p:cNvPr id="25" name="TextBox 24"/>
            <p:cNvSpPr txBox="1"/>
            <p:nvPr/>
          </p:nvSpPr>
          <p:spPr>
            <a:xfrm>
              <a:off x="5194300" y="3314700"/>
              <a:ext cx="415519" cy="523220"/>
            </a:xfrm>
            <a:prstGeom prst="rect">
              <a:avLst/>
            </a:prstGeom>
            <a:noFill/>
          </p:spPr>
          <p:txBody>
            <a:bodyPr vert="horz" rtlCol="0">
              <a:spAutoFit/>
            </a:bodyPr>
            <a:lstStyle/>
            <a:p>
              <a:r>
                <a:rPr lang="en-US" sz="2800">
                  <a:solidFill>
                    <a:srgbClr val="000000"/>
                  </a:solidFill>
                  <a:latin typeface="Century Gothic"/>
                </a:rPr>
                <a:t>5</a:t>
              </a:r>
            </a:p>
          </p:txBody>
        </p:sp>
        <p:sp>
          <p:nvSpPr>
            <p:cNvPr id="26" name="TextBox 25"/>
            <p:cNvSpPr txBox="1"/>
            <p:nvPr/>
          </p:nvSpPr>
          <p:spPr>
            <a:xfrm>
              <a:off x="5753100" y="3314700"/>
              <a:ext cx="415519" cy="523220"/>
            </a:xfrm>
            <a:prstGeom prst="rect">
              <a:avLst/>
            </a:prstGeom>
            <a:noFill/>
          </p:spPr>
          <p:txBody>
            <a:bodyPr vert="horz" rtlCol="0">
              <a:spAutoFit/>
            </a:bodyPr>
            <a:lstStyle/>
            <a:p>
              <a:r>
                <a:rPr lang="en-US" sz="2800">
                  <a:solidFill>
                    <a:srgbClr val="000000"/>
                  </a:solidFill>
                  <a:latin typeface="Century Gothic"/>
                </a:rPr>
                <a:t>9</a:t>
              </a:r>
            </a:p>
          </p:txBody>
        </p:sp>
        <p:sp>
          <p:nvSpPr>
            <p:cNvPr id="27" name="Freeform 26"/>
            <p:cNvSpPr/>
            <p:nvPr/>
          </p:nvSpPr>
          <p:spPr>
            <a:xfrm>
              <a:off x="4525315" y="1571085"/>
              <a:ext cx="558471" cy="558469"/>
            </a:xfrm>
            <a:custGeom>
              <a:avLst/>
              <a:gdLst/>
              <a:ahLst/>
              <a:cxnLst/>
              <a:rect l="0" t="0" r="0" b="0"/>
              <a:pathLst>
                <a:path w="558471" h="558469">
                  <a:moveTo>
                    <a:pt x="0" y="0"/>
                  </a:moveTo>
                  <a:lnTo>
                    <a:pt x="558470" y="0"/>
                  </a:lnTo>
                  <a:lnTo>
                    <a:pt x="558470"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3966845" y="1569782"/>
              <a:ext cx="558471" cy="558469"/>
            </a:xfrm>
            <a:custGeom>
              <a:avLst/>
              <a:gdLst/>
              <a:ahLst/>
              <a:cxnLst/>
              <a:rect l="0" t="0" r="0" b="0"/>
              <a:pathLst>
                <a:path w="558471" h="558469">
                  <a:moveTo>
                    <a:pt x="0" y="0"/>
                  </a:moveTo>
                  <a:lnTo>
                    <a:pt x="558470" y="0"/>
                  </a:lnTo>
                  <a:lnTo>
                    <a:pt x="558470"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5642280" y="1571085"/>
              <a:ext cx="558470" cy="558469"/>
            </a:xfrm>
            <a:custGeom>
              <a:avLst/>
              <a:gdLst/>
              <a:ahLst/>
              <a:cxnLst/>
              <a:rect l="0" t="0" r="0" b="0"/>
              <a:pathLst>
                <a:path w="558470" h="558469">
                  <a:moveTo>
                    <a:pt x="0" y="0"/>
                  </a:moveTo>
                  <a:lnTo>
                    <a:pt x="558469" y="0"/>
                  </a:lnTo>
                  <a:lnTo>
                    <a:pt x="558469"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5083810" y="1569782"/>
              <a:ext cx="558471" cy="558469"/>
            </a:xfrm>
            <a:custGeom>
              <a:avLst/>
              <a:gdLst/>
              <a:ahLst/>
              <a:cxnLst/>
              <a:rect l="0" t="0" r="0" b="0"/>
              <a:pathLst>
                <a:path w="558471" h="558469">
                  <a:moveTo>
                    <a:pt x="0" y="0"/>
                  </a:moveTo>
                  <a:lnTo>
                    <a:pt x="558470" y="0"/>
                  </a:lnTo>
                  <a:lnTo>
                    <a:pt x="558470"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448699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31800" y="431800"/>
            <a:ext cx="9908540" cy="1185517"/>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Exercises:</a:t>
            </a:r>
          </a:p>
          <a:p>
            <a:pPr>
              <a:lnSpc>
                <a:spcPct val="114000"/>
              </a:lnSpc>
              <a:spcAft>
                <a:spcPts val="1200"/>
              </a:spcAft>
            </a:pPr>
            <a:r>
              <a:rPr lang="en-US" sz="2800">
                <a:solidFill>
                  <a:srgbClr val="000000"/>
                </a:solidFill>
                <a:latin typeface="Century Gothic"/>
              </a:rPr>
              <a:t>Subtract, then check by adding. </a:t>
            </a:r>
          </a:p>
        </p:txBody>
      </p:sp>
      <p:sp>
        <p:nvSpPr>
          <p:cNvPr id="3" name="TextBox 2"/>
          <p:cNvSpPr txBox="1"/>
          <p:nvPr/>
        </p:nvSpPr>
        <p:spPr>
          <a:xfrm>
            <a:off x="431800" y="1968500"/>
            <a:ext cx="2285898"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a) 563 − 175</a:t>
            </a:r>
          </a:p>
        </p:txBody>
      </p:sp>
      <p:sp>
        <p:nvSpPr>
          <p:cNvPr id="4" name="TextBox 3"/>
          <p:cNvSpPr txBox="1"/>
          <p:nvPr/>
        </p:nvSpPr>
        <p:spPr>
          <a:xfrm>
            <a:off x="5232400" y="1968500"/>
            <a:ext cx="2679674"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b) 5415 − 2734</a:t>
            </a:r>
          </a:p>
        </p:txBody>
      </p:sp>
      <p:sp>
        <p:nvSpPr>
          <p:cNvPr id="5" name="TextBox 4"/>
          <p:cNvSpPr txBox="1"/>
          <p:nvPr/>
        </p:nvSpPr>
        <p:spPr>
          <a:xfrm>
            <a:off x="431800" y="3467100"/>
            <a:ext cx="3258236"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c) 34 422 − 16 358</a:t>
            </a:r>
          </a:p>
        </p:txBody>
      </p:sp>
      <p:sp>
        <p:nvSpPr>
          <p:cNvPr id="6" name="TextBox 5"/>
          <p:cNvSpPr txBox="1"/>
          <p:nvPr/>
        </p:nvSpPr>
        <p:spPr>
          <a:xfrm>
            <a:off x="5232400" y="3467100"/>
            <a:ext cx="3665931"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d) 378 542 − 299 289</a:t>
            </a:r>
          </a:p>
        </p:txBody>
      </p:sp>
      <p:sp>
        <p:nvSpPr>
          <p:cNvPr id="7" name="TextBox 6"/>
          <p:cNvSpPr txBox="1"/>
          <p:nvPr/>
        </p:nvSpPr>
        <p:spPr>
          <a:xfrm>
            <a:off x="431800" y="5448300"/>
            <a:ext cx="8964549" cy="1522853"/>
          </a:xfrm>
          <a:prstGeom prst="rect">
            <a:avLst/>
          </a:prstGeom>
          <a:noFill/>
        </p:spPr>
        <p:txBody>
          <a:bodyPr vert="horz" rtlCol="0">
            <a:spAutoFit/>
          </a:bodyPr>
          <a:lstStyle/>
          <a:p>
            <a:pPr>
              <a:lnSpc>
                <a:spcPct val="114000"/>
              </a:lnSpc>
              <a:spcAft>
                <a:spcPts val="1200"/>
              </a:spcAft>
            </a:pPr>
            <a:r>
              <a:rPr lang="en-US" sz="2800" dirty="0">
                <a:solidFill>
                  <a:srgbClr val="FF0000"/>
                </a:solidFill>
                <a:latin typeface="Century Gothic"/>
              </a:rPr>
              <a:t>Bonus: </a:t>
            </a:r>
            <a:r>
              <a:rPr lang="en-US" sz="2800" dirty="0">
                <a:solidFill>
                  <a:srgbClr val="000000"/>
                </a:solidFill>
                <a:latin typeface="Century Gothic"/>
              </a:rPr>
              <a:t>Make up your own subtraction question that requires regrouping twice. Ask a partner to solve your question.</a:t>
            </a:r>
          </a:p>
        </p:txBody>
      </p:sp>
      <p:cxnSp>
        <p:nvCxnSpPr>
          <p:cNvPr id="12" name="Straight Connector 11">
            <a:extLst>
              <a:ext uri="{FF2B5EF4-FFF2-40B4-BE49-F238E27FC236}">
                <a16:creationId xmlns:a16="http://schemas.microsoft.com/office/drawing/2014/main" id="{DAF7314F-F14F-4B23-A80A-897EB47B0F92}"/>
              </a:ext>
            </a:extLst>
          </p:cNvPr>
          <p:cNvCxnSpPr>
            <a:cxnSpLocks/>
          </p:cNvCxnSpPr>
          <p:nvPr/>
        </p:nvCxnSpPr>
        <p:spPr>
          <a:xfrm>
            <a:off x="0" y="5239657"/>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2697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44500" y="6946900"/>
            <a:ext cx="5704840" cy="323165"/>
          </a:xfrm>
          <a:prstGeom prst="rect">
            <a:avLst/>
          </a:prstGeom>
          <a:noFill/>
        </p:spPr>
        <p:txBody>
          <a:bodyPr vert="horz" rtlCol="0">
            <a:spAutoFit/>
          </a:bodyPr>
          <a:lstStyle/>
          <a:p>
            <a:r>
              <a:rPr lang="en-US" sz="1500">
                <a:solidFill>
                  <a:srgbClr val="666666"/>
                </a:solidFill>
                <a:latin typeface="Century Gothic"/>
              </a:rPr>
              <a:t>See p. C-22 for details.</a:t>
            </a:r>
          </a:p>
        </p:txBody>
      </p:sp>
      <p:grpSp>
        <p:nvGrpSpPr>
          <p:cNvPr id="31" name="Group 30"/>
          <p:cNvGrpSpPr/>
          <p:nvPr/>
        </p:nvGrpSpPr>
        <p:grpSpPr>
          <a:xfrm>
            <a:off x="3963048" y="1569782"/>
            <a:ext cx="2237702" cy="2796249"/>
            <a:chOff x="3963048" y="1569782"/>
            <a:chExt cx="2237702" cy="2796249"/>
          </a:xfrm>
        </p:grpSpPr>
        <p:sp>
          <p:nvSpPr>
            <p:cNvPr id="3" name="Freeform 2"/>
            <p:cNvSpPr/>
            <p:nvPr/>
          </p:nvSpPr>
          <p:spPr>
            <a:xfrm>
              <a:off x="4521517" y="2688020"/>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4521517" y="3246487"/>
              <a:ext cx="558471" cy="558471"/>
            </a:xfrm>
            <a:custGeom>
              <a:avLst/>
              <a:gdLst/>
              <a:ahLst/>
              <a:cxnLst/>
              <a:rect l="0" t="0" r="0" b="0"/>
              <a:pathLst>
                <a:path w="558471" h="558471">
                  <a:moveTo>
                    <a:pt x="0" y="0"/>
                  </a:moveTo>
                  <a:lnTo>
                    <a:pt x="558470" y="0"/>
                  </a:lnTo>
                  <a:lnTo>
                    <a:pt x="558470"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4521517" y="3807562"/>
              <a:ext cx="558471" cy="558469"/>
            </a:xfrm>
            <a:custGeom>
              <a:avLst/>
              <a:gdLst/>
              <a:ahLst/>
              <a:cxnLst/>
              <a:rect l="0" t="0" r="0" b="0"/>
              <a:pathLst>
                <a:path w="558471" h="558469">
                  <a:moveTo>
                    <a:pt x="0" y="0"/>
                  </a:moveTo>
                  <a:lnTo>
                    <a:pt x="558470" y="0"/>
                  </a:lnTo>
                  <a:lnTo>
                    <a:pt x="558470"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4521517" y="2129553"/>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3963048" y="2686717"/>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3963048" y="3245184"/>
              <a:ext cx="558470" cy="558471"/>
            </a:xfrm>
            <a:custGeom>
              <a:avLst/>
              <a:gdLst/>
              <a:ahLst/>
              <a:cxnLst/>
              <a:rect l="0" t="0" r="0" b="0"/>
              <a:pathLst>
                <a:path w="558470" h="558471">
                  <a:moveTo>
                    <a:pt x="0" y="0"/>
                  </a:moveTo>
                  <a:lnTo>
                    <a:pt x="558469" y="0"/>
                  </a:lnTo>
                  <a:lnTo>
                    <a:pt x="558469"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3963048" y="3806257"/>
              <a:ext cx="558470" cy="558470"/>
            </a:xfrm>
            <a:custGeom>
              <a:avLst/>
              <a:gdLst/>
              <a:ahLst/>
              <a:cxnLst/>
              <a:rect l="0" t="0" r="0" b="0"/>
              <a:pathLst>
                <a:path w="558470" h="558470">
                  <a:moveTo>
                    <a:pt x="0" y="0"/>
                  </a:moveTo>
                  <a:lnTo>
                    <a:pt x="558469" y="0"/>
                  </a:lnTo>
                  <a:lnTo>
                    <a:pt x="558469" y="558469"/>
                  </a:lnTo>
                  <a:lnTo>
                    <a:pt x="0" y="558469"/>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3963048" y="2128250"/>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638483" y="2688020"/>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5638483" y="3246487"/>
              <a:ext cx="558470" cy="558471"/>
            </a:xfrm>
            <a:custGeom>
              <a:avLst/>
              <a:gdLst/>
              <a:ahLst/>
              <a:cxnLst/>
              <a:rect l="0" t="0" r="0" b="0"/>
              <a:pathLst>
                <a:path w="558470" h="558471">
                  <a:moveTo>
                    <a:pt x="0" y="0"/>
                  </a:moveTo>
                  <a:lnTo>
                    <a:pt x="558469" y="0"/>
                  </a:lnTo>
                  <a:lnTo>
                    <a:pt x="558469"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638483" y="3807562"/>
              <a:ext cx="558470" cy="558469"/>
            </a:xfrm>
            <a:custGeom>
              <a:avLst/>
              <a:gdLst/>
              <a:ahLst/>
              <a:cxnLst/>
              <a:rect l="0" t="0" r="0" b="0"/>
              <a:pathLst>
                <a:path w="558470" h="558469">
                  <a:moveTo>
                    <a:pt x="0" y="0"/>
                  </a:moveTo>
                  <a:lnTo>
                    <a:pt x="558469" y="0"/>
                  </a:lnTo>
                  <a:lnTo>
                    <a:pt x="558469"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5638483" y="2129553"/>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5080013" y="2686717"/>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5080013" y="3245184"/>
              <a:ext cx="558471" cy="558471"/>
            </a:xfrm>
            <a:custGeom>
              <a:avLst/>
              <a:gdLst/>
              <a:ahLst/>
              <a:cxnLst/>
              <a:rect l="0" t="0" r="0" b="0"/>
              <a:pathLst>
                <a:path w="558471" h="558471">
                  <a:moveTo>
                    <a:pt x="0" y="0"/>
                  </a:moveTo>
                  <a:lnTo>
                    <a:pt x="558470" y="0"/>
                  </a:lnTo>
                  <a:lnTo>
                    <a:pt x="558470"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5080013" y="3806257"/>
              <a:ext cx="558471" cy="558470"/>
            </a:xfrm>
            <a:custGeom>
              <a:avLst/>
              <a:gdLst/>
              <a:ahLst/>
              <a:cxnLst/>
              <a:rect l="0" t="0" r="0" b="0"/>
              <a:pathLst>
                <a:path w="558471" h="558470">
                  <a:moveTo>
                    <a:pt x="0" y="0"/>
                  </a:moveTo>
                  <a:lnTo>
                    <a:pt x="558470" y="0"/>
                  </a:lnTo>
                  <a:lnTo>
                    <a:pt x="558470" y="558469"/>
                  </a:lnTo>
                  <a:lnTo>
                    <a:pt x="0" y="558469"/>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080013" y="2128250"/>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4635500" y="2755900"/>
              <a:ext cx="415519" cy="523220"/>
            </a:xfrm>
            <a:prstGeom prst="rect">
              <a:avLst/>
            </a:prstGeom>
            <a:noFill/>
          </p:spPr>
          <p:txBody>
            <a:bodyPr vert="horz" rtlCol="0">
              <a:spAutoFit/>
            </a:bodyPr>
            <a:lstStyle/>
            <a:p>
              <a:r>
                <a:rPr lang="en-US" sz="2800">
                  <a:solidFill>
                    <a:srgbClr val="000000"/>
                  </a:solidFill>
                  <a:latin typeface="Century Gothic"/>
                </a:rPr>
                <a:t>5</a:t>
              </a:r>
            </a:p>
          </p:txBody>
        </p:sp>
        <p:sp>
          <p:nvSpPr>
            <p:cNvPr id="20" name="TextBox 19"/>
            <p:cNvSpPr txBox="1"/>
            <p:nvPr/>
          </p:nvSpPr>
          <p:spPr>
            <a:xfrm>
              <a:off x="5194300" y="2755900"/>
              <a:ext cx="415519" cy="523220"/>
            </a:xfrm>
            <a:prstGeom prst="rect">
              <a:avLst/>
            </a:prstGeom>
            <a:noFill/>
          </p:spPr>
          <p:txBody>
            <a:bodyPr vert="horz" rtlCol="0">
              <a:spAutoFit/>
            </a:bodyPr>
            <a:lstStyle/>
            <a:p>
              <a:r>
                <a:rPr lang="en-US" sz="2800">
                  <a:solidFill>
                    <a:srgbClr val="000000"/>
                  </a:solidFill>
                  <a:latin typeface="Century Gothic"/>
                </a:rPr>
                <a:t>0</a:t>
              </a:r>
            </a:p>
          </p:txBody>
        </p:sp>
        <p:sp>
          <p:nvSpPr>
            <p:cNvPr id="21" name="TextBox 20"/>
            <p:cNvSpPr txBox="1"/>
            <p:nvPr/>
          </p:nvSpPr>
          <p:spPr>
            <a:xfrm>
              <a:off x="4089400" y="3314700"/>
              <a:ext cx="396240" cy="523220"/>
            </a:xfrm>
            <a:prstGeom prst="rect">
              <a:avLst/>
            </a:prstGeom>
            <a:noFill/>
          </p:spPr>
          <p:txBody>
            <a:bodyPr vert="horz" rtlCol="0">
              <a:spAutoFit/>
            </a:bodyPr>
            <a:lstStyle/>
            <a:p>
              <a:r>
                <a:rPr lang="en-US" sz="2800">
                  <a:solidFill>
                    <a:srgbClr val="000000"/>
                  </a:solidFill>
                  <a:latin typeface="Century Gothic"/>
                </a:rPr>
                <a:t>–</a:t>
              </a:r>
            </a:p>
          </p:txBody>
        </p:sp>
        <p:sp>
          <p:nvSpPr>
            <p:cNvPr id="22" name="TextBox 21"/>
            <p:cNvSpPr txBox="1"/>
            <p:nvPr/>
          </p:nvSpPr>
          <p:spPr>
            <a:xfrm>
              <a:off x="5753100" y="2755900"/>
              <a:ext cx="415519" cy="523220"/>
            </a:xfrm>
            <a:prstGeom prst="rect">
              <a:avLst/>
            </a:prstGeom>
            <a:noFill/>
          </p:spPr>
          <p:txBody>
            <a:bodyPr vert="horz" rtlCol="0">
              <a:spAutoFit/>
            </a:bodyPr>
            <a:lstStyle/>
            <a:p>
              <a:r>
                <a:rPr lang="en-US" sz="2800">
                  <a:solidFill>
                    <a:srgbClr val="000000"/>
                  </a:solidFill>
                  <a:latin typeface="Century Gothic"/>
                </a:rPr>
                <a:t>3</a:t>
              </a:r>
            </a:p>
          </p:txBody>
        </p:sp>
        <p:cxnSp>
          <p:nvCxnSpPr>
            <p:cNvPr id="23" name="Straight Connector 22"/>
            <p:cNvCxnSpPr/>
            <p:nvPr/>
          </p:nvCxnSpPr>
          <p:spPr>
            <a:xfrm>
              <a:off x="3966845" y="3795522"/>
              <a:ext cx="2230120" cy="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635500" y="3314700"/>
              <a:ext cx="415519" cy="523220"/>
            </a:xfrm>
            <a:prstGeom prst="rect">
              <a:avLst/>
            </a:prstGeom>
            <a:noFill/>
          </p:spPr>
          <p:txBody>
            <a:bodyPr vert="horz" rtlCol="0">
              <a:spAutoFit/>
            </a:bodyPr>
            <a:lstStyle/>
            <a:p>
              <a:r>
                <a:rPr lang="en-US" sz="2800">
                  <a:solidFill>
                    <a:srgbClr val="000000"/>
                  </a:solidFill>
                  <a:latin typeface="Century Gothic"/>
                </a:rPr>
                <a:t>1</a:t>
              </a:r>
            </a:p>
          </p:txBody>
        </p:sp>
        <p:sp>
          <p:nvSpPr>
            <p:cNvPr id="25" name="TextBox 24"/>
            <p:cNvSpPr txBox="1"/>
            <p:nvPr/>
          </p:nvSpPr>
          <p:spPr>
            <a:xfrm>
              <a:off x="5194300" y="3314700"/>
              <a:ext cx="415519" cy="523220"/>
            </a:xfrm>
            <a:prstGeom prst="rect">
              <a:avLst/>
            </a:prstGeom>
            <a:noFill/>
          </p:spPr>
          <p:txBody>
            <a:bodyPr vert="horz" rtlCol="0">
              <a:spAutoFit/>
            </a:bodyPr>
            <a:lstStyle/>
            <a:p>
              <a:r>
                <a:rPr lang="en-US" sz="2800">
                  <a:solidFill>
                    <a:srgbClr val="000000"/>
                  </a:solidFill>
                  <a:latin typeface="Century Gothic"/>
                </a:rPr>
                <a:t>8</a:t>
              </a:r>
            </a:p>
          </p:txBody>
        </p:sp>
        <p:sp>
          <p:nvSpPr>
            <p:cNvPr id="26" name="TextBox 25"/>
            <p:cNvSpPr txBox="1"/>
            <p:nvPr/>
          </p:nvSpPr>
          <p:spPr>
            <a:xfrm>
              <a:off x="5753100" y="3314700"/>
              <a:ext cx="415519" cy="523220"/>
            </a:xfrm>
            <a:prstGeom prst="rect">
              <a:avLst/>
            </a:prstGeom>
            <a:noFill/>
          </p:spPr>
          <p:txBody>
            <a:bodyPr vert="horz" rtlCol="0">
              <a:spAutoFit/>
            </a:bodyPr>
            <a:lstStyle/>
            <a:p>
              <a:r>
                <a:rPr lang="en-US" sz="2800">
                  <a:solidFill>
                    <a:srgbClr val="000000"/>
                  </a:solidFill>
                  <a:latin typeface="Century Gothic"/>
                </a:rPr>
                <a:t>4</a:t>
              </a:r>
            </a:p>
          </p:txBody>
        </p:sp>
        <p:sp>
          <p:nvSpPr>
            <p:cNvPr id="27" name="Freeform 26"/>
            <p:cNvSpPr/>
            <p:nvPr/>
          </p:nvSpPr>
          <p:spPr>
            <a:xfrm>
              <a:off x="4525315" y="1571085"/>
              <a:ext cx="558471" cy="558469"/>
            </a:xfrm>
            <a:custGeom>
              <a:avLst/>
              <a:gdLst/>
              <a:ahLst/>
              <a:cxnLst/>
              <a:rect l="0" t="0" r="0" b="0"/>
              <a:pathLst>
                <a:path w="558471" h="558469">
                  <a:moveTo>
                    <a:pt x="0" y="0"/>
                  </a:moveTo>
                  <a:lnTo>
                    <a:pt x="558470" y="0"/>
                  </a:lnTo>
                  <a:lnTo>
                    <a:pt x="558470"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3966845" y="1569782"/>
              <a:ext cx="558471" cy="558469"/>
            </a:xfrm>
            <a:custGeom>
              <a:avLst/>
              <a:gdLst/>
              <a:ahLst/>
              <a:cxnLst/>
              <a:rect l="0" t="0" r="0" b="0"/>
              <a:pathLst>
                <a:path w="558471" h="558469">
                  <a:moveTo>
                    <a:pt x="0" y="0"/>
                  </a:moveTo>
                  <a:lnTo>
                    <a:pt x="558470" y="0"/>
                  </a:lnTo>
                  <a:lnTo>
                    <a:pt x="558470"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5642280" y="1571085"/>
              <a:ext cx="558470" cy="558469"/>
            </a:xfrm>
            <a:custGeom>
              <a:avLst/>
              <a:gdLst/>
              <a:ahLst/>
              <a:cxnLst/>
              <a:rect l="0" t="0" r="0" b="0"/>
              <a:pathLst>
                <a:path w="558470" h="558469">
                  <a:moveTo>
                    <a:pt x="0" y="0"/>
                  </a:moveTo>
                  <a:lnTo>
                    <a:pt x="558469" y="0"/>
                  </a:lnTo>
                  <a:lnTo>
                    <a:pt x="558469"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5083810" y="1569782"/>
              <a:ext cx="558471" cy="558469"/>
            </a:xfrm>
            <a:custGeom>
              <a:avLst/>
              <a:gdLst/>
              <a:ahLst/>
              <a:cxnLst/>
              <a:rect l="0" t="0" r="0" b="0"/>
              <a:pathLst>
                <a:path w="558471" h="558469">
                  <a:moveTo>
                    <a:pt x="0" y="0"/>
                  </a:moveTo>
                  <a:lnTo>
                    <a:pt x="558470" y="0"/>
                  </a:lnTo>
                  <a:lnTo>
                    <a:pt x="558470"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384107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908540" cy="1185517"/>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Exercises:</a:t>
            </a:r>
          </a:p>
          <a:p>
            <a:pPr>
              <a:lnSpc>
                <a:spcPct val="114000"/>
              </a:lnSpc>
              <a:spcAft>
                <a:spcPts val="1200"/>
              </a:spcAft>
            </a:pPr>
            <a:r>
              <a:rPr lang="en-US" sz="2800" dirty="0">
                <a:solidFill>
                  <a:srgbClr val="000000"/>
                </a:solidFill>
                <a:latin typeface="Century Gothic"/>
              </a:rPr>
              <a:t>Subtract using the standard </a:t>
            </a:r>
            <a:r>
              <a:rPr lang="en-US" sz="2800" dirty="0">
                <a:solidFill>
                  <a:srgbClr val="0000FF"/>
                </a:solidFill>
                <a:latin typeface="Century Gothic"/>
              </a:rPr>
              <a:t>algorithm</a:t>
            </a:r>
            <a:r>
              <a:rPr lang="en-US" sz="2800" dirty="0">
                <a:solidFill>
                  <a:srgbClr val="000000"/>
                </a:solidFill>
                <a:latin typeface="Century Gothic"/>
              </a:rPr>
              <a:t>. </a:t>
            </a:r>
          </a:p>
        </p:txBody>
      </p:sp>
      <p:sp>
        <p:nvSpPr>
          <p:cNvPr id="3" name="TextBox 2"/>
          <p:cNvSpPr txBox="1"/>
          <p:nvPr/>
        </p:nvSpPr>
        <p:spPr>
          <a:xfrm>
            <a:off x="457200" y="1968500"/>
            <a:ext cx="2285898" cy="523220"/>
          </a:xfrm>
          <a:prstGeom prst="rect">
            <a:avLst/>
          </a:prstGeom>
          <a:noFill/>
        </p:spPr>
        <p:txBody>
          <a:bodyPr vert="horz" rtlCol="0">
            <a:spAutoFit/>
          </a:bodyPr>
          <a:lstStyle/>
          <a:p>
            <a:r>
              <a:rPr lang="en-US" sz="2800">
                <a:solidFill>
                  <a:srgbClr val="000000"/>
                </a:solidFill>
                <a:latin typeface="Century Gothic"/>
              </a:rPr>
              <a:t>a) 402 − 169</a:t>
            </a:r>
          </a:p>
        </p:txBody>
      </p:sp>
      <p:sp>
        <p:nvSpPr>
          <p:cNvPr id="4" name="TextBox 3"/>
          <p:cNvSpPr txBox="1"/>
          <p:nvPr/>
        </p:nvSpPr>
        <p:spPr>
          <a:xfrm>
            <a:off x="5232400" y="1968500"/>
            <a:ext cx="2285543" cy="523220"/>
          </a:xfrm>
          <a:prstGeom prst="rect">
            <a:avLst/>
          </a:prstGeom>
          <a:noFill/>
        </p:spPr>
        <p:txBody>
          <a:bodyPr vert="horz" rtlCol="0">
            <a:spAutoFit/>
          </a:bodyPr>
          <a:lstStyle/>
          <a:p>
            <a:r>
              <a:rPr lang="en-US" sz="2800">
                <a:solidFill>
                  <a:srgbClr val="000000"/>
                </a:solidFill>
                <a:latin typeface="Century Gothic"/>
              </a:rPr>
              <a:t>b) 501 − 223</a:t>
            </a:r>
          </a:p>
        </p:txBody>
      </p:sp>
      <p:sp>
        <p:nvSpPr>
          <p:cNvPr id="5" name="TextBox 4"/>
          <p:cNvSpPr txBox="1"/>
          <p:nvPr/>
        </p:nvSpPr>
        <p:spPr>
          <a:xfrm>
            <a:off x="457200" y="3314700"/>
            <a:ext cx="2075967" cy="523220"/>
          </a:xfrm>
          <a:prstGeom prst="rect">
            <a:avLst/>
          </a:prstGeom>
          <a:noFill/>
        </p:spPr>
        <p:txBody>
          <a:bodyPr vert="horz" rtlCol="0">
            <a:spAutoFit/>
          </a:bodyPr>
          <a:lstStyle/>
          <a:p>
            <a:r>
              <a:rPr lang="en-US" sz="2800">
                <a:solidFill>
                  <a:srgbClr val="000000"/>
                </a:solidFill>
                <a:latin typeface="Century Gothic"/>
              </a:rPr>
              <a:t>c) 402 − 36</a:t>
            </a:r>
          </a:p>
        </p:txBody>
      </p:sp>
      <p:sp>
        <p:nvSpPr>
          <p:cNvPr id="6" name="TextBox 5"/>
          <p:cNvSpPr txBox="1"/>
          <p:nvPr/>
        </p:nvSpPr>
        <p:spPr>
          <a:xfrm>
            <a:off x="5232400" y="3314700"/>
            <a:ext cx="2286584" cy="523220"/>
          </a:xfrm>
          <a:prstGeom prst="rect">
            <a:avLst/>
          </a:prstGeom>
          <a:noFill/>
        </p:spPr>
        <p:txBody>
          <a:bodyPr vert="horz" rtlCol="0">
            <a:spAutoFit/>
          </a:bodyPr>
          <a:lstStyle/>
          <a:p>
            <a:r>
              <a:rPr lang="en-US" sz="2800">
                <a:solidFill>
                  <a:srgbClr val="000000"/>
                </a:solidFill>
                <a:latin typeface="Century Gothic"/>
              </a:rPr>
              <a:t>d) 500 − 289</a:t>
            </a:r>
          </a:p>
        </p:txBody>
      </p:sp>
      <p:sp>
        <p:nvSpPr>
          <p:cNvPr id="7" name="TextBox 6"/>
          <p:cNvSpPr txBox="1"/>
          <p:nvPr/>
        </p:nvSpPr>
        <p:spPr>
          <a:xfrm>
            <a:off x="457200" y="4673600"/>
            <a:ext cx="2668219" cy="523220"/>
          </a:xfrm>
          <a:prstGeom prst="rect">
            <a:avLst/>
          </a:prstGeom>
          <a:noFill/>
        </p:spPr>
        <p:txBody>
          <a:bodyPr vert="horz" rtlCol="0">
            <a:spAutoFit/>
          </a:bodyPr>
          <a:lstStyle/>
          <a:p>
            <a:r>
              <a:rPr lang="en-US" sz="2800">
                <a:solidFill>
                  <a:srgbClr val="000000"/>
                </a:solidFill>
                <a:latin typeface="Century Gothic"/>
              </a:rPr>
              <a:t>e) 4037 − 2152</a:t>
            </a:r>
          </a:p>
        </p:txBody>
      </p:sp>
      <p:sp>
        <p:nvSpPr>
          <p:cNvPr id="8" name="TextBox 7"/>
          <p:cNvSpPr txBox="1"/>
          <p:nvPr/>
        </p:nvSpPr>
        <p:spPr>
          <a:xfrm>
            <a:off x="5232400" y="4673600"/>
            <a:ext cx="2844292" cy="523220"/>
          </a:xfrm>
          <a:prstGeom prst="rect">
            <a:avLst/>
          </a:prstGeom>
          <a:noFill/>
        </p:spPr>
        <p:txBody>
          <a:bodyPr vert="horz" rtlCol="0">
            <a:spAutoFit/>
          </a:bodyPr>
          <a:lstStyle/>
          <a:p>
            <a:r>
              <a:rPr lang="en-US" sz="2800">
                <a:solidFill>
                  <a:srgbClr val="000000"/>
                </a:solidFill>
                <a:latin typeface="Century Gothic"/>
              </a:rPr>
              <a:t>f) 90 319 − 6405</a:t>
            </a:r>
          </a:p>
        </p:txBody>
      </p:sp>
      <p:sp>
        <p:nvSpPr>
          <p:cNvPr id="9" name="TextBox 8"/>
          <p:cNvSpPr txBox="1"/>
          <p:nvPr/>
        </p:nvSpPr>
        <p:spPr>
          <a:xfrm>
            <a:off x="457200" y="6032500"/>
            <a:ext cx="3168980" cy="523220"/>
          </a:xfrm>
          <a:prstGeom prst="rect">
            <a:avLst/>
          </a:prstGeom>
          <a:noFill/>
        </p:spPr>
        <p:txBody>
          <a:bodyPr vert="horz" rtlCol="0">
            <a:spAutoFit/>
          </a:bodyPr>
          <a:lstStyle/>
          <a:p>
            <a:r>
              <a:rPr lang="en-US" sz="2800">
                <a:solidFill>
                  <a:srgbClr val="000000"/>
                </a:solidFill>
                <a:latin typeface="Century Gothic"/>
              </a:rPr>
              <a:t>g) 145 207 − 1128</a:t>
            </a:r>
          </a:p>
        </p:txBody>
      </p:sp>
    </p:spTree>
    <p:extLst>
      <p:ext uri="{BB962C8B-B14F-4D97-AF65-F5344CB8AC3E}">
        <p14:creationId xmlns:p14="http://schemas.microsoft.com/office/powerpoint/2010/main" val="4372368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908540" cy="1185517"/>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Exercises: </a:t>
            </a:r>
          </a:p>
          <a:p>
            <a:pPr>
              <a:lnSpc>
                <a:spcPct val="114000"/>
              </a:lnSpc>
              <a:spcAft>
                <a:spcPts val="1200"/>
              </a:spcAft>
            </a:pPr>
            <a:r>
              <a:rPr lang="en-US" sz="2800" dirty="0">
                <a:solidFill>
                  <a:srgbClr val="000000"/>
                </a:solidFill>
                <a:latin typeface="Century Gothic"/>
              </a:rPr>
              <a:t>1. Subtract.</a:t>
            </a:r>
          </a:p>
        </p:txBody>
      </p:sp>
      <p:sp>
        <p:nvSpPr>
          <p:cNvPr id="3" name="TextBox 2"/>
          <p:cNvSpPr txBox="1"/>
          <p:nvPr/>
        </p:nvSpPr>
        <p:spPr>
          <a:xfrm>
            <a:off x="457200" y="1955800"/>
            <a:ext cx="3482340" cy="523220"/>
          </a:xfrm>
          <a:prstGeom prst="rect">
            <a:avLst/>
          </a:prstGeom>
          <a:noFill/>
        </p:spPr>
        <p:txBody>
          <a:bodyPr vert="horz" rtlCol="0">
            <a:spAutoFit/>
          </a:bodyPr>
          <a:lstStyle/>
          <a:p>
            <a:r>
              <a:rPr lang="en-US" sz="2800">
                <a:solidFill>
                  <a:srgbClr val="000000"/>
                </a:solidFill>
                <a:latin typeface="Century Gothic"/>
              </a:rPr>
              <a:t>a) 3695 − 1697</a:t>
            </a:r>
          </a:p>
        </p:txBody>
      </p:sp>
      <p:sp>
        <p:nvSpPr>
          <p:cNvPr id="4" name="TextBox 3"/>
          <p:cNvSpPr txBox="1"/>
          <p:nvPr/>
        </p:nvSpPr>
        <p:spPr>
          <a:xfrm>
            <a:off x="5219700" y="1955800"/>
            <a:ext cx="4409440" cy="523220"/>
          </a:xfrm>
          <a:prstGeom prst="rect">
            <a:avLst/>
          </a:prstGeom>
          <a:noFill/>
        </p:spPr>
        <p:txBody>
          <a:bodyPr vert="horz" rtlCol="0">
            <a:spAutoFit/>
          </a:bodyPr>
          <a:lstStyle/>
          <a:p>
            <a:r>
              <a:rPr lang="en-US" sz="2800">
                <a:solidFill>
                  <a:srgbClr val="000000"/>
                </a:solidFill>
                <a:latin typeface="Century Gothic"/>
              </a:rPr>
              <a:t>b) 1000 − 854</a:t>
            </a:r>
          </a:p>
        </p:txBody>
      </p:sp>
      <p:sp>
        <p:nvSpPr>
          <p:cNvPr id="5" name="TextBox 4"/>
          <p:cNvSpPr txBox="1"/>
          <p:nvPr/>
        </p:nvSpPr>
        <p:spPr>
          <a:xfrm>
            <a:off x="457200" y="3810000"/>
            <a:ext cx="3482340" cy="523220"/>
          </a:xfrm>
          <a:prstGeom prst="rect">
            <a:avLst/>
          </a:prstGeom>
          <a:noFill/>
        </p:spPr>
        <p:txBody>
          <a:bodyPr vert="horz" rtlCol="0">
            <a:spAutoFit/>
          </a:bodyPr>
          <a:lstStyle/>
          <a:p>
            <a:r>
              <a:rPr lang="en-US" sz="2800">
                <a:solidFill>
                  <a:srgbClr val="000000"/>
                </a:solidFill>
                <a:latin typeface="Century Gothic"/>
              </a:rPr>
              <a:t>c) 10 000 − 4356</a:t>
            </a:r>
          </a:p>
        </p:txBody>
      </p:sp>
      <p:sp>
        <p:nvSpPr>
          <p:cNvPr id="6" name="TextBox 5"/>
          <p:cNvSpPr txBox="1"/>
          <p:nvPr/>
        </p:nvSpPr>
        <p:spPr>
          <a:xfrm>
            <a:off x="5219700" y="3810000"/>
            <a:ext cx="3964940" cy="523220"/>
          </a:xfrm>
          <a:prstGeom prst="rect">
            <a:avLst/>
          </a:prstGeom>
          <a:noFill/>
        </p:spPr>
        <p:txBody>
          <a:bodyPr vert="horz" rtlCol="0">
            <a:spAutoFit/>
          </a:bodyPr>
          <a:lstStyle/>
          <a:p>
            <a:r>
              <a:rPr lang="en-US" sz="2800">
                <a:solidFill>
                  <a:srgbClr val="000000"/>
                </a:solidFill>
                <a:latin typeface="Century Gothic"/>
              </a:rPr>
              <a:t>d) 45 683 − 1487</a:t>
            </a:r>
          </a:p>
        </p:txBody>
      </p:sp>
      <p:sp>
        <p:nvSpPr>
          <p:cNvPr id="7" name="TextBox 6"/>
          <p:cNvSpPr txBox="1"/>
          <p:nvPr/>
        </p:nvSpPr>
        <p:spPr>
          <a:xfrm>
            <a:off x="457200" y="5676900"/>
            <a:ext cx="3259277" cy="523220"/>
          </a:xfrm>
          <a:prstGeom prst="rect">
            <a:avLst/>
          </a:prstGeom>
          <a:noFill/>
        </p:spPr>
        <p:txBody>
          <a:bodyPr vert="horz" rtlCol="0">
            <a:spAutoFit/>
          </a:bodyPr>
          <a:lstStyle/>
          <a:p>
            <a:r>
              <a:rPr lang="en-US" sz="2800">
                <a:solidFill>
                  <a:srgbClr val="000000"/>
                </a:solidFill>
                <a:latin typeface="Century Gothic"/>
              </a:rPr>
              <a:t>e) 33 116 − 13 435</a:t>
            </a:r>
          </a:p>
        </p:txBody>
      </p:sp>
      <p:sp>
        <p:nvSpPr>
          <p:cNvPr id="8" name="TextBox 7"/>
          <p:cNvSpPr txBox="1"/>
          <p:nvPr/>
        </p:nvSpPr>
        <p:spPr>
          <a:xfrm>
            <a:off x="5219700" y="5676900"/>
            <a:ext cx="3041371" cy="523220"/>
          </a:xfrm>
          <a:prstGeom prst="rect">
            <a:avLst/>
          </a:prstGeom>
          <a:noFill/>
        </p:spPr>
        <p:txBody>
          <a:bodyPr vert="horz" rtlCol="0">
            <a:spAutoFit/>
          </a:bodyPr>
          <a:lstStyle/>
          <a:p>
            <a:r>
              <a:rPr lang="en-US" sz="2800">
                <a:solidFill>
                  <a:srgbClr val="000000"/>
                </a:solidFill>
                <a:latin typeface="Century Gothic"/>
              </a:rPr>
              <a:t>f) 101 363 − 7907</a:t>
            </a:r>
          </a:p>
        </p:txBody>
      </p:sp>
    </p:spTree>
    <p:extLst>
      <p:ext uri="{BB962C8B-B14F-4D97-AF65-F5344CB8AC3E}">
        <p14:creationId xmlns:p14="http://schemas.microsoft.com/office/powerpoint/2010/main" val="28715773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908540"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2. Subtract to solve the word problem.</a:t>
            </a:r>
          </a:p>
        </p:txBody>
      </p:sp>
      <p:sp>
        <p:nvSpPr>
          <p:cNvPr id="3" name="TextBox 2"/>
          <p:cNvSpPr txBox="1"/>
          <p:nvPr/>
        </p:nvSpPr>
        <p:spPr>
          <a:xfrm>
            <a:off x="457200" y="1219200"/>
            <a:ext cx="9658223" cy="2015808"/>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a) In 2016, the population of Alberta was 4 067 175 people and the population of Manitoba was </a:t>
            </a:r>
            <a:br>
              <a:rPr lang="en-US" sz="2800" dirty="0">
                <a:solidFill>
                  <a:srgbClr val="000000"/>
                </a:solidFill>
                <a:latin typeface="Century Gothic"/>
              </a:rPr>
            </a:br>
            <a:r>
              <a:rPr lang="en-US" sz="2800" dirty="0">
                <a:solidFill>
                  <a:srgbClr val="000000"/>
                </a:solidFill>
                <a:latin typeface="Century Gothic"/>
              </a:rPr>
              <a:t>1 278 365 people. How much larger was the population of Alberta in 2016</a:t>
            </a:r>
            <a:r>
              <a:rPr lang="en-US" sz="2800" dirty="0">
                <a:solidFill>
                  <a:srgbClr val="000000"/>
                </a:solidFill>
                <a:latin typeface="Arial"/>
              </a:rPr>
              <a:t>?</a:t>
            </a:r>
          </a:p>
        </p:txBody>
      </p:sp>
      <p:sp>
        <p:nvSpPr>
          <p:cNvPr id="4" name="TextBox 3"/>
          <p:cNvSpPr txBox="1"/>
          <p:nvPr/>
        </p:nvSpPr>
        <p:spPr>
          <a:xfrm>
            <a:off x="457200" y="4267200"/>
            <a:ext cx="9484487" cy="2015808"/>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b) In 2006, the population of Saskatchewan was </a:t>
            </a:r>
            <a:br>
              <a:rPr lang="en-US" sz="2800" dirty="0">
                <a:solidFill>
                  <a:srgbClr val="000000"/>
                </a:solidFill>
                <a:latin typeface="Century Gothic"/>
              </a:rPr>
            </a:br>
            <a:r>
              <a:rPr lang="en-US" sz="2800" dirty="0">
                <a:solidFill>
                  <a:srgbClr val="000000"/>
                </a:solidFill>
                <a:latin typeface="Century Gothic"/>
              </a:rPr>
              <a:t>968 157 people. In 2016, it reached 1 098 352 people. How much did the population of Saskatchewan grow</a:t>
            </a:r>
            <a:r>
              <a:rPr lang="en-US" sz="2800" dirty="0">
                <a:solidFill>
                  <a:srgbClr val="000000"/>
                </a:solidFill>
                <a:latin typeface="Arial"/>
              </a:rPr>
              <a:t>?</a:t>
            </a:r>
          </a:p>
        </p:txBody>
      </p:sp>
    </p:spTree>
    <p:extLst>
      <p:ext uri="{BB962C8B-B14F-4D97-AF65-F5344CB8AC3E}">
        <p14:creationId xmlns:p14="http://schemas.microsoft.com/office/powerpoint/2010/main" val="31952027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908540" cy="2167966"/>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Extensions: </a:t>
            </a:r>
          </a:p>
          <a:p>
            <a:pPr>
              <a:lnSpc>
                <a:spcPct val="114000"/>
              </a:lnSpc>
              <a:spcAft>
                <a:spcPts val="1200"/>
              </a:spcAft>
            </a:pPr>
            <a:r>
              <a:rPr lang="en-US" sz="2800">
                <a:solidFill>
                  <a:srgbClr val="000000"/>
                </a:solidFill>
                <a:latin typeface="Century Gothic"/>
              </a:rPr>
              <a:t>1. A palindrome is a number whose digits are in the same order when written from right to left as when written from left to right.</a:t>
            </a:r>
          </a:p>
        </p:txBody>
      </p:sp>
      <p:sp>
        <p:nvSpPr>
          <p:cNvPr id="3" name="TextBox 2"/>
          <p:cNvSpPr txBox="1"/>
          <p:nvPr/>
        </p:nvSpPr>
        <p:spPr>
          <a:xfrm>
            <a:off x="411480" y="3949700"/>
            <a:ext cx="9362440" cy="1185517"/>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a) Which numbers are palindromes</a:t>
            </a:r>
            <a:r>
              <a:rPr lang="en-US" sz="2800">
                <a:solidFill>
                  <a:srgbClr val="000000"/>
                </a:solidFill>
                <a:latin typeface="Arial"/>
              </a:rPr>
              <a:t>?</a:t>
            </a:r>
            <a:r>
              <a:rPr lang="en-US" sz="2800">
                <a:solidFill>
                  <a:srgbClr val="000000"/>
                </a:solidFill>
                <a:latin typeface="Century Gothic"/>
              </a:rPr>
              <a:t> </a:t>
            </a:r>
          </a:p>
          <a:p>
            <a:pPr algn="ctr">
              <a:lnSpc>
                <a:spcPct val="114000"/>
              </a:lnSpc>
              <a:spcAft>
                <a:spcPts val="1200"/>
              </a:spcAft>
            </a:pPr>
            <a:r>
              <a:rPr lang="en-US" sz="2800">
                <a:solidFill>
                  <a:srgbClr val="000000"/>
                </a:solidFill>
                <a:latin typeface="Century Gothic"/>
              </a:rPr>
              <a:t>33, 12, 512, 515</a:t>
            </a:r>
          </a:p>
        </p:txBody>
      </p:sp>
      <p:sp>
        <p:nvSpPr>
          <p:cNvPr id="4" name="TextBox 3"/>
          <p:cNvSpPr txBox="1"/>
          <p:nvPr/>
        </p:nvSpPr>
        <p:spPr>
          <a:xfrm>
            <a:off x="457200" y="5740400"/>
            <a:ext cx="9184640" cy="1033360"/>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b) I am a two-digit palindrome, and 200 more than me is also a palindrome. What number am I</a:t>
            </a:r>
            <a:r>
              <a:rPr lang="en-US" sz="2800">
                <a:solidFill>
                  <a:srgbClr val="000000"/>
                </a:solidFill>
                <a:latin typeface="Arial"/>
              </a:rPr>
              <a:t>?</a:t>
            </a:r>
          </a:p>
        </p:txBody>
      </p:sp>
      <p:sp>
        <p:nvSpPr>
          <p:cNvPr id="5" name="TextBox 4"/>
          <p:cNvSpPr txBox="1"/>
          <p:nvPr/>
        </p:nvSpPr>
        <p:spPr>
          <a:xfrm>
            <a:off x="457200" y="2921000"/>
            <a:ext cx="7444842" cy="540404"/>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Example:	747 is a palindrome, 774 is not.</a:t>
            </a:r>
          </a:p>
        </p:txBody>
      </p:sp>
    </p:spTree>
    <p:extLst>
      <p:ext uri="{BB962C8B-B14F-4D97-AF65-F5344CB8AC3E}">
        <p14:creationId xmlns:p14="http://schemas.microsoft.com/office/powerpoint/2010/main" val="18380678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044940" cy="1031629"/>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c) A reverse of a number is the number in which the digits are in the opposite order.</a:t>
            </a:r>
          </a:p>
        </p:txBody>
      </p:sp>
      <p:sp>
        <p:nvSpPr>
          <p:cNvPr id="3" name="TextBox 2"/>
          <p:cNvSpPr txBox="1"/>
          <p:nvPr/>
        </p:nvSpPr>
        <p:spPr>
          <a:xfrm>
            <a:off x="457200" y="3429000"/>
            <a:ext cx="8883142" cy="1031629"/>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Write the reverse of each number and add it to the number itself.</a:t>
            </a:r>
          </a:p>
        </p:txBody>
      </p:sp>
      <p:sp>
        <p:nvSpPr>
          <p:cNvPr id="4" name="TextBox 3"/>
          <p:cNvSpPr txBox="1"/>
          <p:nvPr/>
        </p:nvSpPr>
        <p:spPr>
          <a:xfrm>
            <a:off x="457200" y="4813300"/>
            <a:ext cx="913486"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i) 35</a:t>
            </a:r>
          </a:p>
        </p:txBody>
      </p:sp>
      <p:sp>
        <p:nvSpPr>
          <p:cNvPr id="5" name="TextBox 4"/>
          <p:cNvSpPr txBox="1"/>
          <p:nvPr/>
        </p:nvSpPr>
        <p:spPr>
          <a:xfrm>
            <a:off x="2374900" y="4813300"/>
            <a:ext cx="984682"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ii) 21</a:t>
            </a:r>
          </a:p>
        </p:txBody>
      </p:sp>
      <p:sp>
        <p:nvSpPr>
          <p:cNvPr id="6" name="TextBox 5"/>
          <p:cNvSpPr txBox="1"/>
          <p:nvPr/>
        </p:nvSpPr>
        <p:spPr>
          <a:xfrm>
            <a:off x="4292600" y="4813300"/>
            <a:ext cx="1055878"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iii) 52</a:t>
            </a:r>
          </a:p>
        </p:txBody>
      </p:sp>
      <p:sp>
        <p:nvSpPr>
          <p:cNvPr id="7" name="TextBox 6"/>
          <p:cNvSpPr txBox="1"/>
          <p:nvPr/>
        </p:nvSpPr>
        <p:spPr>
          <a:xfrm>
            <a:off x="6121400" y="4813300"/>
            <a:ext cx="1307643"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iv) 435</a:t>
            </a:r>
          </a:p>
        </p:txBody>
      </p:sp>
      <p:sp>
        <p:nvSpPr>
          <p:cNvPr id="8" name="TextBox 7"/>
          <p:cNvSpPr txBox="1"/>
          <p:nvPr/>
        </p:nvSpPr>
        <p:spPr>
          <a:xfrm>
            <a:off x="8013700" y="4813300"/>
            <a:ext cx="1433526"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v) 1428</a:t>
            </a:r>
          </a:p>
        </p:txBody>
      </p:sp>
      <p:sp>
        <p:nvSpPr>
          <p:cNvPr id="9" name="TextBox 8"/>
          <p:cNvSpPr txBox="1"/>
          <p:nvPr/>
        </p:nvSpPr>
        <p:spPr>
          <a:xfrm>
            <a:off x="457200" y="6019800"/>
            <a:ext cx="3851884" cy="542136"/>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What do you notice</a:t>
            </a:r>
            <a:r>
              <a:rPr lang="en-US" sz="2800">
                <a:solidFill>
                  <a:srgbClr val="000000"/>
                </a:solidFill>
                <a:latin typeface="Arial"/>
              </a:rPr>
              <a:t>?</a:t>
            </a:r>
          </a:p>
        </p:txBody>
      </p:sp>
      <p:grpSp>
        <p:nvGrpSpPr>
          <p:cNvPr id="12" name="Group 11"/>
          <p:cNvGrpSpPr/>
          <p:nvPr/>
        </p:nvGrpSpPr>
        <p:grpSpPr>
          <a:xfrm>
            <a:off x="457200" y="1778000"/>
            <a:ext cx="9263634" cy="1185517"/>
            <a:chOff x="457200" y="1778000"/>
            <a:chExt cx="9263634" cy="1185517"/>
          </a:xfrm>
        </p:grpSpPr>
        <p:sp>
          <p:nvSpPr>
            <p:cNvPr id="10" name="TextBox 9"/>
            <p:cNvSpPr txBox="1"/>
            <p:nvPr/>
          </p:nvSpPr>
          <p:spPr>
            <a:xfrm>
              <a:off x="457200" y="1778000"/>
              <a:ext cx="2464562"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Example:</a:t>
              </a:r>
            </a:p>
          </p:txBody>
        </p:sp>
        <p:sp>
          <p:nvSpPr>
            <p:cNvPr id="11" name="TextBox 10"/>
            <p:cNvSpPr txBox="1"/>
            <p:nvPr/>
          </p:nvSpPr>
          <p:spPr>
            <a:xfrm>
              <a:off x="2451100" y="1778000"/>
              <a:ext cx="7269734" cy="1185517"/>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A reverse of 13 is 31; </a:t>
              </a:r>
            </a:p>
            <a:p>
              <a:pPr>
                <a:lnSpc>
                  <a:spcPct val="114000"/>
                </a:lnSpc>
                <a:spcAft>
                  <a:spcPts val="1200"/>
                </a:spcAft>
              </a:pPr>
              <a:r>
                <a:rPr lang="en-US" sz="2800">
                  <a:solidFill>
                    <a:srgbClr val="000000"/>
                  </a:solidFill>
                  <a:latin typeface="Century Gothic"/>
                </a:rPr>
                <a:t>a reverse of 23 567 is 76 532.</a:t>
              </a:r>
            </a:p>
          </p:txBody>
        </p:sp>
      </p:grpSp>
    </p:spTree>
    <p:extLst>
      <p:ext uri="{BB962C8B-B14F-4D97-AF65-F5344CB8AC3E}">
        <p14:creationId xmlns:p14="http://schemas.microsoft.com/office/powerpoint/2010/main" val="9927011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070340" cy="3304303"/>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d) Find a two-digit number for which you don't get a palindrome by adding it to its reverse. Then add the resulting number to the reverse. </a:t>
            </a:r>
          </a:p>
          <a:p>
            <a:pPr>
              <a:lnSpc>
                <a:spcPct val="114000"/>
              </a:lnSpc>
              <a:spcAft>
                <a:spcPts val="1200"/>
              </a:spcAft>
            </a:pPr>
            <a:r>
              <a:rPr lang="en-US" sz="2800">
                <a:solidFill>
                  <a:srgbClr val="000000"/>
                </a:solidFill>
                <a:latin typeface="Century Gothic"/>
              </a:rPr>
              <a:t>Did you get a palindrome</a:t>
            </a:r>
            <a:r>
              <a:rPr lang="en-US" sz="2800">
                <a:solidFill>
                  <a:srgbClr val="000000"/>
                </a:solidFill>
                <a:latin typeface="Arial"/>
              </a:rPr>
              <a:t>?</a:t>
            </a:r>
            <a:r>
              <a:rPr lang="en-US" sz="2800">
                <a:solidFill>
                  <a:srgbClr val="000000"/>
                </a:solidFill>
                <a:latin typeface="Century Gothic"/>
              </a:rPr>
              <a:t> If not, add the resulting number to its reverse. </a:t>
            </a:r>
          </a:p>
          <a:p>
            <a:pPr>
              <a:lnSpc>
                <a:spcPct val="114000"/>
              </a:lnSpc>
              <a:spcAft>
                <a:spcPts val="1200"/>
              </a:spcAft>
            </a:pPr>
            <a:r>
              <a:rPr lang="en-US" sz="2800">
                <a:solidFill>
                  <a:srgbClr val="000000"/>
                </a:solidFill>
                <a:latin typeface="Century Gothic"/>
              </a:rPr>
              <a:t>Repeat until you get a palindrome.</a:t>
            </a:r>
          </a:p>
        </p:txBody>
      </p:sp>
      <p:sp>
        <p:nvSpPr>
          <p:cNvPr id="3" name="TextBox 2"/>
          <p:cNvSpPr txBox="1"/>
          <p:nvPr/>
        </p:nvSpPr>
        <p:spPr>
          <a:xfrm>
            <a:off x="469900" y="6997700"/>
            <a:ext cx="8562340" cy="332399"/>
          </a:xfrm>
          <a:prstGeom prst="rect">
            <a:avLst/>
          </a:prstGeom>
          <a:noFill/>
        </p:spPr>
        <p:txBody>
          <a:bodyPr vert="horz" rtlCol="0">
            <a:spAutoFit/>
          </a:bodyPr>
          <a:lstStyle/>
          <a:p>
            <a:pPr>
              <a:lnSpc>
                <a:spcPct val="114000"/>
              </a:lnSpc>
              <a:spcAft>
                <a:spcPts val="1200"/>
              </a:spcAft>
            </a:pPr>
            <a:r>
              <a:rPr lang="en-US" sz="1500">
                <a:solidFill>
                  <a:srgbClr val="666666"/>
                </a:solidFill>
                <a:latin typeface="Century Gothic"/>
              </a:rPr>
              <a:t>Most numbers will eventually become palindromes. See p. C-23 for details.</a:t>
            </a:r>
          </a:p>
        </p:txBody>
      </p:sp>
    </p:spTree>
    <p:extLst>
      <p:ext uri="{BB962C8B-B14F-4D97-AF65-F5344CB8AC3E}">
        <p14:creationId xmlns:p14="http://schemas.microsoft.com/office/powerpoint/2010/main" val="2068756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6946900"/>
            <a:ext cx="5704840" cy="323165"/>
          </a:xfrm>
          <a:prstGeom prst="rect">
            <a:avLst/>
          </a:prstGeom>
          <a:noFill/>
        </p:spPr>
        <p:txBody>
          <a:bodyPr vert="horz" rtlCol="0">
            <a:spAutoFit/>
          </a:bodyPr>
          <a:lstStyle/>
          <a:p>
            <a:r>
              <a:rPr lang="en-US" sz="1500">
                <a:solidFill>
                  <a:srgbClr val="666666"/>
                </a:solidFill>
                <a:latin typeface="Century Gothic"/>
              </a:rPr>
              <a:t>See p. C-19 for details.</a:t>
            </a:r>
          </a:p>
        </p:txBody>
      </p:sp>
      <p:grpSp>
        <p:nvGrpSpPr>
          <p:cNvPr id="14" name="Group 13"/>
          <p:cNvGrpSpPr/>
          <p:nvPr/>
        </p:nvGrpSpPr>
        <p:grpSpPr>
          <a:xfrm>
            <a:off x="457200" y="1892300"/>
            <a:ext cx="9078468" cy="2649954"/>
            <a:chOff x="457200" y="1892300"/>
            <a:chExt cx="9078468" cy="2649954"/>
          </a:xfrm>
        </p:grpSpPr>
        <p:grpSp>
          <p:nvGrpSpPr>
            <p:cNvPr id="7" name="Group 6"/>
            <p:cNvGrpSpPr/>
            <p:nvPr/>
          </p:nvGrpSpPr>
          <p:grpSpPr>
            <a:xfrm>
              <a:off x="457200" y="1892300"/>
              <a:ext cx="1710182" cy="2649954"/>
              <a:chOff x="457200" y="1892300"/>
              <a:chExt cx="1710182" cy="2649954"/>
            </a:xfrm>
          </p:grpSpPr>
          <p:sp>
            <p:nvSpPr>
              <p:cNvPr id="3" name="TextBox 2"/>
              <p:cNvSpPr txBox="1"/>
              <p:nvPr/>
            </p:nvSpPr>
            <p:spPr>
              <a:xfrm>
                <a:off x="1435100" y="1892300"/>
                <a:ext cx="809650" cy="523220"/>
              </a:xfrm>
              <a:prstGeom prst="rect">
                <a:avLst/>
              </a:prstGeom>
              <a:noFill/>
            </p:spPr>
            <p:txBody>
              <a:bodyPr vert="horz" rtlCol="0">
                <a:spAutoFit/>
              </a:bodyPr>
              <a:lstStyle/>
              <a:p>
                <a:r>
                  <a:rPr lang="en-US" sz="2800">
                    <a:solidFill>
                      <a:srgbClr val="000000"/>
                    </a:solidFill>
                    <a:latin typeface="Century Gothic"/>
                  </a:rPr>
                  <a:t>152</a:t>
                </a:r>
              </a:p>
            </p:txBody>
          </p:sp>
          <p:sp>
            <p:nvSpPr>
              <p:cNvPr id="4" name="TextBox 3"/>
              <p:cNvSpPr txBox="1"/>
              <p:nvPr/>
            </p:nvSpPr>
            <p:spPr>
              <a:xfrm>
                <a:off x="1130300" y="2616200"/>
                <a:ext cx="1123594" cy="523220"/>
              </a:xfrm>
              <a:prstGeom prst="rect">
                <a:avLst/>
              </a:prstGeom>
              <a:noFill/>
            </p:spPr>
            <p:txBody>
              <a:bodyPr vert="horz" rtlCol="0">
                <a:spAutoFit/>
              </a:bodyPr>
              <a:lstStyle/>
              <a:p>
                <a:r>
                  <a:rPr lang="en-US" sz="2800">
                    <a:solidFill>
                      <a:srgbClr val="000000"/>
                    </a:solidFill>
                    <a:latin typeface="Century Gothic"/>
                  </a:rPr>
                  <a:t>+ 273</a:t>
                </a:r>
              </a:p>
            </p:txBody>
          </p:sp>
          <p:sp>
            <p:nvSpPr>
              <p:cNvPr id="5" name="TextBox 4"/>
              <p:cNvSpPr txBox="1"/>
              <p:nvPr/>
            </p:nvSpPr>
            <p:spPr>
              <a:xfrm>
                <a:off x="457200" y="4203700"/>
                <a:ext cx="1801622" cy="523220"/>
              </a:xfrm>
              <a:prstGeom prst="rect">
                <a:avLst/>
              </a:prstGeom>
              <a:noFill/>
            </p:spPr>
            <p:txBody>
              <a:bodyPr vert="horz" rtlCol="0">
                <a:spAutoFit/>
              </a:bodyPr>
              <a:lstStyle/>
              <a:p>
                <a:r>
                  <a:rPr lang="en-US" sz="2800">
                    <a:solidFill>
                      <a:srgbClr val="0000FF"/>
                    </a:solidFill>
                    <a:latin typeface="Century Gothic"/>
                  </a:rPr>
                  <a:t>Regroup</a:t>
                </a:r>
                <a:r>
                  <a:rPr lang="en-US" sz="2800">
                    <a:solidFill>
                      <a:srgbClr val="000000"/>
                    </a:solidFill>
                    <a:latin typeface="Century Gothic"/>
                  </a:rPr>
                  <a:t>:</a:t>
                </a:r>
              </a:p>
            </p:txBody>
          </p:sp>
          <p:cxnSp>
            <p:nvCxnSpPr>
              <p:cNvPr id="6" name="Straight Connector 5"/>
              <p:cNvCxnSpPr/>
              <p:nvPr/>
            </p:nvCxnSpPr>
            <p:spPr>
              <a:xfrm>
                <a:off x="1198880" y="3246882"/>
                <a:ext cx="960120" cy="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2886710" y="1892300"/>
              <a:ext cx="6648958" cy="2649954"/>
              <a:chOff x="2886710" y="1892300"/>
              <a:chExt cx="6648958" cy="2649954"/>
            </a:xfrm>
          </p:grpSpPr>
          <p:sp>
            <p:nvSpPr>
              <p:cNvPr id="8" name="TextBox 7"/>
              <p:cNvSpPr txBox="1"/>
              <p:nvPr/>
            </p:nvSpPr>
            <p:spPr>
              <a:xfrm>
                <a:off x="2933700" y="1892300"/>
                <a:ext cx="6623888" cy="523220"/>
              </a:xfrm>
              <a:prstGeom prst="rect">
                <a:avLst/>
              </a:prstGeom>
              <a:noFill/>
            </p:spPr>
            <p:txBody>
              <a:bodyPr vert="horz" rtlCol="0">
                <a:spAutoFit/>
              </a:bodyPr>
              <a:lstStyle/>
              <a:p>
                <a:r>
                  <a:rPr lang="en-US" sz="2800">
                    <a:solidFill>
                      <a:srgbClr val="000000"/>
                    </a:solidFill>
                    <a:latin typeface="Century Gothic"/>
                  </a:rPr>
                  <a:t>____ hundred  </a:t>
                </a:r>
                <a:r>
                  <a:rPr lang="en-US" sz="1500">
                    <a:solidFill>
                      <a:srgbClr val="000000"/>
                    </a:solidFill>
                    <a:latin typeface="Century Gothic"/>
                  </a:rPr>
                  <a:t> </a:t>
                </a:r>
                <a:r>
                  <a:rPr lang="en-US" sz="2800">
                    <a:solidFill>
                      <a:srgbClr val="000000"/>
                    </a:solidFill>
                    <a:latin typeface="Century Gothic"/>
                  </a:rPr>
                  <a:t>+ ____ tens + ____ ones</a:t>
                </a:r>
              </a:p>
            </p:txBody>
          </p:sp>
          <p:sp>
            <p:nvSpPr>
              <p:cNvPr id="9" name="TextBox 8"/>
              <p:cNvSpPr txBox="1"/>
              <p:nvPr/>
            </p:nvSpPr>
            <p:spPr>
              <a:xfrm>
                <a:off x="2946400" y="2616200"/>
                <a:ext cx="6610730" cy="523220"/>
              </a:xfrm>
              <a:prstGeom prst="rect">
                <a:avLst/>
              </a:prstGeom>
              <a:noFill/>
            </p:spPr>
            <p:txBody>
              <a:bodyPr vert="horz" rtlCol="0">
                <a:spAutoFit/>
              </a:bodyPr>
              <a:lstStyle/>
              <a:p>
                <a:r>
                  <a:rPr lang="en-US" sz="2800">
                    <a:solidFill>
                      <a:srgbClr val="000000"/>
                    </a:solidFill>
                    <a:latin typeface="Century Gothic"/>
                  </a:rPr>
                  <a:t>____ hundreds + ____ tens + ____ ones</a:t>
                </a:r>
              </a:p>
            </p:txBody>
          </p:sp>
          <p:sp>
            <p:nvSpPr>
              <p:cNvPr id="10" name="TextBox 9"/>
              <p:cNvSpPr txBox="1"/>
              <p:nvPr/>
            </p:nvSpPr>
            <p:spPr>
              <a:xfrm>
                <a:off x="2946400" y="3492500"/>
                <a:ext cx="6610730" cy="523220"/>
              </a:xfrm>
              <a:prstGeom prst="rect">
                <a:avLst/>
              </a:prstGeom>
              <a:noFill/>
            </p:spPr>
            <p:txBody>
              <a:bodyPr vert="horz" rtlCol="0">
                <a:spAutoFit/>
              </a:bodyPr>
              <a:lstStyle/>
              <a:p>
                <a:r>
                  <a:rPr lang="en-US" sz="2800">
                    <a:solidFill>
                      <a:srgbClr val="000000"/>
                    </a:solidFill>
                    <a:latin typeface="Century Gothic"/>
                  </a:rPr>
                  <a:t>____ hundreds + ____ tens + ____ ones</a:t>
                </a:r>
              </a:p>
            </p:txBody>
          </p:sp>
          <p:sp>
            <p:nvSpPr>
              <p:cNvPr id="11" name="TextBox 10"/>
              <p:cNvSpPr txBox="1"/>
              <p:nvPr/>
            </p:nvSpPr>
            <p:spPr>
              <a:xfrm>
                <a:off x="2946400" y="4203700"/>
                <a:ext cx="6610730" cy="523220"/>
              </a:xfrm>
              <a:prstGeom prst="rect">
                <a:avLst/>
              </a:prstGeom>
              <a:noFill/>
            </p:spPr>
            <p:txBody>
              <a:bodyPr vert="horz" rtlCol="0">
                <a:spAutoFit/>
              </a:bodyPr>
              <a:lstStyle/>
              <a:p>
                <a:r>
                  <a:rPr lang="en-US" sz="2800" dirty="0">
                    <a:solidFill>
                      <a:srgbClr val="000000"/>
                    </a:solidFill>
                    <a:latin typeface="Century Gothic"/>
                  </a:rPr>
                  <a:t>____ hundreds + ____ tens + ____ ones</a:t>
                </a:r>
              </a:p>
            </p:txBody>
          </p:sp>
          <p:cxnSp>
            <p:nvCxnSpPr>
              <p:cNvPr id="12" name="Straight Connector 11"/>
              <p:cNvCxnSpPr/>
              <p:nvPr/>
            </p:nvCxnSpPr>
            <p:spPr>
              <a:xfrm>
                <a:off x="2886710" y="3246882"/>
                <a:ext cx="6648958" cy="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sp>
        <p:nvSpPr>
          <p:cNvPr id="15" name="TextBox 14"/>
          <p:cNvSpPr txBox="1"/>
          <p:nvPr/>
        </p:nvSpPr>
        <p:spPr>
          <a:xfrm>
            <a:off x="457200" y="406400"/>
            <a:ext cx="6957467" cy="523220"/>
          </a:xfrm>
          <a:prstGeom prst="rect">
            <a:avLst/>
          </a:prstGeom>
          <a:noFill/>
        </p:spPr>
        <p:txBody>
          <a:bodyPr vert="horz" rtlCol="0">
            <a:spAutoFit/>
          </a:bodyPr>
          <a:lstStyle/>
          <a:p>
            <a:r>
              <a:rPr lang="en-US" sz="2800">
                <a:solidFill>
                  <a:srgbClr val="000000"/>
                </a:solidFill>
                <a:latin typeface="Century Gothic"/>
              </a:rPr>
              <a:t>We can add using the expanded form:</a:t>
            </a:r>
          </a:p>
        </p:txBody>
      </p:sp>
      <p:sp>
        <p:nvSpPr>
          <p:cNvPr id="16" name="TextBox 15"/>
          <p:cNvSpPr txBox="1"/>
          <p:nvPr/>
        </p:nvSpPr>
        <p:spPr>
          <a:xfrm>
            <a:off x="457200" y="6083300"/>
            <a:ext cx="6228131" cy="400110"/>
          </a:xfrm>
          <a:prstGeom prst="rect">
            <a:avLst/>
          </a:prstGeom>
          <a:noFill/>
        </p:spPr>
        <p:txBody>
          <a:bodyPr vert="horz" rtlCol="0">
            <a:spAutoFit/>
          </a:bodyPr>
          <a:lstStyle/>
          <a:p>
            <a:r>
              <a:rPr lang="en-US" sz="2000">
                <a:solidFill>
                  <a:srgbClr val="0000FF"/>
                </a:solidFill>
                <a:latin typeface="Century Gothic"/>
              </a:rPr>
              <a:t>Hint: </a:t>
            </a:r>
            <a:r>
              <a:rPr lang="en-US" sz="2000">
                <a:solidFill>
                  <a:srgbClr val="000000"/>
                </a:solidFill>
                <a:latin typeface="Century Gothic"/>
              </a:rPr>
              <a:t>Sometimes you may need to regroup twice.</a:t>
            </a:r>
          </a:p>
        </p:txBody>
      </p:sp>
    </p:spTree>
    <p:extLst>
      <p:ext uri="{BB962C8B-B14F-4D97-AF65-F5344CB8AC3E}">
        <p14:creationId xmlns:p14="http://schemas.microsoft.com/office/powerpoint/2010/main" val="36798033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057640" cy="2167966"/>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2. Use the digits 1, 2, 3, and 4 once each to write two numbers with the smallest possible difference.</a:t>
            </a:r>
          </a:p>
          <a:p>
            <a:pPr>
              <a:lnSpc>
                <a:spcPct val="114000"/>
              </a:lnSpc>
              <a:spcAft>
                <a:spcPts val="1200"/>
              </a:spcAft>
            </a:pPr>
            <a:r>
              <a:rPr lang="en-US" sz="2800" dirty="0">
                <a:solidFill>
                  <a:srgbClr val="000000"/>
                </a:solidFill>
                <a:latin typeface="Century Gothic"/>
              </a:rPr>
              <a:t>Repeat with 1 through 6, 1 through 8, and </a:t>
            </a:r>
            <a:br>
              <a:rPr lang="en-US" sz="2800" dirty="0">
                <a:solidFill>
                  <a:srgbClr val="000000"/>
                </a:solidFill>
                <a:latin typeface="Century Gothic"/>
              </a:rPr>
            </a:br>
            <a:r>
              <a:rPr lang="en-US" sz="2800" dirty="0">
                <a:solidFill>
                  <a:srgbClr val="000000"/>
                </a:solidFill>
                <a:latin typeface="Century Gothic"/>
              </a:rPr>
              <a:t>0 through 9.</a:t>
            </a:r>
          </a:p>
        </p:txBody>
      </p:sp>
    </p:spTree>
    <p:extLst>
      <p:ext uri="{BB962C8B-B14F-4D97-AF65-F5344CB8AC3E}">
        <p14:creationId xmlns:p14="http://schemas.microsoft.com/office/powerpoint/2010/main" val="32388177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19100"/>
            <a:ext cx="9311640" cy="1900777"/>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3. Here is a fast method for subtracting from powers of 10 without </a:t>
            </a:r>
            <a:r>
              <a:rPr lang="en-US" sz="2800" dirty="0">
                <a:solidFill>
                  <a:srgbClr val="0000FF"/>
                </a:solidFill>
                <a:latin typeface="Century Gothic"/>
              </a:rPr>
              <a:t>regrouping</a:t>
            </a:r>
            <a:r>
              <a:rPr lang="en-US" sz="2800" dirty="0">
                <a:solidFill>
                  <a:srgbClr val="000000"/>
                </a:solidFill>
                <a:latin typeface="Century Gothic"/>
              </a:rPr>
              <a:t>. </a:t>
            </a:r>
          </a:p>
          <a:p>
            <a:pPr>
              <a:lnSpc>
                <a:spcPct val="114000"/>
              </a:lnSpc>
              <a:spcAft>
                <a:spcPts val="1200"/>
              </a:spcAft>
            </a:pPr>
            <a:r>
              <a:rPr lang="en-US" sz="2000" dirty="0">
                <a:solidFill>
                  <a:srgbClr val="0000FF"/>
                </a:solidFill>
                <a:latin typeface="Century Gothic"/>
              </a:rPr>
              <a:t>Hint: </a:t>
            </a:r>
            <a:r>
              <a:rPr lang="en-US" sz="2000" dirty="0">
                <a:solidFill>
                  <a:srgbClr val="000000"/>
                </a:solidFill>
                <a:latin typeface="Century Gothic"/>
              </a:rPr>
              <a:t>Do you need to regroup when you subtract from a number whose digits are all 9</a:t>
            </a:r>
            <a:r>
              <a:rPr lang="en-US" sz="2000" dirty="0">
                <a:solidFill>
                  <a:srgbClr val="000000"/>
                </a:solidFill>
                <a:latin typeface="Arial"/>
              </a:rPr>
              <a:t>?</a:t>
            </a:r>
          </a:p>
        </p:txBody>
      </p:sp>
      <p:sp>
        <p:nvSpPr>
          <p:cNvPr id="3" name="TextBox 2"/>
          <p:cNvSpPr txBox="1"/>
          <p:nvPr/>
        </p:nvSpPr>
        <p:spPr>
          <a:xfrm>
            <a:off x="469900" y="2743200"/>
            <a:ext cx="9571355" cy="1676741"/>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To subtract a number from a power of 10, subtract 1, then subtract without </a:t>
            </a:r>
            <a:r>
              <a:rPr lang="en-US" sz="2800">
                <a:solidFill>
                  <a:srgbClr val="0000FF"/>
                </a:solidFill>
                <a:latin typeface="Century Gothic"/>
              </a:rPr>
              <a:t>regrouping</a:t>
            </a:r>
            <a:r>
              <a:rPr lang="en-US" sz="2800">
                <a:solidFill>
                  <a:srgbClr val="000000"/>
                </a:solidFill>
                <a:latin typeface="Century Gothic"/>
              </a:rPr>
              <a:t>. </a:t>
            </a:r>
          </a:p>
          <a:p>
            <a:pPr>
              <a:lnSpc>
                <a:spcPct val="114000"/>
              </a:lnSpc>
              <a:spcAft>
                <a:spcPts val="1200"/>
              </a:spcAft>
            </a:pPr>
            <a:r>
              <a:rPr lang="en-US" sz="2800">
                <a:solidFill>
                  <a:srgbClr val="000000"/>
                </a:solidFill>
                <a:latin typeface="Century Gothic"/>
              </a:rPr>
              <a:t>Add 1 back to the answer. </a:t>
            </a:r>
          </a:p>
        </p:txBody>
      </p:sp>
      <p:grpSp>
        <p:nvGrpSpPr>
          <p:cNvPr id="7" name="Group 6"/>
          <p:cNvGrpSpPr/>
          <p:nvPr/>
        </p:nvGrpSpPr>
        <p:grpSpPr>
          <a:xfrm>
            <a:off x="469900" y="4914900"/>
            <a:ext cx="8335976" cy="1238904"/>
            <a:chOff x="469900" y="4914900"/>
            <a:chExt cx="8335976" cy="1238904"/>
          </a:xfrm>
        </p:grpSpPr>
        <p:sp>
          <p:nvSpPr>
            <p:cNvPr id="4" name="TextBox 3"/>
            <p:cNvSpPr txBox="1"/>
            <p:nvPr/>
          </p:nvSpPr>
          <p:spPr>
            <a:xfrm>
              <a:off x="2527300" y="4914900"/>
              <a:ext cx="5096129" cy="540404"/>
            </a:xfrm>
            <a:prstGeom prst="rect">
              <a:avLst/>
            </a:prstGeom>
            <a:noFill/>
          </p:spPr>
          <p:txBody>
            <a:bodyPr vert="horz" rtlCol="0">
              <a:spAutoFit/>
            </a:bodyPr>
            <a:lstStyle/>
            <a:p>
              <a:pPr>
                <a:lnSpc>
                  <a:spcPct val="114000"/>
                </a:lnSpc>
                <a:spcAft>
                  <a:spcPts val="1200"/>
                </a:spcAft>
              </a:pPr>
              <a:r>
                <a:rPr lang="de-DE" sz="2800">
                  <a:solidFill>
                    <a:srgbClr val="000000"/>
                  </a:solidFill>
                  <a:latin typeface="Century Gothic"/>
                </a:rPr>
                <a:t>99 − 42 = 57, so 100 − 42 = 58</a:t>
              </a:r>
              <a:endParaRPr lang="en-US" sz="2800">
                <a:solidFill>
                  <a:srgbClr val="000000"/>
                </a:solidFill>
                <a:latin typeface="Century Gothic"/>
              </a:endParaRPr>
            </a:p>
          </p:txBody>
        </p:sp>
        <p:sp>
          <p:nvSpPr>
            <p:cNvPr id="5" name="TextBox 4"/>
            <p:cNvSpPr txBox="1"/>
            <p:nvPr/>
          </p:nvSpPr>
          <p:spPr>
            <a:xfrm>
              <a:off x="2527300" y="5613400"/>
              <a:ext cx="6278576" cy="540404"/>
            </a:xfrm>
            <a:prstGeom prst="rect">
              <a:avLst/>
            </a:prstGeom>
            <a:noFill/>
          </p:spPr>
          <p:txBody>
            <a:bodyPr vert="horz" rtlCol="0">
              <a:spAutoFit/>
            </a:bodyPr>
            <a:lstStyle/>
            <a:p>
              <a:pPr>
                <a:lnSpc>
                  <a:spcPct val="114000"/>
                </a:lnSpc>
                <a:spcAft>
                  <a:spcPts val="1200"/>
                </a:spcAft>
              </a:pPr>
              <a:r>
                <a:rPr lang="de-DE" sz="2800">
                  <a:solidFill>
                    <a:srgbClr val="000000"/>
                  </a:solidFill>
                  <a:latin typeface="Century Gothic"/>
                </a:rPr>
                <a:t>999 − 423 = 576, so 1000 − 423 = 577</a:t>
              </a:r>
              <a:endParaRPr lang="en-US" sz="2800">
                <a:solidFill>
                  <a:srgbClr val="000000"/>
                </a:solidFill>
                <a:latin typeface="Century Gothic"/>
              </a:endParaRPr>
            </a:p>
          </p:txBody>
        </p:sp>
        <p:sp>
          <p:nvSpPr>
            <p:cNvPr id="6" name="TextBox 5"/>
            <p:cNvSpPr txBox="1"/>
            <p:nvPr/>
          </p:nvSpPr>
          <p:spPr>
            <a:xfrm>
              <a:off x="469900" y="4914900"/>
              <a:ext cx="1937588"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Examples:</a:t>
              </a:r>
            </a:p>
          </p:txBody>
        </p:sp>
      </p:grpSp>
    </p:spTree>
    <p:extLst>
      <p:ext uri="{BB962C8B-B14F-4D97-AF65-F5344CB8AC3E}">
        <p14:creationId xmlns:p14="http://schemas.microsoft.com/office/powerpoint/2010/main" val="6810444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311640" cy="523220"/>
          </a:xfrm>
          <a:prstGeom prst="rect">
            <a:avLst/>
          </a:prstGeom>
          <a:noFill/>
        </p:spPr>
        <p:txBody>
          <a:bodyPr vert="horz" rtlCol="0">
            <a:spAutoFit/>
          </a:bodyPr>
          <a:lstStyle/>
          <a:p>
            <a:r>
              <a:rPr lang="en-US" sz="2800">
                <a:solidFill>
                  <a:srgbClr val="000000"/>
                </a:solidFill>
                <a:latin typeface="Century Gothic"/>
              </a:rPr>
              <a:t>Use this method to subtract.</a:t>
            </a:r>
          </a:p>
        </p:txBody>
      </p:sp>
      <p:sp>
        <p:nvSpPr>
          <p:cNvPr id="3" name="TextBox 2"/>
          <p:cNvSpPr txBox="1"/>
          <p:nvPr/>
        </p:nvSpPr>
        <p:spPr>
          <a:xfrm>
            <a:off x="457200" y="1244600"/>
            <a:ext cx="2482952" cy="523220"/>
          </a:xfrm>
          <a:prstGeom prst="rect">
            <a:avLst/>
          </a:prstGeom>
          <a:noFill/>
        </p:spPr>
        <p:txBody>
          <a:bodyPr vert="horz" rtlCol="0">
            <a:spAutoFit/>
          </a:bodyPr>
          <a:lstStyle/>
          <a:p>
            <a:r>
              <a:rPr lang="en-US" sz="2800">
                <a:solidFill>
                  <a:srgbClr val="000000"/>
                </a:solidFill>
                <a:latin typeface="Century Gothic"/>
              </a:rPr>
              <a:t>a) 1000 − 768</a:t>
            </a:r>
          </a:p>
        </p:txBody>
      </p:sp>
      <p:sp>
        <p:nvSpPr>
          <p:cNvPr id="4" name="TextBox 3"/>
          <p:cNvSpPr txBox="1"/>
          <p:nvPr/>
        </p:nvSpPr>
        <p:spPr>
          <a:xfrm>
            <a:off x="457200" y="3225800"/>
            <a:ext cx="2975204" cy="523220"/>
          </a:xfrm>
          <a:prstGeom prst="rect">
            <a:avLst/>
          </a:prstGeom>
          <a:noFill/>
        </p:spPr>
        <p:txBody>
          <a:bodyPr vert="horz" rtlCol="0">
            <a:spAutoFit/>
          </a:bodyPr>
          <a:lstStyle/>
          <a:p>
            <a:r>
              <a:rPr lang="en-US" sz="2800">
                <a:solidFill>
                  <a:srgbClr val="000000"/>
                </a:solidFill>
                <a:latin typeface="Century Gothic"/>
              </a:rPr>
              <a:t>b) 10 000 − 3892</a:t>
            </a:r>
          </a:p>
        </p:txBody>
      </p:sp>
      <p:sp>
        <p:nvSpPr>
          <p:cNvPr id="5" name="TextBox 4"/>
          <p:cNvSpPr txBox="1"/>
          <p:nvPr/>
        </p:nvSpPr>
        <p:spPr>
          <a:xfrm>
            <a:off x="457200" y="5207000"/>
            <a:ext cx="3455315" cy="523220"/>
          </a:xfrm>
          <a:prstGeom prst="rect">
            <a:avLst/>
          </a:prstGeom>
          <a:noFill/>
        </p:spPr>
        <p:txBody>
          <a:bodyPr vert="horz" rtlCol="0">
            <a:spAutoFit/>
          </a:bodyPr>
          <a:lstStyle/>
          <a:p>
            <a:r>
              <a:rPr lang="en-US" sz="2800">
                <a:solidFill>
                  <a:srgbClr val="000000"/>
                </a:solidFill>
                <a:latin typeface="Century Gothic"/>
              </a:rPr>
              <a:t>c) 100 000 − 56 381</a:t>
            </a:r>
          </a:p>
        </p:txBody>
      </p:sp>
    </p:spTree>
    <p:extLst>
      <p:ext uri="{BB962C8B-B14F-4D97-AF65-F5344CB8AC3E}">
        <p14:creationId xmlns:p14="http://schemas.microsoft.com/office/powerpoint/2010/main" val="40844809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311640" cy="1522853"/>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4. In the number 432, the hundreds digit is 1 more than the tens digit, and the tens digit is 1 more than the ones digit.</a:t>
            </a:r>
          </a:p>
        </p:txBody>
      </p:sp>
      <p:sp>
        <p:nvSpPr>
          <p:cNvPr id="3" name="TextBox 2"/>
          <p:cNvSpPr txBox="1"/>
          <p:nvPr/>
        </p:nvSpPr>
        <p:spPr>
          <a:xfrm>
            <a:off x="457200" y="2184400"/>
            <a:ext cx="9184640" cy="1031629"/>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a) Make your own three-digit number with the </a:t>
            </a:r>
            <a:br>
              <a:rPr lang="en-US" sz="2800" dirty="0">
                <a:solidFill>
                  <a:srgbClr val="000000"/>
                </a:solidFill>
                <a:latin typeface="Century Gothic"/>
              </a:rPr>
            </a:br>
            <a:r>
              <a:rPr lang="en-US" sz="2800" dirty="0">
                <a:solidFill>
                  <a:srgbClr val="000000"/>
                </a:solidFill>
                <a:latin typeface="Century Gothic"/>
              </a:rPr>
              <a:t>same properties.</a:t>
            </a:r>
          </a:p>
        </p:txBody>
      </p:sp>
      <p:sp>
        <p:nvSpPr>
          <p:cNvPr id="4" name="TextBox 3"/>
          <p:cNvSpPr txBox="1"/>
          <p:nvPr/>
        </p:nvSpPr>
        <p:spPr>
          <a:xfrm>
            <a:off x="457200" y="5448300"/>
            <a:ext cx="9542145" cy="1033360"/>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d) Repeat parts a), b), and c) with several more numbers. What do you notice</a:t>
            </a:r>
            <a:r>
              <a:rPr lang="en-US" sz="2800">
                <a:solidFill>
                  <a:srgbClr val="000000"/>
                </a:solidFill>
                <a:latin typeface="Arial"/>
              </a:rPr>
              <a:t>?</a:t>
            </a:r>
          </a:p>
        </p:txBody>
      </p:sp>
      <p:sp>
        <p:nvSpPr>
          <p:cNvPr id="5" name="TextBox 4"/>
          <p:cNvSpPr txBox="1"/>
          <p:nvPr/>
        </p:nvSpPr>
        <p:spPr>
          <a:xfrm>
            <a:off x="457200" y="4521200"/>
            <a:ext cx="4484065"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c) Subtract the numbers.</a:t>
            </a:r>
          </a:p>
        </p:txBody>
      </p:sp>
      <p:sp>
        <p:nvSpPr>
          <p:cNvPr id="6" name="TextBox 5"/>
          <p:cNvSpPr txBox="1"/>
          <p:nvPr/>
        </p:nvSpPr>
        <p:spPr>
          <a:xfrm>
            <a:off x="457200" y="3581400"/>
            <a:ext cx="9503918"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b) Write the number you wrote in part a) backwards.</a:t>
            </a:r>
          </a:p>
        </p:txBody>
      </p:sp>
      <p:sp>
        <p:nvSpPr>
          <p:cNvPr id="7" name="TextBox 6"/>
          <p:cNvSpPr txBox="1"/>
          <p:nvPr/>
        </p:nvSpPr>
        <p:spPr>
          <a:xfrm>
            <a:off x="457200" y="6997700"/>
            <a:ext cx="5675249" cy="348429"/>
          </a:xfrm>
          <a:prstGeom prst="rect">
            <a:avLst/>
          </a:prstGeom>
          <a:noFill/>
        </p:spPr>
        <p:txBody>
          <a:bodyPr vert="horz" rtlCol="0">
            <a:spAutoFit/>
          </a:bodyPr>
          <a:lstStyle/>
          <a:p>
            <a:pPr>
              <a:lnSpc>
                <a:spcPct val="114000"/>
              </a:lnSpc>
              <a:spcAft>
                <a:spcPts val="1200"/>
              </a:spcAft>
            </a:pPr>
            <a:r>
              <a:rPr lang="en-US" sz="1600">
                <a:solidFill>
                  <a:srgbClr val="666666"/>
                </a:solidFill>
                <a:latin typeface="Century Gothic"/>
              </a:rPr>
              <a:t>See p. C-24 for advanced work.</a:t>
            </a:r>
          </a:p>
        </p:txBody>
      </p:sp>
    </p:spTree>
    <p:extLst>
      <p:ext uri="{BB962C8B-B14F-4D97-AF65-F5344CB8AC3E}">
        <p14:creationId xmlns:p14="http://schemas.microsoft.com/office/powerpoint/2010/main" val="3983995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82600" y="406400"/>
            <a:ext cx="6606540" cy="1303049"/>
          </a:xfrm>
          <a:prstGeom prst="rect">
            <a:avLst/>
          </a:prstGeom>
          <a:noFill/>
        </p:spPr>
        <p:txBody>
          <a:bodyPr vert="horz" rtlCol="0">
            <a:spAutoFit/>
          </a:bodyPr>
          <a:lstStyle/>
          <a:p>
            <a:pPr>
              <a:lnSpc>
                <a:spcPct val="150000"/>
              </a:lnSpc>
            </a:pPr>
            <a:r>
              <a:rPr lang="en-US" sz="2800" dirty="0">
                <a:solidFill>
                  <a:srgbClr val="000000"/>
                </a:solidFill>
                <a:latin typeface="Century Gothic"/>
              </a:rPr>
              <a:t>AP Book 6.1 pp. 28–31</a:t>
            </a:r>
          </a:p>
          <a:p>
            <a:pPr>
              <a:lnSpc>
                <a:spcPct val="150000"/>
              </a:lnSpc>
            </a:pPr>
            <a:r>
              <a:rPr lang="en-US" sz="2800" dirty="0">
                <a:solidFill>
                  <a:srgbClr val="808080"/>
                </a:solidFill>
                <a:latin typeface="Century Gothic"/>
              </a:rPr>
              <a:t>New Canadian Edition</a:t>
            </a:r>
          </a:p>
        </p:txBody>
      </p:sp>
    </p:spTree>
    <p:extLst>
      <p:ext uri="{BB962C8B-B14F-4D97-AF65-F5344CB8AC3E}">
        <p14:creationId xmlns:p14="http://schemas.microsoft.com/office/powerpoint/2010/main" val="42402639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31800"/>
            <a:ext cx="9908540" cy="2167966"/>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Exercises:</a:t>
            </a:r>
          </a:p>
          <a:p>
            <a:pPr>
              <a:lnSpc>
                <a:spcPct val="114000"/>
              </a:lnSpc>
              <a:spcAft>
                <a:spcPts val="1200"/>
              </a:spcAft>
            </a:pPr>
            <a:r>
              <a:rPr lang="en-US" sz="2800">
                <a:solidFill>
                  <a:srgbClr val="000000"/>
                </a:solidFill>
                <a:latin typeface="Century Gothic"/>
              </a:rPr>
              <a:t>Write the numbers in expanded form using numerals and words. Then add the numbers. </a:t>
            </a:r>
            <a:r>
              <a:rPr lang="en-US" sz="2800">
                <a:solidFill>
                  <a:srgbClr val="0000FF"/>
                </a:solidFill>
                <a:latin typeface="Century Gothic"/>
              </a:rPr>
              <a:t>Regroup</a:t>
            </a:r>
            <a:r>
              <a:rPr lang="en-US" sz="2800">
                <a:solidFill>
                  <a:srgbClr val="000000"/>
                </a:solidFill>
                <a:latin typeface="Century Gothic"/>
              </a:rPr>
              <a:t> when necessary. </a:t>
            </a:r>
          </a:p>
        </p:txBody>
      </p:sp>
      <p:sp>
        <p:nvSpPr>
          <p:cNvPr id="3" name="TextBox 2"/>
          <p:cNvSpPr txBox="1"/>
          <p:nvPr/>
        </p:nvSpPr>
        <p:spPr>
          <a:xfrm>
            <a:off x="457200" y="2895600"/>
            <a:ext cx="2948940"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a) 349 + 229</a:t>
            </a:r>
          </a:p>
        </p:txBody>
      </p:sp>
      <p:sp>
        <p:nvSpPr>
          <p:cNvPr id="4" name="TextBox 3"/>
          <p:cNvSpPr txBox="1"/>
          <p:nvPr/>
        </p:nvSpPr>
        <p:spPr>
          <a:xfrm>
            <a:off x="5219700" y="2895600"/>
            <a:ext cx="3698240"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b) 191 + 440</a:t>
            </a:r>
          </a:p>
        </p:txBody>
      </p:sp>
      <p:sp>
        <p:nvSpPr>
          <p:cNvPr id="5" name="TextBox 4"/>
          <p:cNvSpPr txBox="1"/>
          <p:nvPr/>
        </p:nvSpPr>
        <p:spPr>
          <a:xfrm>
            <a:off x="457200" y="4419600"/>
            <a:ext cx="3533140"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c) 195 + 246</a:t>
            </a:r>
          </a:p>
        </p:txBody>
      </p:sp>
      <p:sp>
        <p:nvSpPr>
          <p:cNvPr id="6" name="TextBox 5"/>
          <p:cNvSpPr txBox="1"/>
          <p:nvPr/>
        </p:nvSpPr>
        <p:spPr>
          <a:xfrm>
            <a:off x="5219700" y="4419600"/>
            <a:ext cx="2680716"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d) 3186 + 3596</a:t>
            </a:r>
          </a:p>
        </p:txBody>
      </p:sp>
      <p:sp>
        <p:nvSpPr>
          <p:cNvPr id="7" name="TextBox 6"/>
          <p:cNvSpPr txBox="1"/>
          <p:nvPr/>
        </p:nvSpPr>
        <p:spPr>
          <a:xfrm>
            <a:off x="457200" y="5943600"/>
            <a:ext cx="3259277"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e) 43 159 + 27 242</a:t>
            </a:r>
          </a:p>
        </p:txBody>
      </p:sp>
      <p:sp>
        <p:nvSpPr>
          <p:cNvPr id="8" name="TextBox 7"/>
          <p:cNvSpPr txBox="1"/>
          <p:nvPr/>
        </p:nvSpPr>
        <p:spPr>
          <a:xfrm>
            <a:off x="5219700" y="5943600"/>
            <a:ext cx="3533952"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f) 869 335 + 237 245</a:t>
            </a:r>
          </a:p>
        </p:txBody>
      </p:sp>
    </p:spTree>
    <p:extLst>
      <p:ext uri="{BB962C8B-B14F-4D97-AF65-F5344CB8AC3E}">
        <p14:creationId xmlns:p14="http://schemas.microsoft.com/office/powerpoint/2010/main" val="936957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44500" y="419100"/>
            <a:ext cx="6576187" cy="523220"/>
          </a:xfrm>
          <a:prstGeom prst="rect">
            <a:avLst/>
          </a:prstGeom>
          <a:noFill/>
        </p:spPr>
        <p:txBody>
          <a:bodyPr vert="horz" rtlCol="0">
            <a:spAutoFit/>
          </a:bodyPr>
          <a:lstStyle/>
          <a:p>
            <a:r>
              <a:rPr lang="en-US" sz="2800">
                <a:solidFill>
                  <a:srgbClr val="000000"/>
                </a:solidFill>
                <a:latin typeface="Century Gothic"/>
              </a:rPr>
              <a:t>Now let's use the standard </a:t>
            </a:r>
            <a:r>
              <a:rPr lang="en-US" sz="2800">
                <a:solidFill>
                  <a:srgbClr val="0000FF"/>
                </a:solidFill>
                <a:latin typeface="Century Gothic"/>
              </a:rPr>
              <a:t>algorithm</a:t>
            </a:r>
            <a:r>
              <a:rPr lang="en-US" sz="2800">
                <a:solidFill>
                  <a:srgbClr val="000000"/>
                </a:solidFill>
                <a:latin typeface="Century Gothic"/>
              </a:rPr>
              <a:t>:</a:t>
            </a:r>
          </a:p>
        </p:txBody>
      </p:sp>
      <p:sp>
        <p:nvSpPr>
          <p:cNvPr id="3" name="TextBox 2"/>
          <p:cNvSpPr txBox="1"/>
          <p:nvPr/>
        </p:nvSpPr>
        <p:spPr>
          <a:xfrm>
            <a:off x="444500" y="6946900"/>
            <a:ext cx="5704840" cy="323165"/>
          </a:xfrm>
          <a:prstGeom prst="rect">
            <a:avLst/>
          </a:prstGeom>
          <a:noFill/>
        </p:spPr>
        <p:txBody>
          <a:bodyPr vert="horz" rtlCol="0">
            <a:spAutoFit/>
          </a:bodyPr>
          <a:lstStyle/>
          <a:p>
            <a:r>
              <a:rPr lang="en-US" sz="1500">
                <a:solidFill>
                  <a:srgbClr val="666666"/>
                </a:solidFill>
                <a:latin typeface="Century Gothic"/>
              </a:rPr>
              <a:t>See p. C-20 for details.</a:t>
            </a:r>
          </a:p>
        </p:txBody>
      </p:sp>
      <p:grpSp>
        <p:nvGrpSpPr>
          <p:cNvPr id="28" name="Group 27"/>
          <p:cNvGrpSpPr/>
          <p:nvPr/>
        </p:nvGrpSpPr>
        <p:grpSpPr>
          <a:xfrm>
            <a:off x="3963048" y="2140950"/>
            <a:ext cx="2233917" cy="2237781"/>
            <a:chOff x="3963048" y="2140950"/>
            <a:chExt cx="2233917" cy="2237781"/>
          </a:xfrm>
        </p:grpSpPr>
        <p:sp>
          <p:nvSpPr>
            <p:cNvPr id="4" name="Freeform 3"/>
            <p:cNvSpPr/>
            <p:nvPr/>
          </p:nvSpPr>
          <p:spPr>
            <a:xfrm>
              <a:off x="4521517" y="2700720"/>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4521517" y="3259187"/>
              <a:ext cx="558471" cy="558471"/>
            </a:xfrm>
            <a:custGeom>
              <a:avLst/>
              <a:gdLst/>
              <a:ahLst/>
              <a:cxnLst/>
              <a:rect l="0" t="0" r="0" b="0"/>
              <a:pathLst>
                <a:path w="558471" h="558471">
                  <a:moveTo>
                    <a:pt x="0" y="0"/>
                  </a:moveTo>
                  <a:lnTo>
                    <a:pt x="558470" y="0"/>
                  </a:lnTo>
                  <a:lnTo>
                    <a:pt x="558470"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4521517" y="3820262"/>
              <a:ext cx="558471" cy="558469"/>
            </a:xfrm>
            <a:custGeom>
              <a:avLst/>
              <a:gdLst/>
              <a:ahLst/>
              <a:cxnLst/>
              <a:rect l="0" t="0" r="0" b="0"/>
              <a:pathLst>
                <a:path w="558471" h="558469">
                  <a:moveTo>
                    <a:pt x="0" y="0"/>
                  </a:moveTo>
                  <a:lnTo>
                    <a:pt x="558470" y="0"/>
                  </a:lnTo>
                  <a:lnTo>
                    <a:pt x="558470"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4521517" y="2142253"/>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3963048" y="2699417"/>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3963048" y="3257884"/>
              <a:ext cx="558470" cy="558471"/>
            </a:xfrm>
            <a:custGeom>
              <a:avLst/>
              <a:gdLst/>
              <a:ahLst/>
              <a:cxnLst/>
              <a:rect l="0" t="0" r="0" b="0"/>
              <a:pathLst>
                <a:path w="558470" h="558471">
                  <a:moveTo>
                    <a:pt x="0" y="0"/>
                  </a:moveTo>
                  <a:lnTo>
                    <a:pt x="558469" y="0"/>
                  </a:lnTo>
                  <a:lnTo>
                    <a:pt x="558469"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3963048" y="3818957"/>
              <a:ext cx="558470" cy="558470"/>
            </a:xfrm>
            <a:custGeom>
              <a:avLst/>
              <a:gdLst/>
              <a:ahLst/>
              <a:cxnLst/>
              <a:rect l="0" t="0" r="0" b="0"/>
              <a:pathLst>
                <a:path w="558470" h="558470">
                  <a:moveTo>
                    <a:pt x="0" y="0"/>
                  </a:moveTo>
                  <a:lnTo>
                    <a:pt x="558469" y="0"/>
                  </a:lnTo>
                  <a:lnTo>
                    <a:pt x="558469" y="558469"/>
                  </a:lnTo>
                  <a:lnTo>
                    <a:pt x="0" y="558469"/>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3963048" y="2140950"/>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5638483" y="2700720"/>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638483" y="3259187"/>
              <a:ext cx="558470" cy="558471"/>
            </a:xfrm>
            <a:custGeom>
              <a:avLst/>
              <a:gdLst/>
              <a:ahLst/>
              <a:cxnLst/>
              <a:rect l="0" t="0" r="0" b="0"/>
              <a:pathLst>
                <a:path w="558470" h="558471">
                  <a:moveTo>
                    <a:pt x="0" y="0"/>
                  </a:moveTo>
                  <a:lnTo>
                    <a:pt x="558469" y="0"/>
                  </a:lnTo>
                  <a:lnTo>
                    <a:pt x="558469"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5638483" y="3820262"/>
              <a:ext cx="558470" cy="558469"/>
            </a:xfrm>
            <a:custGeom>
              <a:avLst/>
              <a:gdLst/>
              <a:ahLst/>
              <a:cxnLst/>
              <a:rect l="0" t="0" r="0" b="0"/>
              <a:pathLst>
                <a:path w="558470" h="558469">
                  <a:moveTo>
                    <a:pt x="0" y="0"/>
                  </a:moveTo>
                  <a:lnTo>
                    <a:pt x="558469" y="0"/>
                  </a:lnTo>
                  <a:lnTo>
                    <a:pt x="558469" y="558468"/>
                  </a:lnTo>
                  <a:lnTo>
                    <a:pt x="0" y="558468"/>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5638483" y="2142253"/>
              <a:ext cx="558470" cy="558468"/>
            </a:xfrm>
            <a:custGeom>
              <a:avLst/>
              <a:gdLst/>
              <a:ahLst/>
              <a:cxnLst/>
              <a:rect l="0" t="0" r="0" b="0"/>
              <a:pathLst>
                <a:path w="558470" h="558468">
                  <a:moveTo>
                    <a:pt x="0" y="0"/>
                  </a:moveTo>
                  <a:lnTo>
                    <a:pt x="558469" y="0"/>
                  </a:lnTo>
                  <a:lnTo>
                    <a:pt x="558469"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5080013" y="2699417"/>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5080013" y="3257884"/>
              <a:ext cx="558471" cy="558471"/>
            </a:xfrm>
            <a:custGeom>
              <a:avLst/>
              <a:gdLst/>
              <a:ahLst/>
              <a:cxnLst/>
              <a:rect l="0" t="0" r="0" b="0"/>
              <a:pathLst>
                <a:path w="558471" h="558471">
                  <a:moveTo>
                    <a:pt x="0" y="0"/>
                  </a:moveTo>
                  <a:lnTo>
                    <a:pt x="558470" y="0"/>
                  </a:lnTo>
                  <a:lnTo>
                    <a:pt x="558470" y="558470"/>
                  </a:lnTo>
                  <a:lnTo>
                    <a:pt x="0" y="558470"/>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080013" y="3818957"/>
              <a:ext cx="558471" cy="558470"/>
            </a:xfrm>
            <a:custGeom>
              <a:avLst/>
              <a:gdLst/>
              <a:ahLst/>
              <a:cxnLst/>
              <a:rect l="0" t="0" r="0" b="0"/>
              <a:pathLst>
                <a:path w="558471" h="558470">
                  <a:moveTo>
                    <a:pt x="0" y="0"/>
                  </a:moveTo>
                  <a:lnTo>
                    <a:pt x="558470" y="0"/>
                  </a:lnTo>
                  <a:lnTo>
                    <a:pt x="558470" y="558469"/>
                  </a:lnTo>
                  <a:lnTo>
                    <a:pt x="0" y="558469"/>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5080013" y="2140950"/>
              <a:ext cx="558471" cy="558468"/>
            </a:xfrm>
            <a:custGeom>
              <a:avLst/>
              <a:gdLst/>
              <a:ahLst/>
              <a:cxnLst/>
              <a:rect l="0" t="0" r="0" b="0"/>
              <a:pathLst>
                <a:path w="558471" h="558468">
                  <a:moveTo>
                    <a:pt x="0" y="0"/>
                  </a:moveTo>
                  <a:lnTo>
                    <a:pt x="558470" y="0"/>
                  </a:lnTo>
                  <a:lnTo>
                    <a:pt x="558470" y="558467"/>
                  </a:lnTo>
                  <a:lnTo>
                    <a:pt x="0" y="558467"/>
                  </a:lnTo>
                  <a:close/>
                </a:path>
              </a:pathLst>
            </a:custGeom>
            <a:solidFill>
              <a:schemeClr val="accent1">
                <a:alpha val="1000"/>
              </a:schemeClr>
            </a:solidFill>
            <a:ln w="25400" cap="flat" cmpd="sng" algn="ctr">
              <a:solidFill>
                <a:srgbClr val="66666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4635500" y="2739572"/>
              <a:ext cx="415519" cy="523220"/>
            </a:xfrm>
            <a:prstGeom prst="rect">
              <a:avLst/>
            </a:prstGeom>
            <a:noFill/>
          </p:spPr>
          <p:txBody>
            <a:bodyPr vert="horz" rtlCol="0">
              <a:spAutoFit/>
            </a:bodyPr>
            <a:lstStyle/>
            <a:p>
              <a:r>
                <a:rPr lang="en-US" sz="2800" dirty="0">
                  <a:solidFill>
                    <a:srgbClr val="000000"/>
                  </a:solidFill>
                  <a:latin typeface="Century Gothic"/>
                </a:rPr>
                <a:t>1</a:t>
              </a:r>
            </a:p>
          </p:txBody>
        </p:sp>
        <p:sp>
          <p:nvSpPr>
            <p:cNvPr id="21" name="TextBox 20"/>
            <p:cNvSpPr txBox="1"/>
            <p:nvPr/>
          </p:nvSpPr>
          <p:spPr>
            <a:xfrm>
              <a:off x="5194300" y="2739572"/>
              <a:ext cx="415519" cy="523220"/>
            </a:xfrm>
            <a:prstGeom prst="rect">
              <a:avLst/>
            </a:prstGeom>
            <a:noFill/>
          </p:spPr>
          <p:txBody>
            <a:bodyPr vert="horz" rtlCol="0">
              <a:spAutoFit/>
            </a:bodyPr>
            <a:lstStyle/>
            <a:p>
              <a:r>
                <a:rPr lang="en-US" sz="2800">
                  <a:solidFill>
                    <a:srgbClr val="000000"/>
                  </a:solidFill>
                  <a:latin typeface="Century Gothic"/>
                </a:rPr>
                <a:t>5</a:t>
              </a:r>
            </a:p>
          </p:txBody>
        </p:sp>
        <p:sp>
          <p:nvSpPr>
            <p:cNvPr id="22" name="TextBox 21"/>
            <p:cNvSpPr txBox="1"/>
            <p:nvPr/>
          </p:nvSpPr>
          <p:spPr>
            <a:xfrm>
              <a:off x="4076700" y="3298372"/>
              <a:ext cx="433908" cy="523220"/>
            </a:xfrm>
            <a:prstGeom prst="rect">
              <a:avLst/>
            </a:prstGeom>
            <a:noFill/>
          </p:spPr>
          <p:txBody>
            <a:bodyPr vert="horz" rtlCol="0">
              <a:spAutoFit/>
            </a:bodyPr>
            <a:lstStyle/>
            <a:p>
              <a:r>
                <a:rPr lang="en-US" sz="2800">
                  <a:solidFill>
                    <a:srgbClr val="000000"/>
                  </a:solidFill>
                  <a:latin typeface="Century Gothic"/>
                </a:rPr>
                <a:t>+</a:t>
              </a:r>
            </a:p>
          </p:txBody>
        </p:sp>
        <p:sp>
          <p:nvSpPr>
            <p:cNvPr id="23" name="TextBox 22"/>
            <p:cNvSpPr txBox="1"/>
            <p:nvPr/>
          </p:nvSpPr>
          <p:spPr>
            <a:xfrm>
              <a:off x="5753100" y="2739572"/>
              <a:ext cx="415519" cy="523220"/>
            </a:xfrm>
            <a:prstGeom prst="rect">
              <a:avLst/>
            </a:prstGeom>
            <a:noFill/>
          </p:spPr>
          <p:txBody>
            <a:bodyPr vert="horz" rtlCol="0">
              <a:spAutoFit/>
            </a:bodyPr>
            <a:lstStyle/>
            <a:p>
              <a:r>
                <a:rPr lang="en-US" sz="2800">
                  <a:solidFill>
                    <a:srgbClr val="000000"/>
                  </a:solidFill>
                  <a:latin typeface="Century Gothic"/>
                </a:rPr>
                <a:t>2</a:t>
              </a:r>
            </a:p>
          </p:txBody>
        </p:sp>
        <p:cxnSp>
          <p:nvCxnSpPr>
            <p:cNvPr id="24" name="Straight Connector 23"/>
            <p:cNvCxnSpPr/>
            <p:nvPr/>
          </p:nvCxnSpPr>
          <p:spPr>
            <a:xfrm>
              <a:off x="3966845" y="3808222"/>
              <a:ext cx="2230120" cy="0"/>
            </a:xfrm>
            <a:prstGeom prst="line">
              <a:avLst/>
            </a:prstGeom>
            <a:ln w="381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635500" y="3298372"/>
              <a:ext cx="415519" cy="523220"/>
            </a:xfrm>
            <a:prstGeom prst="rect">
              <a:avLst/>
            </a:prstGeom>
            <a:noFill/>
          </p:spPr>
          <p:txBody>
            <a:bodyPr vert="horz" rtlCol="0">
              <a:spAutoFit/>
            </a:bodyPr>
            <a:lstStyle/>
            <a:p>
              <a:r>
                <a:rPr lang="en-US" sz="2800">
                  <a:solidFill>
                    <a:srgbClr val="000000"/>
                  </a:solidFill>
                  <a:latin typeface="Century Gothic"/>
                </a:rPr>
                <a:t>2</a:t>
              </a:r>
            </a:p>
          </p:txBody>
        </p:sp>
        <p:sp>
          <p:nvSpPr>
            <p:cNvPr id="26" name="TextBox 25"/>
            <p:cNvSpPr txBox="1"/>
            <p:nvPr/>
          </p:nvSpPr>
          <p:spPr>
            <a:xfrm>
              <a:off x="5194300" y="3298372"/>
              <a:ext cx="415519" cy="523220"/>
            </a:xfrm>
            <a:prstGeom prst="rect">
              <a:avLst/>
            </a:prstGeom>
            <a:noFill/>
          </p:spPr>
          <p:txBody>
            <a:bodyPr vert="horz" rtlCol="0">
              <a:spAutoFit/>
            </a:bodyPr>
            <a:lstStyle/>
            <a:p>
              <a:r>
                <a:rPr lang="en-US" sz="2800">
                  <a:solidFill>
                    <a:srgbClr val="000000"/>
                  </a:solidFill>
                  <a:latin typeface="Century Gothic"/>
                </a:rPr>
                <a:t>7</a:t>
              </a:r>
            </a:p>
          </p:txBody>
        </p:sp>
        <p:sp>
          <p:nvSpPr>
            <p:cNvPr id="27" name="TextBox 26"/>
            <p:cNvSpPr txBox="1"/>
            <p:nvPr/>
          </p:nvSpPr>
          <p:spPr>
            <a:xfrm>
              <a:off x="5753100" y="3298372"/>
              <a:ext cx="415519" cy="523220"/>
            </a:xfrm>
            <a:prstGeom prst="rect">
              <a:avLst/>
            </a:prstGeom>
            <a:noFill/>
          </p:spPr>
          <p:txBody>
            <a:bodyPr vert="horz" rtlCol="0">
              <a:spAutoFit/>
            </a:bodyPr>
            <a:lstStyle/>
            <a:p>
              <a:r>
                <a:rPr lang="en-US" sz="2800" dirty="0">
                  <a:solidFill>
                    <a:srgbClr val="000000"/>
                  </a:solidFill>
                  <a:latin typeface="Century Gothic"/>
                </a:rPr>
                <a:t>3</a:t>
              </a:r>
            </a:p>
          </p:txBody>
        </p:sp>
      </p:grpSp>
    </p:spTree>
    <p:extLst>
      <p:ext uri="{BB962C8B-B14F-4D97-AF65-F5344CB8AC3E}">
        <p14:creationId xmlns:p14="http://schemas.microsoft.com/office/powerpoint/2010/main" val="1197745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44500" y="419100"/>
            <a:ext cx="9667240" cy="1031629"/>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Rewrite any two addition statements from the last exercise, this time using the standard </a:t>
            </a:r>
            <a:r>
              <a:rPr lang="en-US" sz="2800">
                <a:solidFill>
                  <a:srgbClr val="0000FF"/>
                </a:solidFill>
                <a:latin typeface="Century Gothic"/>
              </a:rPr>
              <a:t>algorithm</a:t>
            </a:r>
            <a:r>
              <a:rPr lang="en-US" sz="2800">
                <a:solidFill>
                  <a:srgbClr val="000000"/>
                </a:solidFill>
                <a:latin typeface="Century Gothic"/>
              </a:rPr>
              <a:t>.</a:t>
            </a:r>
          </a:p>
        </p:txBody>
      </p:sp>
      <p:sp>
        <p:nvSpPr>
          <p:cNvPr id="3" name="TextBox 2"/>
          <p:cNvSpPr txBox="1"/>
          <p:nvPr/>
        </p:nvSpPr>
        <p:spPr>
          <a:xfrm>
            <a:off x="444500" y="6946900"/>
            <a:ext cx="6365240" cy="332399"/>
          </a:xfrm>
          <a:prstGeom prst="rect">
            <a:avLst/>
          </a:prstGeom>
          <a:noFill/>
        </p:spPr>
        <p:txBody>
          <a:bodyPr vert="horz" rtlCol="0">
            <a:spAutoFit/>
          </a:bodyPr>
          <a:lstStyle/>
          <a:p>
            <a:pPr>
              <a:lnSpc>
                <a:spcPct val="114000"/>
              </a:lnSpc>
              <a:spcAft>
                <a:spcPts val="1200"/>
              </a:spcAft>
            </a:pPr>
            <a:r>
              <a:rPr lang="en-US" sz="1500">
                <a:solidFill>
                  <a:srgbClr val="666666"/>
                </a:solidFill>
                <a:latin typeface="Century Gothic"/>
              </a:rPr>
              <a:t>Take up all six problems on the board. See p. C-20 for details.</a:t>
            </a:r>
          </a:p>
        </p:txBody>
      </p:sp>
    </p:spTree>
    <p:extLst>
      <p:ext uri="{BB962C8B-B14F-4D97-AF65-F5344CB8AC3E}">
        <p14:creationId xmlns:p14="http://schemas.microsoft.com/office/powerpoint/2010/main" val="3738413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19100"/>
            <a:ext cx="9908540" cy="1185517"/>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Exercises: </a:t>
            </a:r>
          </a:p>
          <a:p>
            <a:pPr>
              <a:lnSpc>
                <a:spcPct val="114000"/>
              </a:lnSpc>
              <a:spcAft>
                <a:spcPts val="1200"/>
              </a:spcAft>
            </a:pPr>
            <a:r>
              <a:rPr lang="en-US" sz="2800">
                <a:solidFill>
                  <a:srgbClr val="000000"/>
                </a:solidFill>
                <a:latin typeface="Century Gothic"/>
              </a:rPr>
              <a:t>Add using the standard notation.</a:t>
            </a:r>
          </a:p>
        </p:txBody>
      </p:sp>
      <p:sp>
        <p:nvSpPr>
          <p:cNvPr id="3" name="TextBox 2"/>
          <p:cNvSpPr txBox="1"/>
          <p:nvPr/>
        </p:nvSpPr>
        <p:spPr>
          <a:xfrm>
            <a:off x="457200" y="1930400"/>
            <a:ext cx="2285898"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a) 358 + 217</a:t>
            </a:r>
          </a:p>
        </p:txBody>
      </p:sp>
      <p:sp>
        <p:nvSpPr>
          <p:cNvPr id="4" name="TextBox 3"/>
          <p:cNvSpPr txBox="1"/>
          <p:nvPr/>
        </p:nvSpPr>
        <p:spPr>
          <a:xfrm>
            <a:off x="5219700" y="1930400"/>
            <a:ext cx="2285543"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b) 475 + 340</a:t>
            </a:r>
          </a:p>
        </p:txBody>
      </p:sp>
      <p:sp>
        <p:nvSpPr>
          <p:cNvPr id="5" name="TextBox 4"/>
          <p:cNvSpPr txBox="1"/>
          <p:nvPr/>
        </p:nvSpPr>
        <p:spPr>
          <a:xfrm>
            <a:off x="457200" y="3619500"/>
            <a:ext cx="2273046"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c) 643 + 847</a:t>
            </a:r>
          </a:p>
        </p:txBody>
      </p:sp>
      <p:sp>
        <p:nvSpPr>
          <p:cNvPr id="6" name="TextBox 5"/>
          <p:cNvSpPr txBox="1"/>
          <p:nvPr/>
        </p:nvSpPr>
        <p:spPr>
          <a:xfrm>
            <a:off x="5219700" y="3619500"/>
            <a:ext cx="2286584"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d) 978 + 791</a:t>
            </a:r>
          </a:p>
        </p:txBody>
      </p:sp>
      <p:sp>
        <p:nvSpPr>
          <p:cNvPr id="7" name="TextBox 6"/>
          <p:cNvSpPr txBox="1"/>
          <p:nvPr/>
        </p:nvSpPr>
        <p:spPr>
          <a:xfrm>
            <a:off x="457200" y="5308600"/>
            <a:ext cx="2668219"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e) 1358 + 7217</a:t>
            </a:r>
          </a:p>
        </p:txBody>
      </p:sp>
      <p:sp>
        <p:nvSpPr>
          <p:cNvPr id="8" name="TextBox 7"/>
          <p:cNvSpPr txBox="1"/>
          <p:nvPr/>
        </p:nvSpPr>
        <p:spPr>
          <a:xfrm>
            <a:off x="5219700" y="5308600"/>
            <a:ext cx="2548763"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f) 1235 + 7958</a:t>
            </a:r>
          </a:p>
        </p:txBody>
      </p:sp>
      <p:sp>
        <p:nvSpPr>
          <p:cNvPr id="9" name="TextBox 8"/>
          <p:cNvSpPr txBox="1"/>
          <p:nvPr/>
        </p:nvSpPr>
        <p:spPr>
          <a:xfrm>
            <a:off x="457200" y="6934200"/>
            <a:ext cx="4869027" cy="348429"/>
          </a:xfrm>
          <a:prstGeom prst="rect">
            <a:avLst/>
          </a:prstGeom>
          <a:noFill/>
        </p:spPr>
        <p:txBody>
          <a:bodyPr vert="horz" rtlCol="0">
            <a:spAutoFit/>
          </a:bodyPr>
          <a:lstStyle/>
          <a:p>
            <a:pPr>
              <a:lnSpc>
                <a:spcPct val="114000"/>
              </a:lnSpc>
              <a:spcAft>
                <a:spcPts val="1200"/>
              </a:spcAft>
            </a:pPr>
            <a:r>
              <a:rPr lang="en-US" sz="1600">
                <a:solidFill>
                  <a:srgbClr val="666666"/>
                </a:solidFill>
                <a:latin typeface="Century Gothic"/>
              </a:rPr>
              <a:t>Students can use place value charts if needed.</a:t>
            </a:r>
          </a:p>
        </p:txBody>
      </p:sp>
    </p:spTree>
    <p:extLst>
      <p:ext uri="{BB962C8B-B14F-4D97-AF65-F5344CB8AC3E}">
        <p14:creationId xmlns:p14="http://schemas.microsoft.com/office/powerpoint/2010/main" val="1072100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69900" y="4787900"/>
            <a:ext cx="1903603" cy="523220"/>
          </a:xfrm>
          <a:prstGeom prst="rect">
            <a:avLst/>
          </a:prstGeom>
          <a:noFill/>
        </p:spPr>
        <p:txBody>
          <a:bodyPr vert="horz" rtlCol="0">
            <a:spAutoFit/>
          </a:bodyPr>
          <a:lstStyle/>
          <a:p>
            <a:r>
              <a:rPr lang="en-US" sz="2800">
                <a:solidFill>
                  <a:srgbClr val="FF0000"/>
                </a:solidFill>
                <a:latin typeface="Century Gothic"/>
              </a:rPr>
              <a:t>Bonus: </a:t>
            </a:r>
          </a:p>
        </p:txBody>
      </p:sp>
      <p:sp>
        <p:nvSpPr>
          <p:cNvPr id="3" name="TextBox 2"/>
          <p:cNvSpPr txBox="1"/>
          <p:nvPr/>
        </p:nvSpPr>
        <p:spPr>
          <a:xfrm>
            <a:off x="469900" y="5575300"/>
            <a:ext cx="3816274" cy="523220"/>
          </a:xfrm>
          <a:prstGeom prst="rect">
            <a:avLst/>
          </a:prstGeom>
          <a:noFill/>
        </p:spPr>
        <p:txBody>
          <a:bodyPr vert="horz" rtlCol="0">
            <a:spAutoFit/>
          </a:bodyPr>
          <a:lstStyle/>
          <a:p>
            <a:r>
              <a:rPr lang="en-US" sz="2800">
                <a:solidFill>
                  <a:srgbClr val="000000"/>
                </a:solidFill>
                <a:latin typeface="Century Gothic"/>
              </a:rPr>
              <a:t>k) 3875 + 5827 + 2132</a:t>
            </a:r>
          </a:p>
        </p:txBody>
      </p:sp>
      <p:sp>
        <p:nvSpPr>
          <p:cNvPr id="4" name="TextBox 3"/>
          <p:cNvSpPr txBox="1"/>
          <p:nvPr/>
        </p:nvSpPr>
        <p:spPr>
          <a:xfrm>
            <a:off x="5219700" y="5575300"/>
            <a:ext cx="4595546" cy="523220"/>
          </a:xfrm>
          <a:prstGeom prst="rect">
            <a:avLst/>
          </a:prstGeom>
          <a:noFill/>
        </p:spPr>
        <p:txBody>
          <a:bodyPr vert="horz" rtlCol="0">
            <a:spAutoFit/>
          </a:bodyPr>
          <a:lstStyle/>
          <a:p>
            <a:r>
              <a:rPr lang="en-US" sz="2800" dirty="0">
                <a:solidFill>
                  <a:srgbClr val="000000"/>
                </a:solidFill>
                <a:latin typeface="Century Gothic"/>
              </a:rPr>
              <a:t>l) 15 891 + 23 114 + 36 209</a:t>
            </a:r>
          </a:p>
        </p:txBody>
      </p:sp>
      <p:sp>
        <p:nvSpPr>
          <p:cNvPr id="5" name="TextBox 4"/>
          <p:cNvSpPr txBox="1"/>
          <p:nvPr/>
        </p:nvSpPr>
        <p:spPr>
          <a:xfrm>
            <a:off x="469900" y="406400"/>
            <a:ext cx="2676398" cy="523220"/>
          </a:xfrm>
          <a:prstGeom prst="rect">
            <a:avLst/>
          </a:prstGeom>
          <a:noFill/>
        </p:spPr>
        <p:txBody>
          <a:bodyPr vert="horz" rtlCol="0">
            <a:spAutoFit/>
          </a:bodyPr>
          <a:lstStyle/>
          <a:p>
            <a:r>
              <a:rPr lang="en-US" sz="2800">
                <a:solidFill>
                  <a:srgbClr val="000000"/>
                </a:solidFill>
                <a:latin typeface="Century Gothic"/>
              </a:rPr>
              <a:t>g) 4658 + 8347</a:t>
            </a:r>
          </a:p>
        </p:txBody>
      </p:sp>
      <p:sp>
        <p:nvSpPr>
          <p:cNvPr id="6" name="TextBox 5"/>
          <p:cNvSpPr txBox="1"/>
          <p:nvPr/>
        </p:nvSpPr>
        <p:spPr>
          <a:xfrm>
            <a:off x="5219700" y="406400"/>
            <a:ext cx="3245027" cy="523220"/>
          </a:xfrm>
          <a:prstGeom prst="rect">
            <a:avLst/>
          </a:prstGeom>
          <a:noFill/>
        </p:spPr>
        <p:txBody>
          <a:bodyPr vert="horz" rtlCol="0">
            <a:spAutoFit/>
          </a:bodyPr>
          <a:lstStyle/>
          <a:p>
            <a:r>
              <a:rPr lang="pt-BR" sz="2800">
                <a:solidFill>
                  <a:srgbClr val="000000"/>
                </a:solidFill>
                <a:latin typeface="Century Gothic"/>
              </a:rPr>
              <a:t>h) 94 358 + 18 647</a:t>
            </a:r>
            <a:endParaRPr lang="en-US" sz="2800">
              <a:solidFill>
                <a:srgbClr val="000000"/>
              </a:solidFill>
              <a:latin typeface="Century Gothic"/>
            </a:endParaRPr>
          </a:p>
        </p:txBody>
      </p:sp>
      <p:sp>
        <p:nvSpPr>
          <p:cNvPr id="7" name="TextBox 6"/>
          <p:cNvSpPr txBox="1"/>
          <p:nvPr/>
        </p:nvSpPr>
        <p:spPr>
          <a:xfrm>
            <a:off x="469900" y="2501900"/>
            <a:ext cx="4199890" cy="523220"/>
          </a:xfrm>
          <a:prstGeom prst="rect">
            <a:avLst/>
          </a:prstGeom>
          <a:noFill/>
        </p:spPr>
        <p:txBody>
          <a:bodyPr vert="horz" rtlCol="0">
            <a:spAutoFit/>
          </a:bodyPr>
          <a:lstStyle/>
          <a:p>
            <a:r>
              <a:rPr lang="nn-NO" sz="2800">
                <a:solidFill>
                  <a:srgbClr val="000000"/>
                </a:solidFill>
                <a:latin typeface="Century Gothic"/>
              </a:rPr>
              <a:t>i) 862 595 + 198 857</a:t>
            </a:r>
            <a:endParaRPr lang="en-US" sz="2800">
              <a:solidFill>
                <a:srgbClr val="000000"/>
              </a:solidFill>
              <a:latin typeface="Century Gothic"/>
            </a:endParaRPr>
          </a:p>
        </p:txBody>
      </p:sp>
      <p:sp>
        <p:nvSpPr>
          <p:cNvPr id="8" name="TextBox 7"/>
          <p:cNvSpPr txBox="1"/>
          <p:nvPr/>
        </p:nvSpPr>
        <p:spPr>
          <a:xfrm>
            <a:off x="5219700" y="2501900"/>
            <a:ext cx="3494532" cy="523220"/>
          </a:xfrm>
          <a:prstGeom prst="rect">
            <a:avLst/>
          </a:prstGeom>
          <a:noFill/>
        </p:spPr>
        <p:txBody>
          <a:bodyPr vert="horz" rtlCol="0">
            <a:spAutoFit/>
          </a:bodyPr>
          <a:lstStyle/>
          <a:p>
            <a:r>
              <a:rPr lang="pl-PL" sz="2800">
                <a:solidFill>
                  <a:srgbClr val="000000"/>
                </a:solidFill>
                <a:latin typeface="Century Gothic"/>
              </a:rPr>
              <a:t>j) 394 348 + 415 656</a:t>
            </a:r>
            <a:endParaRPr lang="en-US" sz="2800">
              <a:solidFill>
                <a:srgbClr val="000000"/>
              </a:solidFill>
              <a:latin typeface="Century Gothic"/>
            </a:endParaRPr>
          </a:p>
        </p:txBody>
      </p:sp>
      <p:cxnSp>
        <p:nvCxnSpPr>
          <p:cNvPr id="13" name="Straight Connector 12">
            <a:extLst>
              <a:ext uri="{FF2B5EF4-FFF2-40B4-BE49-F238E27FC236}">
                <a16:creationId xmlns:a16="http://schemas.microsoft.com/office/drawing/2014/main" id="{671DA286-3ACA-4EB3-9AF3-9379D11CA520}"/>
              </a:ext>
            </a:extLst>
          </p:cNvPr>
          <p:cNvCxnSpPr>
            <a:cxnSpLocks/>
          </p:cNvCxnSpPr>
          <p:nvPr/>
        </p:nvCxnSpPr>
        <p:spPr>
          <a:xfrm>
            <a:off x="0" y="4546600"/>
            <a:ext cx="10160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0154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406400"/>
            <a:ext cx="8970467" cy="1185517"/>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Make sure the place values are lined up. </a:t>
            </a:r>
          </a:p>
          <a:p>
            <a:pPr>
              <a:lnSpc>
                <a:spcPct val="114000"/>
              </a:lnSpc>
              <a:spcAft>
                <a:spcPts val="1200"/>
              </a:spcAft>
            </a:pPr>
            <a:r>
              <a:rPr lang="en-US" sz="2800" dirty="0">
                <a:solidFill>
                  <a:srgbClr val="000000"/>
                </a:solidFill>
                <a:latin typeface="Century Gothic"/>
              </a:rPr>
              <a:t>This can be tricky!</a:t>
            </a:r>
          </a:p>
        </p:txBody>
      </p:sp>
      <p:grpSp>
        <p:nvGrpSpPr>
          <p:cNvPr id="8" name="Group 7"/>
          <p:cNvGrpSpPr/>
          <p:nvPr/>
        </p:nvGrpSpPr>
        <p:grpSpPr>
          <a:xfrm>
            <a:off x="444500" y="2260600"/>
            <a:ext cx="7414667" cy="1023004"/>
            <a:chOff x="444500" y="2260600"/>
            <a:chExt cx="7414667" cy="1023004"/>
          </a:xfrm>
        </p:grpSpPr>
        <p:sp>
          <p:nvSpPr>
            <p:cNvPr id="3" name="TextBox 2"/>
            <p:cNvSpPr txBox="1"/>
            <p:nvPr/>
          </p:nvSpPr>
          <p:spPr>
            <a:xfrm>
              <a:off x="444500" y="2260600"/>
              <a:ext cx="4668621" cy="542136"/>
            </a:xfrm>
            <a:prstGeom prst="rect">
              <a:avLst/>
            </a:prstGeom>
            <a:noFill/>
          </p:spPr>
          <p:txBody>
            <a:bodyPr vert="horz" rtlCol="0">
              <a:spAutoFit/>
            </a:bodyPr>
            <a:lstStyle/>
            <a:p>
              <a:pPr>
                <a:lnSpc>
                  <a:spcPct val="114000"/>
                </a:lnSpc>
                <a:spcAft>
                  <a:spcPts val="1200"/>
                </a:spcAft>
              </a:pPr>
              <a:r>
                <a:rPr lang="en-US" sz="2800" dirty="0">
                  <a:solidFill>
                    <a:srgbClr val="000000"/>
                  </a:solidFill>
                  <a:latin typeface="Century Gothic"/>
                </a:rPr>
                <a:t>Example:	Is this correct</a:t>
              </a:r>
              <a:r>
                <a:rPr lang="en-US" sz="2800" dirty="0">
                  <a:solidFill>
                    <a:srgbClr val="000000"/>
                  </a:solidFill>
                  <a:latin typeface="Arial"/>
                </a:rPr>
                <a:t>?</a:t>
              </a:r>
            </a:p>
          </p:txBody>
        </p:sp>
        <p:grpSp>
          <p:nvGrpSpPr>
            <p:cNvPr id="7" name="Group 6"/>
            <p:cNvGrpSpPr/>
            <p:nvPr/>
          </p:nvGrpSpPr>
          <p:grpSpPr>
            <a:xfrm>
              <a:off x="5257800" y="2260600"/>
              <a:ext cx="2601367" cy="1023004"/>
              <a:chOff x="5257800" y="2260600"/>
              <a:chExt cx="2601367" cy="1023004"/>
            </a:xfrm>
          </p:grpSpPr>
          <p:sp>
            <p:nvSpPr>
              <p:cNvPr id="4" name="TextBox 3"/>
              <p:cNvSpPr txBox="1"/>
              <p:nvPr/>
            </p:nvSpPr>
            <p:spPr>
              <a:xfrm>
                <a:off x="5257800" y="2260600"/>
                <a:ext cx="1911706" cy="540404"/>
              </a:xfrm>
              <a:prstGeom prst="rect">
                <a:avLst/>
              </a:prstGeom>
              <a:noFill/>
            </p:spPr>
            <p:txBody>
              <a:bodyPr vert="horz" rtlCol="0">
                <a:spAutoFit/>
              </a:bodyPr>
              <a:lstStyle/>
              <a:p>
                <a:pPr>
                  <a:lnSpc>
                    <a:spcPct val="114000"/>
                  </a:lnSpc>
                  <a:spcAft>
                    <a:spcPts val="1200"/>
                  </a:spcAft>
                </a:pPr>
                <a:r>
                  <a:rPr lang="en-US" sz="2800">
                    <a:solidFill>
                      <a:srgbClr val="FFFFFF"/>
                    </a:solidFill>
                    <a:latin typeface="Century Gothic"/>
                  </a:rPr>
                  <a:t>+  </a:t>
                </a:r>
                <a:r>
                  <a:rPr lang="en-US" sz="2800">
                    <a:solidFill>
                      <a:srgbClr val="000000"/>
                    </a:solidFill>
                    <a:latin typeface="Century Gothic"/>
                  </a:rPr>
                  <a:t>841 765</a:t>
                </a:r>
              </a:p>
            </p:txBody>
          </p:sp>
          <p:sp>
            <p:nvSpPr>
              <p:cNvPr id="5" name="TextBox 4"/>
              <p:cNvSpPr txBox="1"/>
              <p:nvPr/>
            </p:nvSpPr>
            <p:spPr>
              <a:xfrm>
                <a:off x="5257800" y="2743200"/>
                <a:ext cx="2601367" cy="540404"/>
              </a:xfrm>
              <a:prstGeom prst="rect">
                <a:avLst/>
              </a:prstGeom>
              <a:noFill/>
            </p:spPr>
            <p:txBody>
              <a:bodyPr vert="horz" rtlCol="0">
                <a:spAutoFit/>
              </a:bodyPr>
              <a:lstStyle/>
              <a:p>
                <a:pPr>
                  <a:lnSpc>
                    <a:spcPct val="114000"/>
                  </a:lnSpc>
                  <a:spcAft>
                    <a:spcPts val="1200"/>
                  </a:spcAft>
                </a:pPr>
                <a:r>
                  <a:rPr lang="en-US" sz="2800">
                    <a:solidFill>
                      <a:srgbClr val="000000"/>
                    </a:solidFill>
                    <a:latin typeface="Century Gothic"/>
                  </a:rPr>
                  <a:t>+  832 491 780</a:t>
                </a:r>
              </a:p>
            </p:txBody>
          </p:sp>
          <p:cxnSp>
            <p:nvCxnSpPr>
              <p:cNvPr id="6" name="Straight Connector 5"/>
              <p:cNvCxnSpPr/>
              <p:nvPr/>
            </p:nvCxnSpPr>
            <p:spPr>
              <a:xfrm>
                <a:off x="5360670" y="3220720"/>
                <a:ext cx="2361692" cy="0"/>
              </a:xfrm>
              <a:prstGeom prst="line">
                <a:avLst/>
              </a:prstGeom>
              <a:ln w="25400" cap="flat" cmpd="sng" algn="ctr">
                <a:solidFill>
                  <a:srgbClr val="000000"/>
                </a:solidFill>
                <a:prstDash val="solid"/>
                <a:miter lim="800000"/>
                <a:headEnd type="none" w="med" len="sm"/>
                <a:tailEnd type="none" w="med" len="sm"/>
              </a:ln>
            </p:spPr>
            <p:style>
              <a:lnRef idx="1">
                <a:schemeClr val="accent1"/>
              </a:lnRef>
              <a:fillRef idx="0">
                <a:schemeClr val="accent1"/>
              </a:fillRef>
              <a:effectRef idx="0">
                <a:schemeClr val="accent1"/>
              </a:effectRef>
              <a:fontRef idx="minor">
                <a:schemeClr val="tx1"/>
              </a:fontRef>
            </p:style>
          </p:cxnSp>
        </p:grpSp>
      </p:grpSp>
      <p:sp>
        <p:nvSpPr>
          <p:cNvPr id="9" name="TextBox 8"/>
          <p:cNvSpPr txBox="1"/>
          <p:nvPr/>
        </p:nvSpPr>
        <p:spPr>
          <a:xfrm>
            <a:off x="457200" y="6934200"/>
            <a:ext cx="9199067" cy="348429"/>
          </a:xfrm>
          <a:prstGeom prst="rect">
            <a:avLst/>
          </a:prstGeom>
          <a:noFill/>
        </p:spPr>
        <p:txBody>
          <a:bodyPr vert="horz" rtlCol="0">
            <a:spAutoFit/>
          </a:bodyPr>
          <a:lstStyle/>
          <a:p>
            <a:pPr>
              <a:lnSpc>
                <a:spcPct val="114000"/>
              </a:lnSpc>
              <a:spcAft>
                <a:spcPts val="1200"/>
              </a:spcAft>
            </a:pPr>
            <a:r>
              <a:rPr lang="en-US" sz="1600">
                <a:solidFill>
                  <a:srgbClr val="666666"/>
                </a:solidFill>
                <a:latin typeface="Century Gothic"/>
              </a:rPr>
              <a:t>Write the correct version, aligning from the right. See p. C-20 for details.</a:t>
            </a:r>
          </a:p>
        </p:txBody>
      </p:sp>
    </p:spTree>
    <p:extLst>
      <p:ext uri="{BB962C8B-B14F-4D97-AF65-F5344CB8AC3E}">
        <p14:creationId xmlns:p14="http://schemas.microsoft.com/office/powerpoint/2010/main" val="17863034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JUMP Styl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FA1BCBC6E2B8468E172994160D6E3A" ma:contentTypeVersion="11" ma:contentTypeDescription="Create a new document." ma:contentTypeScope="" ma:versionID="ce0ea5008157ab5b98911c0e52a210a7">
  <xsd:schema xmlns:xsd="http://www.w3.org/2001/XMLSchema" xmlns:xs="http://www.w3.org/2001/XMLSchema" xmlns:p="http://schemas.microsoft.com/office/2006/metadata/properties" xmlns:ns2="e18f966e-def6-491c-90ef-ce766f7b57b2" xmlns:ns3="fa50482e-f21a-4d27-9292-78c96369b738" targetNamespace="http://schemas.microsoft.com/office/2006/metadata/properties" ma:root="true" ma:fieldsID="1dc34ba02f05da32e371e9c9edcd8d32" ns2:_="" ns3:_="">
    <xsd:import namespace="e18f966e-def6-491c-90ef-ce766f7b57b2"/>
    <xsd:import namespace="fa50482e-f21a-4d27-9292-78c96369b7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18f966e-def6-491c-90ef-ce766f7b57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a50482e-f21a-4d27-9292-78c96369b73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6EC0228-A3FB-425A-8AF5-E47C59F5E21E}"/>
</file>

<file path=customXml/itemProps2.xml><?xml version="1.0" encoding="utf-8"?>
<ds:datastoreItem xmlns:ds="http://schemas.openxmlformats.org/officeDocument/2006/customXml" ds:itemID="{90FD08D3-4375-46CD-839D-D2F39EB05D28}"/>
</file>

<file path=customXml/itemProps3.xml><?xml version="1.0" encoding="utf-8"?>
<ds:datastoreItem xmlns:ds="http://schemas.openxmlformats.org/officeDocument/2006/customXml" ds:itemID="{FB1BCCD5-113E-4AFC-A34A-2B138C85CCAB}"/>
</file>

<file path=docProps/app.xml><?xml version="1.0" encoding="utf-8"?>
<Properties xmlns="http://schemas.openxmlformats.org/officeDocument/2006/extended-properties" xmlns:vt="http://schemas.openxmlformats.org/officeDocument/2006/docPropsVTypes">
  <TotalTime>37</TotalTime>
  <Words>1421</Words>
  <Application>Microsoft Office PowerPoint</Application>
  <PresentationFormat>Custom</PresentationFormat>
  <Paragraphs>218</Paragraphs>
  <Slides>34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34</vt:i4>
      </vt:variant>
    </vt:vector>
  </HeadingPairs>
  <TitlesOfParts>
    <vt:vector size="37" baseType="lpstr">
      <vt:lpstr>Arial</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STANDARD</dc:creator>
  <cp:lastModifiedBy>Toshiba</cp:lastModifiedBy>
  <cp:revision>3</cp:revision>
  <dcterms:created xsi:type="dcterms:W3CDTF">2018-09-25T21:04:49Z</dcterms:created>
  <dcterms:modified xsi:type="dcterms:W3CDTF">2018-09-26T18:34:05Z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0x01010017FA1BCBC6E2B8468E172994160D6E3A</vt:lpwstr>
  </property>
</Properties>
</file>