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0160000" cy="7620000"/>
  <p:notesSz cx="6858000" cy="9144000"/>
  <p:embeddedFontLst>
    <p:embeddedFont>
      <p:font typeface="Century Gothic" panose="020B050202020202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46" autoAdjust="0"/>
    <p:restoredTop sz="94660"/>
  </p:normalViewPr>
  <p:slideViewPr>
    <p:cSldViewPr snapToGrid="0">
      <p:cViewPr varScale="1">
        <p:scale>
          <a:sx n="99" d="100"/>
          <a:sy n="99" d="100"/>
        </p:scale>
        <p:origin x="11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558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827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2930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3423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6837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1502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14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247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228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491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6169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EBC75-CA77-4A12-939E-805697C0FF23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68341-C9D1-4531-AB58-09995C8667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850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N-12–19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G6-14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Reflections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120186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reflect points and shapes and describe reflections;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verify that reflections take polygons to congruent polygons.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6.2 pp. 51–53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7367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-127" y="28836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N-14–15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43000" y="3261101"/>
            <a:ext cx="7861301" cy="1152053"/>
            <a:chOff x="1143000" y="3261101"/>
            <a:chExt cx="7861301" cy="1152053"/>
          </a:xfrm>
        </p:grpSpPr>
        <p:sp>
          <p:nvSpPr>
            <p:cNvPr id="4" name="Freeform 3"/>
            <p:cNvSpPr/>
            <p:nvPr/>
          </p:nvSpPr>
          <p:spPr>
            <a:xfrm>
              <a:off x="1143000" y="3261101"/>
              <a:ext cx="7861301" cy="1152053"/>
            </a:xfrm>
            <a:custGeom>
              <a:avLst/>
              <a:gdLst/>
              <a:ahLst/>
              <a:cxnLst/>
              <a:rect l="0" t="0" r="0" b="0"/>
              <a:pathLst>
                <a:path w="7861301" h="1152053">
                  <a:moveTo>
                    <a:pt x="0" y="0"/>
                  </a:moveTo>
                  <a:lnTo>
                    <a:pt x="7861300" y="0"/>
                  </a:lnTo>
                  <a:lnTo>
                    <a:pt x="7861300" y="1152052"/>
                  </a:lnTo>
                  <a:lnTo>
                    <a:pt x="0" y="115205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308100" y="3299737"/>
              <a:ext cx="764794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If polygons A and B are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congruent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, then polygon A is the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mirror image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of polygon B.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43000" y="501744"/>
            <a:ext cx="7861301" cy="1152054"/>
            <a:chOff x="1143000" y="501744"/>
            <a:chExt cx="7861301" cy="1152054"/>
          </a:xfrm>
        </p:grpSpPr>
        <p:sp>
          <p:nvSpPr>
            <p:cNvPr id="10" name="Freeform 9"/>
            <p:cNvSpPr/>
            <p:nvPr/>
          </p:nvSpPr>
          <p:spPr>
            <a:xfrm>
              <a:off x="1143000" y="501744"/>
              <a:ext cx="7861301" cy="1152054"/>
            </a:xfrm>
            <a:custGeom>
              <a:avLst/>
              <a:gdLst/>
              <a:ahLst/>
              <a:cxnLst/>
              <a:rect l="0" t="0" r="0" b="0"/>
              <a:pathLst>
                <a:path w="7861301" h="1152054">
                  <a:moveTo>
                    <a:pt x="0" y="0"/>
                  </a:moveTo>
                  <a:lnTo>
                    <a:pt x="7861300" y="0"/>
                  </a:lnTo>
                  <a:lnTo>
                    <a:pt x="7861300" y="1152053"/>
                  </a:lnTo>
                  <a:lnTo>
                    <a:pt x="0" y="115205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08100" y="561957"/>
              <a:ext cx="76098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If polygon A is a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mirror image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of polygon B, then polygons A and B are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congruent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5181600"/>
            <a:ext cx="871441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Can you find an example that shows that the statement is false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2260600"/>
            <a:ext cx="77535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Do you think it works the other way around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61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4064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304735" y="2156174"/>
            <a:ext cx="2381566" cy="1324861"/>
          </a:xfrm>
          <a:custGeom>
            <a:avLst/>
            <a:gdLst/>
            <a:ahLst/>
            <a:cxnLst/>
            <a:rect l="0" t="0" r="0" b="0"/>
            <a:pathLst>
              <a:path w="2381566" h="1324861">
                <a:moveTo>
                  <a:pt x="0" y="0"/>
                </a:moveTo>
                <a:lnTo>
                  <a:pt x="2381565" y="1324860"/>
                </a:lnTo>
                <a:lnTo>
                  <a:pt x="0" y="132486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5473700" y="2156174"/>
            <a:ext cx="2381566" cy="1324861"/>
          </a:xfrm>
          <a:custGeom>
            <a:avLst/>
            <a:gdLst/>
            <a:ahLst/>
            <a:cxnLst/>
            <a:rect l="0" t="0" r="0" b="0"/>
            <a:pathLst>
              <a:path w="2381566" h="1324861">
                <a:moveTo>
                  <a:pt x="0" y="0"/>
                </a:moveTo>
                <a:lnTo>
                  <a:pt x="2381565" y="1324860"/>
                </a:lnTo>
                <a:lnTo>
                  <a:pt x="0" y="132486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936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-5715" y="24527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4500" y="800100"/>
            <a:ext cx="91592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On grid paper, draw a horizontal and a vertical line as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In one part, draw a right trapezoid and label it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DEFG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2960" y="203200"/>
            <a:ext cx="9184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N-15 for details. Use the grid on the next slide to demonstrate.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6451600"/>
            <a:ext cx="591515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are all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different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2667000"/>
            <a:ext cx="970978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your trapezoid horizontally to get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3606800"/>
            <a:ext cx="963930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Next,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your original trapezoid diagonally to get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5029200"/>
            <a:ext cx="9159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Finally,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your original trapezoid vertically and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label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''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''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''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''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7617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06400" y="207952"/>
            <a:ext cx="9622917" cy="683003"/>
            <a:chOff x="406400" y="207952"/>
            <a:chExt cx="9622917" cy="683003"/>
          </a:xfrm>
        </p:grpSpPr>
        <p:sp>
          <p:nvSpPr>
            <p:cNvPr id="2" name="Freeform 1"/>
            <p:cNvSpPr/>
            <p:nvPr/>
          </p:nvSpPr>
          <p:spPr>
            <a:xfrm>
              <a:off x="406400" y="207952"/>
              <a:ext cx="9415326" cy="683003"/>
            </a:xfrm>
            <a:custGeom>
              <a:avLst/>
              <a:gdLst/>
              <a:ahLst/>
              <a:cxnLst/>
              <a:rect l="0" t="0" r="0" b="0"/>
              <a:pathLst>
                <a:path w="9415326" h="683003">
                  <a:moveTo>
                    <a:pt x="0" y="0"/>
                  </a:moveTo>
                  <a:lnTo>
                    <a:pt x="9415325" y="0"/>
                  </a:lnTo>
                  <a:lnTo>
                    <a:pt x="9415325" y="683002"/>
                  </a:lnTo>
                  <a:lnTo>
                    <a:pt x="0" y="68300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2600" y="234880"/>
              <a:ext cx="9546717" cy="62914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Then show how to use line segments to distinguish between reflections and translations, and midpoints to locate the mirror line. See p. N-16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817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84209" y="6880459"/>
            <a:ext cx="5541103" cy="394989"/>
            <a:chOff x="384209" y="6880459"/>
            <a:chExt cx="5541103" cy="394989"/>
          </a:xfrm>
        </p:grpSpPr>
        <p:sp>
          <p:nvSpPr>
            <p:cNvPr id="3" name="Freeform 2"/>
            <p:cNvSpPr/>
            <p:nvPr/>
          </p:nvSpPr>
          <p:spPr>
            <a:xfrm>
              <a:off x="384209" y="6880459"/>
              <a:ext cx="2460455" cy="394989"/>
            </a:xfrm>
            <a:custGeom>
              <a:avLst/>
              <a:gdLst/>
              <a:ahLst/>
              <a:cxnLst/>
              <a:rect l="0" t="0" r="0" b="0"/>
              <a:pathLst>
                <a:path w="2460455" h="394989">
                  <a:moveTo>
                    <a:pt x="0" y="0"/>
                  </a:moveTo>
                  <a:lnTo>
                    <a:pt x="2460454" y="0"/>
                  </a:lnTo>
                  <a:lnTo>
                    <a:pt x="2460454" y="394988"/>
                  </a:lnTo>
                  <a:lnTo>
                    <a:pt x="0" y="39498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908676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N-16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798671" y="3164713"/>
            <a:ext cx="1914297" cy="2554070"/>
            <a:chOff x="3798671" y="3164713"/>
            <a:chExt cx="1914297" cy="255407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801745" y="3795114"/>
              <a:ext cx="0" cy="1923669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V="1">
              <a:off x="3798671" y="3174592"/>
              <a:ext cx="633221" cy="632968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801745" y="5709158"/>
              <a:ext cx="632968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4434713" y="5065776"/>
              <a:ext cx="1278255" cy="643382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447032" y="4430903"/>
              <a:ext cx="1265936" cy="634873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434967" y="3164713"/>
              <a:ext cx="0" cy="1265809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4434713" y="3164713"/>
            <a:ext cx="1923542" cy="2554070"/>
            <a:chOff x="4434713" y="3164713"/>
            <a:chExt cx="1923542" cy="255407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4434713" y="5065776"/>
              <a:ext cx="1278255" cy="643382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434713" y="4430903"/>
              <a:ext cx="1278255" cy="634873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358255" y="3795241"/>
              <a:ext cx="0" cy="1923542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28108" y="3174719"/>
              <a:ext cx="630147" cy="632841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725414" y="5709158"/>
              <a:ext cx="632841" cy="0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5725033" y="3164713"/>
              <a:ext cx="0" cy="1265936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0" y="0"/>
            <a:ext cx="10159999" cy="2368316"/>
            <a:chOff x="0" y="0"/>
            <a:chExt cx="10159999" cy="2368316"/>
          </a:xfrm>
        </p:grpSpPr>
        <p:sp>
          <p:nvSpPr>
            <p:cNvPr id="2" name="Freeform 1"/>
            <p:cNvSpPr/>
            <p:nvPr/>
          </p:nvSpPr>
          <p:spPr>
            <a:xfrm>
              <a:off x="0" y="0"/>
              <a:ext cx="10159999" cy="2368316"/>
            </a:xfrm>
            <a:custGeom>
              <a:avLst/>
              <a:gdLst/>
              <a:ahLst/>
              <a:cxnLst/>
              <a:rect l="0" t="0" r="0" b="0"/>
              <a:pathLst>
                <a:path w="11199591" h="2657948">
                  <a:moveTo>
                    <a:pt x="0" y="0"/>
                  </a:moveTo>
                  <a:lnTo>
                    <a:pt x="11199590" y="0"/>
                  </a:lnTo>
                  <a:lnTo>
                    <a:pt x="11199590" y="2657947"/>
                  </a:lnTo>
                  <a:lnTo>
                    <a:pt x="0" y="2657947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200" y="431800"/>
              <a:ext cx="9097645" cy="167674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These two polygons are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reflections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of each other.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Join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corresponding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vertices with line segments. Then use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midpoints 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to find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mirror line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89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7560" y="203200"/>
            <a:ext cx="28578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2573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Finding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mirror lines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191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5574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3127" y="0"/>
            <a:ext cx="10146873" cy="1179446"/>
            <a:chOff x="13127" y="0"/>
            <a:chExt cx="10146873" cy="1179446"/>
          </a:xfrm>
        </p:grpSpPr>
        <p:sp>
          <p:nvSpPr>
            <p:cNvPr id="3" name="Freeform 2"/>
            <p:cNvSpPr/>
            <p:nvPr/>
          </p:nvSpPr>
          <p:spPr>
            <a:xfrm>
              <a:off x="13127" y="0"/>
              <a:ext cx="10146873" cy="1179446"/>
            </a:xfrm>
            <a:custGeom>
              <a:avLst/>
              <a:gdLst/>
              <a:ahLst/>
              <a:cxnLst/>
              <a:rect l="0" t="0" r="0" b="0"/>
              <a:pathLst>
                <a:path w="10114495" h="1774691">
                  <a:moveTo>
                    <a:pt x="0" y="0"/>
                  </a:moveTo>
                  <a:lnTo>
                    <a:pt x="10114494" y="0"/>
                  </a:lnTo>
                  <a:lnTo>
                    <a:pt x="10114494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406400"/>
              <a:ext cx="69338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Are these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mirror images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of each other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48875" y="6926080"/>
            <a:ext cx="5489137" cy="436134"/>
            <a:chOff x="448875" y="6926080"/>
            <a:chExt cx="5489137" cy="436134"/>
          </a:xfrm>
        </p:grpSpPr>
        <p:sp>
          <p:nvSpPr>
            <p:cNvPr id="2" name="Freeform 1"/>
            <p:cNvSpPr/>
            <p:nvPr/>
          </p:nvSpPr>
          <p:spPr>
            <a:xfrm>
              <a:off x="448875" y="6926080"/>
              <a:ext cx="2891226" cy="436134"/>
            </a:xfrm>
            <a:custGeom>
              <a:avLst/>
              <a:gdLst/>
              <a:ahLst/>
              <a:cxnLst/>
              <a:rect l="0" t="0" r="0" b="0"/>
              <a:pathLst>
                <a:path w="2891226" h="436134">
                  <a:moveTo>
                    <a:pt x="0" y="0"/>
                  </a:moveTo>
                  <a:lnTo>
                    <a:pt x="2891225" y="0"/>
                  </a:lnTo>
                  <a:lnTo>
                    <a:pt x="2891225" y="436133"/>
                  </a:lnTo>
                  <a:lnTo>
                    <a:pt x="0" y="43613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6974870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pp. N-16–17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40000" y="1917319"/>
            <a:ext cx="1905000" cy="2529553"/>
            <a:chOff x="2540000" y="1917319"/>
            <a:chExt cx="1905000" cy="2529553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2560320" y="1917319"/>
              <a:ext cx="608458" cy="2529553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3168777" y="1917319"/>
              <a:ext cx="9625" cy="1262414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168777" y="3179733"/>
              <a:ext cx="1276223" cy="641477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2540000" y="3810000"/>
              <a:ext cx="1905000" cy="63500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 flipH="1">
            <a:off x="4445000" y="3181223"/>
            <a:ext cx="1905000" cy="2527681"/>
            <a:chOff x="4445000" y="3181223"/>
            <a:chExt cx="1905000" cy="2527681"/>
          </a:xfrm>
        </p:grpSpPr>
        <p:cxnSp>
          <p:nvCxnSpPr>
            <p:cNvPr id="11" name="Straight Connector 10"/>
            <p:cNvCxnSpPr/>
            <p:nvPr/>
          </p:nvCxnSpPr>
          <p:spPr>
            <a:xfrm flipH="1">
              <a:off x="4445000" y="3181223"/>
              <a:ext cx="628777" cy="2527681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073777" y="3181223"/>
              <a:ext cx="0" cy="1251204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073776" y="4432427"/>
              <a:ext cx="1276224" cy="654050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445000" y="5073904"/>
              <a:ext cx="1905000" cy="635000"/>
            </a:xfrm>
            <a:prstGeom prst="line">
              <a:avLst/>
            </a:prstGeom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5022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430646" y="6873410"/>
            <a:ext cx="9572382" cy="436134"/>
            <a:chOff x="430646" y="6873410"/>
            <a:chExt cx="9572382" cy="436134"/>
          </a:xfrm>
        </p:grpSpPr>
        <p:sp>
          <p:nvSpPr>
            <p:cNvPr id="2" name="Freeform 1"/>
            <p:cNvSpPr/>
            <p:nvPr/>
          </p:nvSpPr>
          <p:spPr>
            <a:xfrm>
              <a:off x="430646" y="6873410"/>
              <a:ext cx="9056255" cy="436134"/>
            </a:xfrm>
            <a:custGeom>
              <a:avLst/>
              <a:gdLst/>
              <a:ahLst/>
              <a:cxnLst/>
              <a:rect l="0" t="0" r="0" b="0"/>
              <a:pathLst>
                <a:path w="9056255" h="436134">
                  <a:moveTo>
                    <a:pt x="0" y="0"/>
                  </a:moveTo>
                  <a:lnTo>
                    <a:pt x="9056254" y="0"/>
                  </a:lnTo>
                  <a:lnTo>
                    <a:pt x="9056254" y="436133"/>
                  </a:lnTo>
                  <a:lnTo>
                    <a:pt x="0" y="43613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6922200"/>
              <a:ext cx="9545828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Have groups do different transformations and compare results. See pp. N-17–18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0"/>
            <a:ext cx="10160000" cy="1103246"/>
            <a:chOff x="0" y="0"/>
            <a:chExt cx="10160000" cy="1103246"/>
          </a:xfrm>
        </p:grpSpPr>
        <p:sp>
          <p:nvSpPr>
            <p:cNvPr id="4" name="Freeform 3"/>
            <p:cNvSpPr/>
            <p:nvPr/>
          </p:nvSpPr>
          <p:spPr>
            <a:xfrm>
              <a:off x="0" y="0"/>
              <a:ext cx="10160000" cy="1103246"/>
            </a:xfrm>
            <a:custGeom>
              <a:avLst/>
              <a:gdLst/>
              <a:ahLst/>
              <a:cxnLst/>
              <a:rect l="0" t="0" r="0" b="0"/>
              <a:pathLst>
                <a:path w="10114495" h="1774691">
                  <a:moveTo>
                    <a:pt x="0" y="0"/>
                  </a:moveTo>
                  <a:lnTo>
                    <a:pt x="10114494" y="0"/>
                  </a:lnTo>
                  <a:lnTo>
                    <a:pt x="10114494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406400"/>
              <a:ext cx="73767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Let's combine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 reflections 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and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translations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0657" y="3030320"/>
            <a:ext cx="9298686" cy="289360"/>
            <a:chOff x="430657" y="3030320"/>
            <a:chExt cx="9298686" cy="28936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30657" y="3177032"/>
              <a:ext cx="92986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dash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430657" y="3030320"/>
              <a:ext cx="362077" cy="285169"/>
              <a:chOff x="430657" y="3030320"/>
              <a:chExt cx="362077" cy="285169"/>
            </a:xfrm>
          </p:grpSpPr>
          <p:cxnSp>
            <p:nvCxnSpPr>
              <p:cNvPr id="7" name="Straight Connector 6"/>
              <p:cNvCxnSpPr/>
              <p:nvPr/>
            </p:nvCxnSpPr>
            <p:spPr>
              <a:xfrm flipV="1">
                <a:off x="430657" y="3030320"/>
                <a:ext cx="362077" cy="148209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30657" y="3167407"/>
                <a:ext cx="362077" cy="14808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 flipH="1">
              <a:off x="9367266" y="3034511"/>
              <a:ext cx="362077" cy="285169"/>
              <a:chOff x="9367266" y="3034511"/>
              <a:chExt cx="362077" cy="285169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V="1">
                <a:off x="9367266" y="3034511"/>
                <a:ext cx="362077" cy="14808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 flipV="1">
                <a:off x="9367266" y="3171598"/>
                <a:ext cx="362077" cy="148082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9"/>
          <p:cNvGrpSpPr/>
          <p:nvPr/>
        </p:nvGrpSpPr>
        <p:grpSpPr>
          <a:xfrm>
            <a:off x="1270000" y="1270000"/>
            <a:ext cx="1905000" cy="1270000"/>
            <a:chOff x="1270000" y="1270000"/>
            <a:chExt cx="1905000" cy="1270000"/>
          </a:xfrm>
        </p:grpSpPr>
        <p:grpSp>
          <p:nvGrpSpPr>
            <p:cNvPr id="18" name="Group 17"/>
            <p:cNvGrpSpPr/>
            <p:nvPr/>
          </p:nvGrpSpPr>
          <p:grpSpPr>
            <a:xfrm>
              <a:off x="1270000" y="1270000"/>
              <a:ext cx="1905000" cy="1270000"/>
              <a:chOff x="1270000" y="1270000"/>
              <a:chExt cx="1905000" cy="127000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 flipH="1">
                <a:off x="1270000" y="1270000"/>
                <a:ext cx="635000" cy="635000"/>
              </a:xfrm>
              <a:prstGeom prst="line">
                <a:avLst/>
              </a:prstGeom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1905000" y="1270000"/>
                <a:ext cx="635000" cy="0"/>
              </a:xfrm>
              <a:prstGeom prst="line">
                <a:avLst/>
              </a:prstGeom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540000" y="1270000"/>
                <a:ext cx="635000" cy="1270000"/>
              </a:xfrm>
              <a:prstGeom prst="line">
                <a:avLst/>
              </a:prstGeom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270000" y="1905000"/>
                <a:ext cx="1905000" cy="635000"/>
              </a:xfrm>
              <a:prstGeom prst="line">
                <a:avLst/>
              </a:prstGeom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2037575" y="1336020"/>
              <a:ext cx="36984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T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809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592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Sometimes this is no single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take one shape onto the other, and two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are needed.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Moreover, there are multiple ways to do it.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5850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4750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369166" cy="28148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Triangle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in a vertical line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get triangle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will take triangle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i="1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triangle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84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N-12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9587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59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2. a) Draw a quadrilateral Q without a line of symmetry on grid paper. Draw a horizontal line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away from the quadrilateral.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159000"/>
            <a:ext cx="91719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quadrilateral in the line and then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3 units right and 2 units up. Label the final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Q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886200"/>
            <a:ext cx="9654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Describe a way to get from Q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to Q. Use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then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143500"/>
            <a:ext cx="90449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Describe a different way to get from Q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*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to Q. Use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then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400800"/>
            <a:ext cx="96545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Did you use the same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 parts c) and d)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928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12800"/>
            <a:ext cx="9654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Investigating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using The Geometer's Sketchpad®.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5560" y="203200"/>
            <a:ext cx="490181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Extension is required for the AB curriculum.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50725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0123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51–53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5478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remainder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2 or 0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16743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40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60800" y="1930400"/>
            <a:ext cx="1871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440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000" y="1930400"/>
            <a:ext cx="18585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450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644900"/>
            <a:ext cx="18721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452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0800" y="3644900"/>
            <a:ext cx="18596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800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66000" y="3644900"/>
            <a:ext cx="17401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888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346700"/>
            <a:ext cx="18677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890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0800" y="5346700"/>
            <a:ext cx="20424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h) 8082 ÷ 4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5839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5334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7200" y="4902200"/>
            <a:ext cx="286550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N-12–13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431800"/>
            <a:ext cx="7226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should I do to place A on top of B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900" y="55880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another type of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9900" y="6400800"/>
            <a:ext cx="89005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These two shapes are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mirror images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each other.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989455" y="1797431"/>
            <a:ext cx="2790190" cy="1753997"/>
            <a:chOff x="1989455" y="1797431"/>
            <a:chExt cx="2790190" cy="1753997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1989455" y="3543608"/>
              <a:ext cx="277850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/>
            <p:cNvCxnSpPr/>
            <p:nvPr/>
          </p:nvCxnSpPr>
          <p:spPr>
            <a:xfrm flipV="1">
              <a:off x="4779645" y="1797431"/>
              <a:ext cx="0" cy="175399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 flipH="1">
              <a:off x="3910203" y="1816681"/>
              <a:ext cx="85775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3910203" y="1797431"/>
              <a:ext cx="0" cy="9453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1989455" y="2742819"/>
              <a:ext cx="192074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008705" y="2752852"/>
              <a:ext cx="0" cy="79730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3143809" y="3688207"/>
            <a:ext cx="4814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69976" y="3688207"/>
            <a:ext cx="422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8" name="Group 27"/>
          <p:cNvGrpSpPr/>
          <p:nvPr/>
        </p:nvGrpSpPr>
        <p:grpSpPr>
          <a:xfrm flipH="1">
            <a:off x="5386196" y="1796161"/>
            <a:ext cx="2790190" cy="1753997"/>
            <a:chOff x="1989455" y="1797431"/>
            <a:chExt cx="2790190" cy="1753997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989455" y="3543608"/>
              <a:ext cx="277850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779645" y="1797431"/>
              <a:ext cx="0" cy="175399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3910203" y="1816681"/>
              <a:ext cx="85775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910203" y="1797431"/>
              <a:ext cx="0" cy="94538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1989455" y="2742819"/>
              <a:ext cx="192074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008705" y="2752852"/>
              <a:ext cx="0" cy="79730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1141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628209" y="1336597"/>
            <a:ext cx="3509511" cy="1037287"/>
            <a:chOff x="695452" y="2441734"/>
            <a:chExt cx="3509511" cy="1037287"/>
          </a:xfrm>
        </p:grpSpPr>
        <p:grpSp>
          <p:nvGrpSpPr>
            <p:cNvPr id="63" name="Group 62"/>
            <p:cNvGrpSpPr/>
            <p:nvPr/>
          </p:nvGrpSpPr>
          <p:grpSpPr>
            <a:xfrm>
              <a:off x="695452" y="2442219"/>
              <a:ext cx="1634109" cy="1036802"/>
              <a:chOff x="4230116" y="3003931"/>
              <a:chExt cx="1634109" cy="1036802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flipV="1">
                <a:off x="4230116" y="4028059"/>
                <a:ext cx="1634109" cy="546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864225" y="3003933"/>
                <a:ext cx="0" cy="103680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H="1">
                <a:off x="5355844" y="3016631"/>
                <a:ext cx="508381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>
                <a:off x="5355844" y="3003931"/>
                <a:ext cx="0" cy="560324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H="1">
                <a:off x="4230116" y="3564255"/>
                <a:ext cx="1138428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4233191" y="3561080"/>
                <a:ext cx="0" cy="47244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 flipH="1">
              <a:off x="2570854" y="2441734"/>
              <a:ext cx="1634109" cy="1036802"/>
              <a:chOff x="4230116" y="3003931"/>
              <a:chExt cx="1634109" cy="1036802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 flipV="1">
                <a:off x="4230116" y="4028059"/>
                <a:ext cx="1634109" cy="546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V="1">
                <a:off x="5864225" y="3003933"/>
                <a:ext cx="0" cy="103680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5355844" y="3016631"/>
                <a:ext cx="508381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5355844" y="3003931"/>
                <a:ext cx="0" cy="560324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H="1">
                <a:off x="4230116" y="3564255"/>
                <a:ext cx="1138428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4233191" y="3561080"/>
                <a:ext cx="0" cy="47244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469900" y="6946900"/>
            <a:ext cx="474954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76065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There are different ways to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 shape.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867400"/>
            <a:ext cx="87754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In each example, where would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be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4230116" y="3003931"/>
            <a:ext cx="1634109" cy="1036802"/>
            <a:chOff x="4230116" y="3003931"/>
            <a:chExt cx="1634109" cy="1036802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4230116" y="4028059"/>
              <a:ext cx="1634109" cy="5461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5864225" y="3003933"/>
              <a:ext cx="0" cy="103680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55844" y="3016631"/>
              <a:ext cx="50838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355844" y="3003931"/>
              <a:ext cx="0" cy="560324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4230116" y="3564255"/>
              <a:ext cx="1138428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233191" y="3561080"/>
              <a:ext cx="0" cy="47244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7302500" y="1327531"/>
            <a:ext cx="2021446" cy="2685391"/>
            <a:chOff x="7302500" y="1327531"/>
            <a:chExt cx="2021446" cy="2685391"/>
          </a:xfrm>
        </p:grpSpPr>
        <p:grpSp>
          <p:nvGrpSpPr>
            <p:cNvPr id="41" name="Group 40"/>
            <p:cNvGrpSpPr/>
            <p:nvPr/>
          </p:nvGrpSpPr>
          <p:grpSpPr>
            <a:xfrm>
              <a:off x="7302500" y="1327531"/>
              <a:ext cx="1653667" cy="1046353"/>
              <a:chOff x="7302500" y="1327531"/>
              <a:chExt cx="1653667" cy="1046353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7302500" y="2373884"/>
                <a:ext cx="164680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V="1">
                <a:off x="8956167" y="1327531"/>
                <a:ext cx="0" cy="1039622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H="1">
                <a:off x="8440801" y="1327531"/>
                <a:ext cx="508508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8440801" y="1327531"/>
                <a:ext cx="0" cy="560324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7302500" y="1887855"/>
                <a:ext cx="1138301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7302500" y="1893824"/>
                <a:ext cx="0" cy="47244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 rot="19803600" flipV="1">
              <a:off x="7670104" y="2966579"/>
              <a:ext cx="1653842" cy="1046343"/>
              <a:chOff x="7670104" y="2966579"/>
              <a:chExt cx="1653842" cy="1046343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flipV="1">
                <a:off x="7670104" y="4012812"/>
                <a:ext cx="1646813" cy="11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 flipV="1">
                <a:off x="9323856" y="2966586"/>
                <a:ext cx="90" cy="1039634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>
                <a:off x="8808650" y="2966579"/>
                <a:ext cx="508412" cy="1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8808601" y="2966580"/>
                <a:ext cx="49" cy="560412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>
                <a:off x="7670198" y="3526879"/>
                <a:ext cx="1138292" cy="49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7670195" y="3532740"/>
                <a:ext cx="14" cy="472512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Group 55"/>
          <p:cNvGrpSpPr/>
          <p:nvPr/>
        </p:nvGrpSpPr>
        <p:grpSpPr>
          <a:xfrm flipV="1">
            <a:off x="4230115" y="4256562"/>
            <a:ext cx="1634109" cy="1036802"/>
            <a:chOff x="4230116" y="3003931"/>
            <a:chExt cx="1634109" cy="1036802"/>
          </a:xfrm>
        </p:grpSpPr>
        <p:cxnSp>
          <p:nvCxnSpPr>
            <p:cNvPr id="57" name="Straight Connector 56"/>
            <p:cNvCxnSpPr/>
            <p:nvPr/>
          </p:nvCxnSpPr>
          <p:spPr>
            <a:xfrm flipV="1">
              <a:off x="4230116" y="4028059"/>
              <a:ext cx="1634109" cy="5461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5864225" y="3003933"/>
              <a:ext cx="0" cy="103680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5355844" y="3016631"/>
              <a:ext cx="50838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5355844" y="3003931"/>
              <a:ext cx="0" cy="560324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230116" y="3564255"/>
              <a:ext cx="1138428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4233191" y="3561080"/>
              <a:ext cx="0" cy="47244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2138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4274820" y="1213485"/>
            <a:ext cx="5885180" cy="6406515"/>
            <a:chOff x="4274820" y="1213485"/>
            <a:chExt cx="5885180" cy="640651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274820" y="1213485"/>
              <a:ext cx="58851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274820" y="1213485"/>
              <a:ext cx="0" cy="64065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469900" y="6946900"/>
            <a:ext cx="4803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32299" y="1358900"/>
            <a:ext cx="5525705" cy="12501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1: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Draw a line </a:t>
            </a:r>
            <a:r>
              <a:rPr lang="en-CA" sz="2200" dirty="0" smtClean="0">
                <a:solidFill>
                  <a:srgbClr val="0000FF"/>
                </a:solidFill>
                <a:latin typeface="Century Gothic"/>
              </a:rPr>
              <a:t>perpendicular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through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 Extend the line beyond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32299" y="2844800"/>
            <a:ext cx="5398443" cy="12501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2: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Measure the distance from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along the </a:t>
            </a:r>
            <a:r>
              <a:rPr lang="en-CA" sz="2200" dirty="0" smtClean="0">
                <a:solidFill>
                  <a:srgbClr val="0000FF"/>
                </a:solidFill>
                <a:latin typeface="Century Gothic"/>
              </a:rPr>
              <a:t>perpendicular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line.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2300" y="4305300"/>
            <a:ext cx="5727700" cy="16360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b="1" dirty="0" smtClean="0">
                <a:solidFill>
                  <a:srgbClr val="000000"/>
                </a:solidFill>
                <a:latin typeface="Century Gothic"/>
              </a:rPr>
              <a:t>Step 3: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Mark point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i="1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on the other side of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so that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are the same distance from the </a:t>
            </a:r>
            <a:r>
              <a:rPr lang="en-CA" sz="2200" dirty="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2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2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2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19100"/>
            <a:ext cx="68171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Let's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32299" y="6146800"/>
            <a:ext cx="5093015" cy="8642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200" smtClean="0">
                <a:solidFill>
                  <a:srgbClr val="000000"/>
                </a:solidFill>
                <a:latin typeface="Century Gothic"/>
              </a:rPr>
              <a:t>We say: Point </a:t>
            </a:r>
            <a:r>
              <a:rPr lang="en-CA" sz="22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i="1" smtClean="0">
                <a:solidFill>
                  <a:srgbClr val="0000FF"/>
                </a:solidFill>
                <a:latin typeface="Century Gothic"/>
              </a:rPr>
              <a:t>'</a:t>
            </a:r>
            <a:r>
              <a:rPr lang="en-CA" sz="2200" smtClean="0">
                <a:solidFill>
                  <a:srgbClr val="000000"/>
                </a:solidFill>
                <a:latin typeface="Century Gothic"/>
              </a:rPr>
              <a:t> is the</a:t>
            </a:r>
            <a:r>
              <a:rPr lang="en-CA" sz="2200" smtClean="0">
                <a:solidFill>
                  <a:srgbClr val="0000FF"/>
                </a:solidFill>
                <a:latin typeface="Century Gothic"/>
              </a:rPr>
              <a:t> image</a:t>
            </a:r>
            <a:r>
              <a:rPr lang="en-CA" sz="2200" smtClean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2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2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200" smtClean="0">
                <a:solidFill>
                  <a:srgbClr val="0000FF"/>
                </a:solidFill>
                <a:latin typeface="Century Gothic"/>
              </a:rPr>
              <a:t>under reflection</a:t>
            </a:r>
            <a:r>
              <a:rPr lang="en-CA" sz="22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20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20700" y="1904238"/>
            <a:ext cx="1725473" cy="3165582"/>
            <a:chOff x="520700" y="1904238"/>
            <a:chExt cx="1725473" cy="3165582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966468" y="1904238"/>
              <a:ext cx="0" cy="264160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dash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1694180" y="4546600"/>
              <a:ext cx="5519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m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0700" y="2400300"/>
              <a:ext cx="4814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885115" y="2806453"/>
              <a:ext cx="117067" cy="11706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75584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32240" cy="17198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horizontal line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mark a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away from the line.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794000"/>
            <a:ext cx="65756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m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13200"/>
            <a:ext cx="8663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Draw a vertical line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mark a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away from the line.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715000"/>
            <a:ext cx="640115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point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914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618510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324340" cy="36416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On a grid, draw a scalene triangle. Label the vertices, and measure its sides and angles. Then, draw a horizontal or a vertical line of your choice. This will be your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triangle in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mirror line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Then measure the sides and the angles of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Use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prime symbol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label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vertices.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7404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597400"/>
            <a:ext cx="3851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413500"/>
            <a:ext cx="66923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Did the order of the vertices change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16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406400"/>
            <a:ext cx="8536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you know about the sides and angles of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congruent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polygons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365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N-14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25900"/>
            <a:ext cx="93313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reflections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take polygons to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congruent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polygons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912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E19EBB7-6A75-4686-8B07-1C9DF5C422D3}"/>
</file>

<file path=customXml/itemProps2.xml><?xml version="1.0" encoding="utf-8"?>
<ds:datastoreItem xmlns:ds="http://schemas.openxmlformats.org/officeDocument/2006/customXml" ds:itemID="{58BCF311-3BA0-48FA-8EC7-D43883F9BD80}"/>
</file>

<file path=customXml/itemProps3.xml><?xml version="1.0" encoding="utf-8"?>
<ds:datastoreItem xmlns:ds="http://schemas.openxmlformats.org/officeDocument/2006/customXml" ds:itemID="{81EFDD30-6D5E-4482-B29D-79FFCB6874B7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942</Words>
  <Application>Microsoft Office PowerPoint</Application>
  <PresentationFormat>Custom</PresentationFormat>
  <Paragraphs>98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</cp:lastModifiedBy>
  <cp:revision>19</cp:revision>
  <dcterms:created xsi:type="dcterms:W3CDTF">2019-01-17T21:26:29Z</dcterms:created>
  <dcterms:modified xsi:type="dcterms:W3CDTF">2019-01-26T01:21:37Z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