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15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0160000" cy="7620000"/>
  <p:notesSz cx="6858000" cy="9144000"/>
  <p:embeddedFontLst>
    <p:embeddedFont>
      <p:font typeface="Century Gothic" panose="020B0502020202020204" pitchFamily="34" charset="0"/>
      <p:regular r:id="rId39"/>
      <p:bold r:id="rId40"/>
      <p:italic r:id="rId41"/>
      <p:boldItalic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02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9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662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82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7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242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22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6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3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780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8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30C31-0EA1-4272-AB68-E91A37963EAF}" type="datetimeFigureOut">
              <a:rPr lang="en-US" smtClean="0"/>
              <a:t>11/20/2018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23DCC-AB1B-4478-B5E5-AE58884F7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32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8292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 dirty="0">
                <a:solidFill>
                  <a:srgbClr val="666666"/>
                </a:solidFill>
                <a:latin typeface="Century Gothic"/>
              </a:rPr>
              <a:t>Teacher Resource 6.1 Unit 2 Number Sense pp. C-3–8</a:t>
            </a:r>
          </a:p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666666"/>
                </a:solidFill>
                <a:latin typeface="Century Gothic"/>
              </a:rPr>
              <a:t>NS6-1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000">
                <a:solidFill>
                  <a:srgbClr val="000000"/>
                </a:solidFill>
                <a:latin typeface="Century Gothic"/>
              </a:rPr>
              <a:t>Place Value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219440" cy="15383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•  identify the place value and the actual value of digits in numbers </a:t>
            </a:r>
            <a:br>
              <a:rPr lang="en-US" sz="1800" dirty="0">
                <a:solidFill>
                  <a:srgbClr val="000000"/>
                </a:solidFill>
                <a:latin typeface="Century Gothic"/>
              </a:rPr>
            </a:br>
            <a:r>
              <a:rPr lang="en-US" sz="1800" dirty="0">
                <a:solidFill>
                  <a:srgbClr val="000000"/>
                </a:solidFill>
                <a:latin typeface="Century Gothic"/>
              </a:rPr>
              <a:t>with up to seven digits;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latin typeface="Century Gothic"/>
              </a:rPr>
              <a:t>•  write numbers with up to nine digits using words.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6.1 pp. 21–23</a:t>
            </a:r>
          </a:p>
        </p:txBody>
      </p:sp>
    </p:spTree>
    <p:extLst>
      <p:ext uri="{BB962C8B-B14F-4D97-AF65-F5344CB8AC3E}">
        <p14:creationId xmlns:p14="http://schemas.microsoft.com/office/powerpoint/2010/main" val="1464004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25500"/>
            <a:ext cx="63358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Which is worth more: the 5 or the 3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0" y="1968500"/>
            <a:ext cx="13022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30 500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68800" y="3733800"/>
            <a:ext cx="1499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753 414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76700" y="5511800"/>
            <a:ext cx="179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3 015 462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45860" y="203200"/>
            <a:ext cx="37744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500">
                <a:solidFill>
                  <a:srgbClr val="666666"/>
                </a:solidFill>
                <a:latin typeface="Century Gothic"/>
              </a:rPr>
              <a:t>Students can signal their answers.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946900"/>
            <a:ext cx="725772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Is the value of the 0 more than the value of the 5</a:t>
            </a:r>
            <a:r>
              <a:rPr lang="en-US" sz="1600">
                <a:solidFill>
                  <a:srgbClr val="666666"/>
                </a:solidFill>
                <a:latin typeface="Arial"/>
              </a:rPr>
              <a:t>? </a:t>
            </a:r>
            <a:r>
              <a:rPr lang="en-US" sz="1600">
                <a:solidFill>
                  <a:srgbClr val="666666"/>
                </a:solidFill>
                <a:latin typeface="Century Gothic"/>
              </a:rPr>
              <a:t>See p. C-4 for details.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731" y="3238500"/>
            <a:ext cx="10153269" cy="3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28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73300" y="965200"/>
            <a:ext cx="5704891" cy="838200"/>
            <a:chOff x="2273300" y="965200"/>
            <a:chExt cx="5704891" cy="838200"/>
          </a:xfrm>
        </p:grpSpPr>
        <p:sp>
          <p:nvSpPr>
            <p:cNvPr id="2" name="TextBox 1"/>
            <p:cNvSpPr txBox="1"/>
            <p:nvPr/>
          </p:nvSpPr>
          <p:spPr>
            <a:xfrm>
              <a:off x="2273300" y="965200"/>
              <a:ext cx="5704891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325 = three hundred twenty-five</a:t>
              </a:r>
            </a:p>
          </p:txBody>
        </p:sp>
        <p:cxnSp>
          <p:nvCxnSpPr>
            <p:cNvPr id="3" name="Straight Connector 2"/>
            <p:cNvCxnSpPr/>
            <p:nvPr/>
          </p:nvCxnSpPr>
          <p:spPr>
            <a:xfrm flipV="1">
              <a:off x="5855970" y="1401572"/>
              <a:ext cx="0" cy="401828"/>
            </a:xfrm>
            <a:prstGeom prst="line">
              <a:avLst/>
            </a:prstGeom>
            <a:ln w="254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457200" y="69342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note on p. C-4.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013200"/>
            <a:ext cx="9488297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>
                <a:solidFill>
                  <a:srgbClr val="0000FF"/>
                </a:solidFill>
                <a:latin typeface="Century Gothic"/>
              </a:rPr>
              <a:t>Remember: 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When we write or say a number in words, we don't put an "s" on the end of hundred. We also don't use the word "and."</a:t>
            </a:r>
          </a:p>
        </p:txBody>
      </p:sp>
    </p:spTree>
    <p:extLst>
      <p:ext uri="{BB962C8B-B14F-4D97-AF65-F5344CB8AC3E}">
        <p14:creationId xmlns:p14="http://schemas.microsoft.com/office/powerpoint/2010/main" val="2684721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Write the number in words.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43100"/>
            <a:ext cx="2910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412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43100"/>
            <a:ext cx="2098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836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594100"/>
            <a:ext cx="2225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794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594100"/>
            <a:ext cx="128297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860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5245100"/>
            <a:ext cx="127048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703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7023100"/>
            <a:ext cx="5588889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note on p. C-4.</a:t>
            </a:r>
          </a:p>
        </p:txBody>
      </p:sp>
    </p:spTree>
    <p:extLst>
      <p:ext uri="{BB962C8B-B14F-4D97-AF65-F5344CB8AC3E}">
        <p14:creationId xmlns:p14="http://schemas.microsoft.com/office/powerpoint/2010/main" val="1630864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225800" y="977900"/>
            <a:ext cx="4063467" cy="1204099"/>
            <a:chOff x="3225800" y="977900"/>
            <a:chExt cx="4063467" cy="1204099"/>
          </a:xfrm>
        </p:grpSpPr>
        <p:sp>
          <p:nvSpPr>
            <p:cNvPr id="2" name="TextBox 1"/>
            <p:cNvSpPr txBox="1"/>
            <p:nvPr/>
          </p:nvSpPr>
          <p:spPr>
            <a:xfrm>
              <a:off x="3225800" y="977900"/>
              <a:ext cx="37942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2000 = two thousand</a:t>
              </a:r>
            </a:p>
          </p:txBody>
        </p:sp>
        <p:cxnSp>
          <p:nvCxnSpPr>
            <p:cNvPr id="3" name="Straight Connector 2"/>
            <p:cNvCxnSpPr/>
            <p:nvPr/>
          </p:nvCxnSpPr>
          <p:spPr>
            <a:xfrm flipV="1">
              <a:off x="6907149" y="1426972"/>
              <a:ext cx="0" cy="401828"/>
            </a:xfrm>
            <a:prstGeom prst="line">
              <a:avLst/>
            </a:prstGeom>
            <a:ln w="254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6515100" y="1905000"/>
              <a:ext cx="865607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Century Gothic"/>
                </a:rPr>
                <a:t>no "s"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9900" y="3365500"/>
            <a:ext cx="2910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C-5 for details.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46400" y="4914900"/>
            <a:ext cx="16161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17 000 =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97300"/>
            <a:ext cx="10160000" cy="18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5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Write the number using words.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2910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US" sz="2800" dirty="0" smtClean="0">
                <a:solidFill>
                  <a:srgbClr val="000000"/>
                </a:solidFill>
                <a:latin typeface="Century Gothic"/>
              </a:rPr>
              <a:t>18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000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55800"/>
            <a:ext cx="2098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20 000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57700"/>
            <a:ext cx="2225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489 000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4457700"/>
            <a:ext cx="19726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704 000</a:t>
            </a:r>
          </a:p>
        </p:txBody>
      </p:sp>
    </p:spTree>
    <p:extLst>
      <p:ext uri="{BB962C8B-B14F-4D97-AF65-F5344CB8AC3E}">
        <p14:creationId xmlns:p14="http://schemas.microsoft.com/office/powerpoint/2010/main" val="809201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C-5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0400" y="2108200"/>
            <a:ext cx="13022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17 541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6400"/>
            <a:ext cx="53960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Write the number using words.</a:t>
            </a:r>
          </a:p>
        </p:txBody>
      </p:sp>
    </p:spTree>
    <p:extLst>
      <p:ext uri="{BB962C8B-B14F-4D97-AF65-F5344CB8AC3E}">
        <p14:creationId xmlns:p14="http://schemas.microsoft.com/office/powerpoint/2010/main" val="3201263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Write the number using words.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30400"/>
            <a:ext cx="2910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23 802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30400"/>
            <a:ext cx="2098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254 006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784600"/>
            <a:ext cx="2225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30 109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784600"/>
            <a:ext cx="1972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140 019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638800"/>
            <a:ext cx="196014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632 540</a:t>
            </a:r>
          </a:p>
        </p:txBody>
      </p:sp>
    </p:spTree>
    <p:extLst>
      <p:ext uri="{BB962C8B-B14F-4D97-AF65-F5344CB8AC3E}">
        <p14:creationId xmlns:p14="http://schemas.microsoft.com/office/powerpoint/2010/main" val="3028312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6296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There is a new word every 3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place values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676400"/>
            <a:ext cx="10372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ones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49600" y="1676400"/>
            <a:ext cx="9249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tens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62700" y="1676400"/>
            <a:ext cx="18316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hundreds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2451100"/>
            <a:ext cx="19842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9300"/>
                </a:solidFill>
                <a:latin typeface="Century Gothic"/>
              </a:rPr>
              <a:t>thousands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9600" y="2451100"/>
            <a:ext cx="26512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ten </a:t>
            </a:r>
            <a:r>
              <a:rPr lang="en-US" sz="2800" dirty="0">
                <a:solidFill>
                  <a:srgbClr val="009300"/>
                </a:solidFill>
                <a:latin typeface="Century Gothic"/>
              </a:rPr>
              <a:t>thousands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62700" y="2451100"/>
            <a:ext cx="35579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hundred</a:t>
            </a:r>
            <a:r>
              <a:rPr lang="en-US" sz="2800" dirty="0">
                <a:solidFill>
                  <a:srgbClr val="009300"/>
                </a:solidFill>
                <a:latin typeface="Century Gothic"/>
              </a:rPr>
              <a:t> thousands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4500" y="3213100"/>
            <a:ext cx="14244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FF6820"/>
                </a:solidFill>
                <a:latin typeface="Century Gothic"/>
              </a:rPr>
              <a:t>millions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49600" y="3213100"/>
            <a:ext cx="20914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ten </a:t>
            </a:r>
            <a:r>
              <a:rPr lang="en-US" sz="2800">
                <a:solidFill>
                  <a:srgbClr val="FF6820"/>
                </a:solidFill>
                <a:latin typeface="Century Gothic"/>
              </a:rPr>
              <a:t>millions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62700" y="3213100"/>
            <a:ext cx="2998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hundred </a:t>
            </a:r>
            <a:r>
              <a:rPr lang="en-US" sz="2800">
                <a:solidFill>
                  <a:srgbClr val="FF6820"/>
                </a:solidFill>
                <a:latin typeface="Century Gothic"/>
              </a:rPr>
              <a:t>millions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4500" y="3987800"/>
            <a:ext cx="13335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4B0082"/>
                </a:solidFill>
                <a:latin typeface="Century Gothic"/>
              </a:rPr>
              <a:t>billions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49600" y="3987800"/>
            <a:ext cx="20004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ten </a:t>
            </a:r>
            <a:r>
              <a:rPr lang="en-US" sz="2800">
                <a:solidFill>
                  <a:srgbClr val="4B0082"/>
                </a:solidFill>
                <a:latin typeface="Century Gothic"/>
              </a:rPr>
              <a:t>billions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62700" y="3987800"/>
            <a:ext cx="29071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hundred </a:t>
            </a:r>
            <a:r>
              <a:rPr lang="en-US" sz="2800">
                <a:solidFill>
                  <a:srgbClr val="4B0082"/>
                </a:solidFill>
                <a:latin typeface="Century Gothic"/>
              </a:rPr>
              <a:t>billions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45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C-5 for details.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4500" y="5918200"/>
            <a:ext cx="7455942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This is why we put breaks every 3 digits in our numbers.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6731" y="2273300"/>
            <a:ext cx="10153269" cy="315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59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C-5 for details.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69900" y="2794000"/>
            <a:ext cx="9429801" cy="871954"/>
            <a:chOff x="469900" y="2794000"/>
            <a:chExt cx="9429801" cy="871954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737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718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756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9900" y="3327400"/>
              <a:ext cx="133350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4B0082"/>
                  </a:solidFill>
                  <a:latin typeface="Century Gothic"/>
                </a:rPr>
                <a:t>billions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71800" y="3327400"/>
              <a:ext cx="14244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FF6820"/>
                  </a:solidFill>
                  <a:latin typeface="Century Gothic"/>
                </a:rPr>
                <a:t>millions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73700" y="3327400"/>
              <a:ext cx="198427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9300"/>
                  </a:solidFill>
                  <a:latin typeface="Century Gothic"/>
                </a:rPr>
                <a:t>thousands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44500" y="4191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These breaks help us read large numbers quickly.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50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369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719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069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388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738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088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407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757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4107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02993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C-5 for details.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69900" y="2794000"/>
            <a:ext cx="9429801" cy="871954"/>
            <a:chOff x="469900" y="2794000"/>
            <a:chExt cx="9429801" cy="871954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737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718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756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9900" y="3327400"/>
              <a:ext cx="133350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4B0082"/>
                  </a:solidFill>
                  <a:latin typeface="Century Gothic"/>
                </a:rPr>
                <a:t>billions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71800" y="3327400"/>
              <a:ext cx="14244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FF6820"/>
                  </a:solidFill>
                  <a:latin typeface="Century Gothic"/>
                </a:rPr>
                <a:t>millions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73700" y="3327400"/>
              <a:ext cx="198427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9300"/>
                  </a:solidFill>
                  <a:latin typeface="Century Gothic"/>
                </a:rPr>
                <a:t>thousands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9050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369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719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069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388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738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8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088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9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407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7757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4107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70000" y="27305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48200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977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C-3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24200" y="2794000"/>
            <a:ext cx="535152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500">
                <a:solidFill>
                  <a:srgbClr val="000000"/>
                </a:solidFill>
                <a:latin typeface="Century Gothic"/>
              </a:rPr>
              <a:t>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37000" y="2794000"/>
            <a:ext cx="535152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500">
                <a:solidFill>
                  <a:srgbClr val="000000"/>
                </a:solidFill>
                <a:latin typeface="Century Gothic"/>
              </a:rPr>
              <a:t>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65700" y="2794000"/>
            <a:ext cx="535152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5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78500" y="2794000"/>
            <a:ext cx="535152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50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91300" y="2794000"/>
            <a:ext cx="535152" cy="7848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4500">
                <a:solidFill>
                  <a:srgbClr val="000000"/>
                </a:solidFill>
                <a:latin typeface="Century Gothic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19100"/>
            <a:ext cx="44457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Let's review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place value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06388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69900" y="2794000"/>
            <a:ext cx="9429801" cy="871954"/>
            <a:chOff x="469900" y="2794000"/>
            <a:chExt cx="9429801" cy="871954"/>
          </a:xfrm>
        </p:grpSpPr>
        <p:sp>
          <p:nvSpPr>
            <p:cNvPr id="2" name="TextBox 1"/>
            <p:cNvSpPr txBox="1"/>
            <p:nvPr/>
          </p:nvSpPr>
          <p:spPr>
            <a:xfrm>
              <a:off x="4699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4737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9718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975600" y="2794000"/>
              <a:ext cx="20155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___ ___ 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9900" y="3327400"/>
              <a:ext cx="133350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4B0082"/>
                  </a:solidFill>
                  <a:latin typeface="Century Gothic"/>
                </a:rPr>
                <a:t>billions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71800" y="3327400"/>
              <a:ext cx="14244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FF6820"/>
                  </a:solidFill>
                  <a:latin typeface="Century Gothic"/>
                </a:rPr>
                <a:t>millions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73700" y="3327400"/>
              <a:ext cx="198427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9300"/>
                  </a:solidFill>
                  <a:latin typeface="Century Gothic"/>
                </a:rPr>
                <a:t>thousands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44500" y="215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Practise reading more large numbers.</a:t>
            </a:r>
          </a:p>
        </p:txBody>
      </p:sp>
    </p:spTree>
    <p:extLst>
      <p:ext uri="{BB962C8B-B14F-4D97-AF65-F5344CB8AC3E}">
        <p14:creationId xmlns:p14="http://schemas.microsoft.com/office/powerpoint/2010/main" val="29971885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C-6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40200" y="1841500"/>
            <a:ext cx="19920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989451206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6400"/>
            <a:ext cx="69347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What makes this number hard to read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25900"/>
            <a:ext cx="33429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How can we fix it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89039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341485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Write the number with the proper spaces, then write the number word.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37000" y="3276600"/>
            <a:ext cx="238625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87301984387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6934200"/>
            <a:ext cx="5597195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We use spaces only in numbers with at least five digits. </a:t>
            </a:r>
          </a:p>
        </p:txBody>
      </p:sp>
    </p:spTree>
    <p:extLst>
      <p:ext uri="{BB962C8B-B14F-4D97-AF65-F5344CB8AC3E}">
        <p14:creationId xmlns:p14="http://schemas.microsoft.com/office/powerpoint/2010/main" val="87671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In real life, where do we use very large numbers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C-6 for details.</a:t>
            </a:r>
          </a:p>
        </p:txBody>
      </p:sp>
    </p:spTree>
    <p:extLst>
      <p:ext uri="{BB962C8B-B14F-4D97-AF65-F5344CB8AC3E}">
        <p14:creationId xmlns:p14="http://schemas.microsoft.com/office/powerpoint/2010/main" val="14763371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0444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15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15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1. Write the number using numerals.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30400"/>
            <a:ext cx="91084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15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The population of Ontario in 2016 was thirteen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million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, four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hundred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forty-eight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thousand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, four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hundred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ninety-four people.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775200"/>
            <a:ext cx="904024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15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There are about two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hundred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fifty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billion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stars in our galaxy.</a:t>
            </a:r>
          </a:p>
        </p:txBody>
      </p:sp>
    </p:spTree>
    <p:extLst>
      <p:ext uri="{BB962C8B-B14F-4D97-AF65-F5344CB8AC3E}">
        <p14:creationId xmlns:p14="http://schemas.microsoft.com/office/powerpoint/2010/main" val="32426506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184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15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Scientists say that life first appeared on Earth about three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billion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, eight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hundred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million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years ago.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543300"/>
            <a:ext cx="9538716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15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The temperature in the core of the sun is about thirteen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million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, eight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hundred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eighty-nine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thousand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degrees Celsius.</a:t>
            </a:r>
          </a:p>
        </p:txBody>
      </p:sp>
    </p:spTree>
    <p:extLst>
      <p:ext uri="{BB962C8B-B14F-4D97-AF65-F5344CB8AC3E}">
        <p14:creationId xmlns:p14="http://schemas.microsoft.com/office/powerpoint/2010/main" val="28019993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578998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2. Write the number using words.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31900"/>
            <a:ext cx="75082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The population of Canada in 2016 was 35 151 728 people.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882900"/>
            <a:ext cx="89433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It takes light about 26 000 years to travel from the centre of our galaxy to Earth.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33900"/>
            <a:ext cx="835225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Earth formed about 4 600 000 000 years ago.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715000"/>
            <a:ext cx="89306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The temperature inside the hottest stars can reach 111 111 000°C.</a:t>
            </a:r>
          </a:p>
        </p:txBody>
      </p:sp>
    </p:spTree>
    <p:extLst>
      <p:ext uri="{BB962C8B-B14F-4D97-AF65-F5344CB8AC3E}">
        <p14:creationId xmlns:p14="http://schemas.microsoft.com/office/powerpoint/2010/main" val="27998054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Activity: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159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Finding examples of large numbers.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70231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See p. C-7 for details.</a:t>
            </a:r>
          </a:p>
        </p:txBody>
      </p:sp>
    </p:spTree>
    <p:extLst>
      <p:ext uri="{BB962C8B-B14F-4D97-AF65-F5344CB8AC3E}">
        <p14:creationId xmlns:p14="http://schemas.microsoft.com/office/powerpoint/2010/main" val="11664794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1. Identify and write numbers that fit the criteria.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17700"/>
            <a:ext cx="9650349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a two-digit number with a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digit eight less than its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digit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219700"/>
            <a:ext cx="9273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a four-digit number with all digits the same and the digits add to 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657600"/>
            <a:ext cx="945184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a three-digit number where the digits add to 15</a:t>
            </a:r>
          </a:p>
        </p:txBody>
      </p:sp>
    </p:spTree>
    <p:extLst>
      <p:ext uri="{BB962C8B-B14F-4D97-AF65-F5344CB8AC3E}">
        <p14:creationId xmlns:p14="http://schemas.microsoft.com/office/powerpoint/2010/main" val="17233321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90100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2. What is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value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of the first 1 in the number 1312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value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of the second 1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many times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as much as the second 1 is the first 1 worth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9700" y="2260600"/>
            <a:ext cx="6408978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1000 = 10 × _____,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so 1000 is _____ times as much as 10.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260600"/>
            <a:ext cx="224264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Remember: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025900"/>
            <a:ext cx="8897493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How many times as much as the second 1 is the first 1 worth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5359400"/>
            <a:ext cx="130764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1341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5359400"/>
            <a:ext cx="98468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6362700"/>
            <a:ext cx="125295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iii) 101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9700" y="6362700"/>
            <a:ext cx="180022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iv) 21 314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415E19B4-0CA6-459A-9162-D000AC288D25}"/>
              </a:ext>
            </a:extLst>
          </p:cNvPr>
          <p:cNvCxnSpPr>
            <a:cxnSpLocks/>
          </p:cNvCxnSpPr>
          <p:nvPr/>
        </p:nvCxnSpPr>
        <p:spPr>
          <a:xfrm>
            <a:off x="0" y="3810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618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977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Repeat with several numbers. See p. C-3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1211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 will underline digits.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Can you tell me their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place value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54500" y="2959100"/>
            <a:ext cx="1745463" cy="6363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3400" dirty="0">
                <a:solidFill>
                  <a:srgbClr val="000000"/>
                </a:solidFill>
                <a:latin typeface="Century Gothic"/>
              </a:rPr>
              <a:t>2</a:t>
            </a:r>
            <a:r>
              <a:rPr lang="en-US" sz="15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3400" dirty="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US" sz="15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3400" dirty="0">
                <a:solidFill>
                  <a:srgbClr val="000000"/>
                </a:solidFill>
                <a:latin typeface="Century Gothic"/>
              </a:rPr>
              <a:t>9</a:t>
            </a:r>
            <a:r>
              <a:rPr lang="en-US" sz="15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3400" dirty="0">
                <a:solidFill>
                  <a:srgbClr val="000000"/>
                </a:solidFill>
                <a:latin typeface="Century Gothic"/>
              </a:rPr>
              <a:t>8</a:t>
            </a:r>
            <a:r>
              <a:rPr lang="en-US" sz="15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3400" dirty="0">
                <a:solidFill>
                  <a:srgbClr val="000000"/>
                </a:solidFill>
                <a:latin typeface="Century Gothic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331257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83040" cy="26609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The first 3 in 3231 is worth 3000. The second 3 is worth 30, so the first 3 in 3231 is worth 100 times as much as the second.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In the numbers below, how many times as much as the second 3 is the first 3 worth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90900"/>
            <a:ext cx="180022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320 135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3390900"/>
            <a:ext cx="167434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28 331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105400"/>
            <a:ext cx="174553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iii) 24 303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5105400"/>
            <a:ext cx="229283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iv) 3 789 453</a:t>
            </a:r>
          </a:p>
        </p:txBody>
      </p:sp>
    </p:spTree>
    <p:extLst>
      <p:ext uri="{BB962C8B-B14F-4D97-AF65-F5344CB8AC3E}">
        <p14:creationId xmlns:p14="http://schemas.microsoft.com/office/powerpoint/2010/main" val="36249096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31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Use your answers in part b) to fill in the table: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719268"/>
              </p:ext>
            </p:extLst>
          </p:nvPr>
        </p:nvGraphicFramePr>
        <p:xfrm>
          <a:off x="1163065" y="1383157"/>
          <a:ext cx="7833868" cy="1125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88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207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142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25982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Number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How Many</a:t>
                      </a:r>
                    </a:p>
                    <a:p>
                      <a:pPr algn="ctr"/>
                      <a:r>
                        <a:rPr lang="en-US" sz="2400" b="1" i="0" u="none" baseline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Places Over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How Many Times</a:t>
                      </a:r>
                    </a:p>
                    <a:p>
                      <a:pPr algn="ctr"/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as Much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252070"/>
              </p:ext>
            </p:extLst>
          </p:nvPr>
        </p:nvGraphicFramePr>
        <p:xfrm>
          <a:off x="1163192" y="2509140"/>
          <a:ext cx="7833741" cy="3047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88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206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142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09473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en-US" sz="2800" b="0" i="1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2800" b="1" i="1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en-US" sz="2800" b="0" i="1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1" u="none" baseline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1" u="none" baseline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9473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en-US" sz="2800" b="0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20 1</a:t>
                      </a:r>
                      <a:r>
                        <a:rPr lang="en-US" sz="2800" b="1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r>
                        <a:rPr lang="en-US" sz="2800" b="0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9473"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3658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Use the pattern to find how many times as much the first 3 is worth than the second 3.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752600"/>
            <a:ext cx="229283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23 812 342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752600"/>
            <a:ext cx="236402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36 072 034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381500"/>
            <a:ext cx="477334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823 450 917 863 401</a:t>
            </a:r>
          </a:p>
        </p:txBody>
      </p:sp>
    </p:spTree>
    <p:extLst>
      <p:ext uri="{BB962C8B-B14F-4D97-AF65-F5344CB8AC3E}">
        <p14:creationId xmlns:p14="http://schemas.microsoft.com/office/powerpoint/2010/main" val="2395570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994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3. a) Which is worth more in the number, the 3 or the 6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How many times as much is it worth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65300"/>
            <a:ext cx="91348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63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765300"/>
            <a:ext cx="118176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623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136900"/>
            <a:ext cx="145001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iii) 6342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136900"/>
            <a:ext cx="111056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iv) 36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508500"/>
            <a:ext cx="123644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v) 376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4508500"/>
            <a:ext cx="150472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vi) 3006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956300"/>
            <a:ext cx="9337040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 Pretend the 6 is a 3, compare the first 3 to the second 3, then solve the harder problem.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7010400"/>
            <a:ext cx="51841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C-8 for example.</a:t>
            </a:r>
          </a:p>
        </p:txBody>
      </p:sp>
    </p:spTree>
    <p:extLst>
      <p:ext uri="{BB962C8B-B14F-4D97-AF65-F5344CB8AC3E}">
        <p14:creationId xmlns:p14="http://schemas.microsoft.com/office/powerpoint/2010/main" val="37387947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321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How many times as much is the 2 worth than the 5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39900"/>
            <a:ext cx="91348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25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739900"/>
            <a:ext cx="118176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253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882900"/>
            <a:ext cx="145001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iii) 2534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2870200"/>
            <a:ext cx="199730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iv) 342 580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013200"/>
            <a:ext cx="222163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v) 3 472 508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4013200"/>
            <a:ext cx="150472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vi) 2345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156200"/>
            <a:ext cx="187142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vii) 23 457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2400" y="5156200"/>
            <a:ext cx="213969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viii) 234 576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6286500"/>
            <a:ext cx="226644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ix) 2 345 768</a:t>
            </a:r>
          </a:p>
        </p:txBody>
      </p:sp>
    </p:spTree>
    <p:extLst>
      <p:ext uri="{BB962C8B-B14F-4D97-AF65-F5344CB8AC3E}">
        <p14:creationId xmlns:p14="http://schemas.microsoft.com/office/powerpoint/2010/main" val="6509906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200388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4. Years are usually written in terms of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hundreds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instead of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thousands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, unless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hundreds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digit is 0, and the word "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hundred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" is omitted.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572000"/>
            <a:ext cx="9269095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Research the correct year for an event of your choice and write the year both as a numeral and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by using words.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7010400"/>
            <a:ext cx="5314188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C-8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197100"/>
            <a:ext cx="90703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Examples: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1927 is written as "nineteen twenty-seven," but 2007 is written as "two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thousand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seven."</a:t>
            </a:r>
          </a:p>
        </p:txBody>
      </p:sp>
    </p:spTree>
    <p:extLst>
      <p:ext uri="{BB962C8B-B14F-4D97-AF65-F5344CB8AC3E}">
        <p14:creationId xmlns:p14="http://schemas.microsoft.com/office/powerpoint/2010/main" val="23368365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116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5. On a cheque, why is it important to write the amount using both words and numerals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231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C-8 for details.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864" y="2082800"/>
            <a:ext cx="7256145" cy="31762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7473985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6.1 pp. 21–23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4043511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place value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of the digit 4 in each number.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29489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24 001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55800"/>
            <a:ext cx="2339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42 305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10000"/>
            <a:ext cx="1564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34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810000"/>
            <a:ext cx="128297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432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676900"/>
            <a:ext cx="17630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32 847</a:t>
            </a:r>
          </a:p>
        </p:txBody>
      </p:sp>
    </p:spTree>
    <p:extLst>
      <p:ext uri="{BB962C8B-B14F-4D97-AF65-F5344CB8AC3E}">
        <p14:creationId xmlns:p14="http://schemas.microsoft.com/office/powerpoint/2010/main" val="57766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977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06400"/>
            <a:ext cx="61249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There are larger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place values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, too.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438400" y="2578100"/>
            <a:ext cx="5282412" cy="2999908"/>
            <a:chOff x="2438400" y="2578100"/>
            <a:chExt cx="5282412" cy="2999908"/>
          </a:xfrm>
        </p:grpSpPr>
        <p:sp>
          <p:nvSpPr>
            <p:cNvPr id="4" name="TextBox 3"/>
            <p:cNvSpPr txBox="1"/>
            <p:nvPr/>
          </p:nvSpPr>
          <p:spPr>
            <a:xfrm>
              <a:off x="4140200" y="2578100"/>
              <a:ext cx="535152" cy="7848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4500">
                  <a:solidFill>
                    <a:srgbClr val="000000"/>
                  </a:solidFill>
                  <a:latin typeface="Century Gothic"/>
                </a:rPr>
                <a:t>6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 rot="5400000">
              <a:off x="3251200" y="4318000"/>
              <a:ext cx="230367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  <a:latin typeface="Century Gothic"/>
                </a:rPr>
                <a:t>ten thousands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38700" y="2578100"/>
              <a:ext cx="535152" cy="7848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4500">
                  <a:solidFill>
                    <a:srgbClr val="000000"/>
                  </a:solidFill>
                  <a:latin typeface="Century Gothic"/>
                </a:rPr>
                <a:t>5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5400000">
              <a:off x="4241800" y="4025900"/>
              <a:ext cx="173202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  <a:latin typeface="Century Gothic"/>
                </a:rPr>
                <a:t>thousands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41700" y="2578100"/>
              <a:ext cx="535152" cy="7848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4500">
                  <a:solidFill>
                    <a:srgbClr val="000000"/>
                  </a:solidFill>
                  <a:latin typeface="Century Gothic"/>
                </a:rPr>
                <a:t>9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38400" y="2578100"/>
              <a:ext cx="535153" cy="7848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4500">
                  <a:solidFill>
                    <a:srgbClr val="000000"/>
                  </a:solidFill>
                  <a:latin typeface="Century Gothic"/>
                </a:rPr>
                <a:t>4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7400" y="2578100"/>
              <a:ext cx="535152" cy="7848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450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5400000">
              <a:off x="5334000" y="3962400"/>
              <a:ext cx="1601190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  <a:latin typeface="Century Gothic"/>
                </a:rPr>
                <a:t>hundreds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78600" y="2578100"/>
              <a:ext cx="535152" cy="7848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450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5400000">
              <a:off x="6426200" y="3568700"/>
              <a:ext cx="824027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  <a:latin typeface="Century Gothic"/>
                </a:rPr>
                <a:t>tens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277100" y="2578100"/>
              <a:ext cx="535152" cy="7848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450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5400000">
              <a:off x="7086600" y="3606800"/>
              <a:ext cx="920318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400">
                  <a:solidFill>
                    <a:srgbClr val="0000FF"/>
                  </a:solidFill>
                  <a:latin typeface="Century Gothic"/>
                </a:rPr>
                <a:t>ones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9846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place value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of the digit 3 in the number.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2948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312 607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55800"/>
            <a:ext cx="2339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453 207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02000"/>
            <a:ext cx="2644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3 762 906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302000"/>
            <a:ext cx="226816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7 401 235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635500"/>
            <a:ext cx="225567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e) 8 435 241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4635500"/>
            <a:ext cx="213621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f) 8 004 312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981700"/>
            <a:ext cx="226382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g) 9 041 003</a:t>
            </a:r>
          </a:p>
        </p:txBody>
      </p:sp>
    </p:spTree>
    <p:extLst>
      <p:ext uri="{BB962C8B-B14F-4D97-AF65-F5344CB8AC3E}">
        <p14:creationId xmlns:p14="http://schemas.microsoft.com/office/powerpoint/2010/main" val="2822871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704840" cy="3554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6400"/>
            <a:ext cx="9068689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Here is a 5-digit number.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What is the actual value of each of its digits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70400" y="2514600"/>
            <a:ext cx="130225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28 306</a:t>
            </a:r>
          </a:p>
        </p:txBody>
      </p:sp>
    </p:spTree>
    <p:extLst>
      <p:ext uri="{BB962C8B-B14F-4D97-AF65-F5344CB8AC3E}">
        <p14:creationId xmlns:p14="http://schemas.microsoft.com/office/powerpoint/2010/main" val="4110271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3655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6400"/>
            <a:ext cx="9068689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What is the value of the zero in .... 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08200" y="1689100"/>
            <a:ext cx="80965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340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24400" y="1689100"/>
            <a:ext cx="80965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403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39000" y="1689100"/>
            <a:ext cx="100672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8097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597400"/>
            <a:ext cx="8625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Zero always has a value of zero, no matter what its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place value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is.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97300"/>
            <a:ext cx="10160000" cy="265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60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72785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Which digit, the 5 or the 3, is worth more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50160" y="1879600"/>
            <a:ext cx="10067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2800">
                <a:solidFill>
                  <a:srgbClr val="000000"/>
                </a:solidFill>
                <a:latin typeface="Century Gothic"/>
              </a:rPr>
              <a:t>2350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25260" y="1879600"/>
            <a:ext cx="10067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2800">
                <a:solidFill>
                  <a:srgbClr val="000000"/>
                </a:solidFill>
                <a:latin typeface="Century Gothic"/>
              </a:rPr>
              <a:t>5031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50160" y="3733800"/>
            <a:ext cx="10067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2800">
                <a:solidFill>
                  <a:srgbClr val="000000"/>
                </a:solidFill>
                <a:latin typeface="Century Gothic"/>
              </a:rPr>
              <a:t>1435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33160" y="3733800"/>
            <a:ext cx="13022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2800">
                <a:solidFill>
                  <a:srgbClr val="000000"/>
                </a:solidFill>
                <a:latin typeface="Century Gothic"/>
              </a:rPr>
              <a:t>44 573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6337300"/>
            <a:ext cx="34613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Is there a shortcut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4500" y="5715000"/>
            <a:ext cx="35889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See p. C-4 for suggested phrasing.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0" y="6128258"/>
            <a:ext cx="10160000" cy="15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04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7A10E4C-1568-42FC-8D6B-6FEB572A8FF3}"/>
</file>

<file path=customXml/itemProps2.xml><?xml version="1.0" encoding="utf-8"?>
<ds:datastoreItem xmlns:ds="http://schemas.openxmlformats.org/officeDocument/2006/customXml" ds:itemID="{CC440649-50DB-460E-AF15-F4CFB32B5811}"/>
</file>

<file path=customXml/itemProps3.xml><?xml version="1.0" encoding="utf-8"?>
<ds:datastoreItem xmlns:ds="http://schemas.openxmlformats.org/officeDocument/2006/customXml" ds:itemID="{62275155-347B-4007-94DE-0A8EED848201}"/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1399</Words>
  <Application>Microsoft Office PowerPoint</Application>
  <PresentationFormat>Custom</PresentationFormat>
  <Paragraphs>254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Katie Baldwin</cp:lastModifiedBy>
  <cp:revision>8</cp:revision>
  <dcterms:created xsi:type="dcterms:W3CDTF">2018-09-25T21:02:59Z</dcterms:created>
  <dcterms:modified xsi:type="dcterms:W3CDTF">2018-11-20T16:47:43Z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