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4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0160000" cy="7620000"/>
  <p:notesSz cx="6858000" cy="9144000"/>
  <p:embeddedFontLst>
    <p:embeddedFont>
      <p:font typeface="Century Gothic" panose="020B0502020202020204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10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3.fntdata"/><Relationship Id="rId53" Type="http://schemas.openxmlformats.org/officeDocument/2006/relationships/customXml" Target="../customXml/item3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2.fntdata"/><Relationship Id="rId52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1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4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1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77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3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432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5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12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2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47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3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3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65ED9-3FAD-44FF-94DC-A0A31A206564}" type="datetimeFigureOut">
              <a:rPr lang="en-US" smtClean="0"/>
              <a:t>9/26/2018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94D58-883C-4943-A801-642F1814A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0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58318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0000"/>
                </a:solidFill>
                <a:latin typeface="Century Gothic"/>
              </a:rPr>
              <a:t>MB: required	ON: recommended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 dirty="0">
                <a:solidFill>
                  <a:srgbClr val="666666"/>
                </a:solidFill>
                <a:latin typeface="Century Gothic"/>
              </a:rPr>
              <a:t>Teacher Resource 6.1 Unit 2 Number Sense pp. C-29–38</a:t>
            </a:r>
          </a:p>
          <a:p>
            <a:pPr algn="r">
              <a:lnSpc>
                <a:spcPct val="200000"/>
              </a:lnSpc>
            </a:pPr>
            <a:r>
              <a:rPr lang="en-US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666666"/>
                </a:solidFill>
                <a:latin typeface="Century Gothic"/>
              </a:rPr>
              <a:t>NS6-6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3000">
                <a:solidFill>
                  <a:srgbClr val="000000"/>
                </a:solidFill>
                <a:latin typeface="Century Gothic"/>
              </a:rPr>
              <a:t>Estimating in Addition and Subtraction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6581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800"/>
              </a:spcAft>
            </a:pPr>
            <a:r>
              <a:rPr lang="en-US" sz="2000" dirty="0">
                <a:solidFill>
                  <a:srgbClr val="000000"/>
                </a:solidFill>
                <a:latin typeface="Century Gothic"/>
              </a:rPr>
              <a:t>•  estimate sums and differences and choose a method of estimating.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600">
                <a:solidFill>
                  <a:srgbClr val="000000"/>
                </a:solidFill>
                <a:latin typeface="Century Gothic"/>
              </a:rPr>
              <a:t>AP Book 6.1 pp. 35–37</a:t>
            </a:r>
          </a:p>
        </p:txBody>
      </p:sp>
    </p:spTree>
    <p:extLst>
      <p:ext uri="{BB962C8B-B14F-4D97-AF65-F5344CB8AC3E}">
        <p14:creationId xmlns:p14="http://schemas.microsoft.com/office/powerpoint/2010/main" val="3960736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67208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C-31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06400"/>
            <a:ext cx="7813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The first place value in a number is called the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leading 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019300"/>
            <a:ext cx="9150604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Estimating to the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leading digit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is a good strategy, but it doesn't always work. Sometimes you need to estimate to a different digit.</a:t>
            </a:r>
          </a:p>
        </p:txBody>
      </p:sp>
    </p:spTree>
    <p:extLst>
      <p:ext uri="{BB962C8B-B14F-4D97-AF65-F5344CB8AC3E}">
        <p14:creationId xmlns:p14="http://schemas.microsoft.com/office/powerpoint/2010/main" val="1108553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the answer by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leading 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Then calculate the exact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13000"/>
            <a:ext cx="228589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143 − 127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13000"/>
            <a:ext cx="22855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789 + 567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48200"/>
            <a:ext cx="296270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789 508 + 322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70104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Discuss the results students got. See p. C-31 for details.</a:t>
            </a:r>
          </a:p>
        </p:txBody>
      </p:sp>
    </p:spTree>
    <p:extLst>
      <p:ext uri="{BB962C8B-B14F-4D97-AF65-F5344CB8AC3E}">
        <p14:creationId xmlns:p14="http://schemas.microsoft.com/office/powerpoint/2010/main" val="901853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87281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When two numbers have a different number of digits, it doesn't make sense to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the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leading digit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need to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both numbers to the same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place value.</a:t>
            </a:r>
          </a:p>
        </p:txBody>
      </p:sp>
    </p:spTree>
    <p:extLst>
      <p:ext uri="{BB962C8B-B14F-4D97-AF65-F5344CB8AC3E}">
        <p14:creationId xmlns:p14="http://schemas.microsoft.com/office/powerpoint/2010/main" val="1689215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7034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then calculate the exact answer. Which digit do you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round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13000"/>
            <a:ext cx="34681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2800">
                <a:solidFill>
                  <a:srgbClr val="000000"/>
                </a:solidFill>
                <a:latin typeface="Century Gothic"/>
              </a:rPr>
              <a:t>a) 345 986 + 23 401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648200"/>
            <a:ext cx="36523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345 986 + 343 401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4648200"/>
            <a:ext cx="36659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345 986 − 343 401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977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C-31 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2413000"/>
            <a:ext cx="34678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345 986 − 23 401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48915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C-32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33800" y="812800"/>
            <a:ext cx="27781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48 329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48 300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095500"/>
            <a:ext cx="4739132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digit did I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+mj-lt"/>
              </a:rPr>
              <a:t>Ho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w do you know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967371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48 329 to the nearest ten, hundred, and thousand to check.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347B56-DFDE-44FD-8332-78ADBC82EBAC}"/>
              </a:ext>
            </a:extLst>
          </p:cNvPr>
          <p:cNvCxnSpPr>
            <a:cxnSpLocks/>
          </p:cNvCxnSpPr>
          <p:nvPr/>
        </p:nvCxnSpPr>
        <p:spPr>
          <a:xfrm>
            <a:off x="0" y="3810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838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C-32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33800" y="812800"/>
            <a:ext cx="27781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48 993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≈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49 000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13000"/>
            <a:ext cx="5623636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Which digit did I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to here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365500"/>
            <a:ext cx="9171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Check by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nearest ten, hundred,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and thousand.</a:t>
            </a:r>
          </a:p>
        </p:txBody>
      </p:sp>
    </p:spTree>
    <p:extLst>
      <p:ext uri="{BB962C8B-B14F-4D97-AF65-F5344CB8AC3E}">
        <p14:creationId xmlns:p14="http://schemas.microsoft.com/office/powerpoint/2010/main" val="2843391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What digit was the number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rounded 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5800"/>
            <a:ext cx="17748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39 000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955800"/>
            <a:ext cx="14790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4320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59200"/>
            <a:ext cx="14665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6500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759200"/>
            <a:ext cx="22681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1 345 600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562600"/>
            <a:ext cx="22556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1 230 000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562600"/>
            <a:ext cx="18406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f) 230 010</a:t>
            </a:r>
          </a:p>
        </p:txBody>
      </p:sp>
    </p:spTree>
    <p:extLst>
      <p:ext uri="{BB962C8B-B14F-4D97-AF65-F5344CB8AC3E}">
        <p14:creationId xmlns:p14="http://schemas.microsoft.com/office/powerpoint/2010/main" val="3648726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6823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If a number has many zeros, it doesn't necessarily mean it's been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rounded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3306217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examples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6861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Was the number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rounded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927999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Edmonton Oilers won the Stanley Cup in 1990.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15660" y="215900"/>
            <a:ext cx="4085844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Have students signal their answers.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933700"/>
            <a:ext cx="757595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b) The population of Canada is 37 000 000.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962400"/>
            <a:ext cx="60240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Each package has 40 candies.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991100"/>
            <a:ext cx="58924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d) Jen was born in the year 2000.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019800"/>
            <a:ext cx="8956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e) Scientists discovered that humans arrived in North America at least 25 000 years ago.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6AB155-1BEC-4351-AE02-741895A3356C}"/>
              </a:ext>
            </a:extLst>
          </p:cNvPr>
          <p:cNvCxnSpPr>
            <a:cxnSpLocks/>
          </p:cNvCxnSpPr>
          <p:nvPr/>
        </p:nvCxnSpPr>
        <p:spPr>
          <a:xfrm>
            <a:off x="0" y="2692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279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158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C-32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734095"/>
              </p:ext>
            </p:extLst>
          </p:nvPr>
        </p:nvGraphicFramePr>
        <p:xfrm>
          <a:off x="1415160" y="1108837"/>
          <a:ext cx="7236206" cy="3714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8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Addition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4567 + 2731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799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Regular </a:t>
                      </a:r>
                      <a:r>
                        <a:rPr lang="en-US" sz="2400" b="1" dirty="0">
                          <a:solidFill>
                            <a:srgbClr val="0000FF"/>
                          </a:solidFill>
                          <a:latin typeface="+mn-lt"/>
                        </a:rPr>
                        <a:t>rounding</a:t>
                      </a:r>
                      <a:endParaRPr lang="en-US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8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FF"/>
                          </a:solidFill>
                          <a:latin typeface="+mn-lt"/>
                        </a:rPr>
                        <a:t>Round</a:t>
                      </a:r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one up </a:t>
                      </a:r>
                    </a:p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and another down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196244"/>
              </p:ext>
            </p:extLst>
          </p:nvPr>
        </p:nvGraphicFramePr>
        <p:xfrm>
          <a:off x="1415287" y="4810380"/>
          <a:ext cx="7236206" cy="12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077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Actual answer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0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Closer method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203200"/>
            <a:ext cx="835555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There are other ways to estimate an addition besides rounding to the leading digit.</a:t>
            </a:r>
          </a:p>
        </p:txBody>
      </p:sp>
    </p:spTree>
    <p:extLst>
      <p:ext uri="{BB962C8B-B14F-4D97-AF65-F5344CB8AC3E}">
        <p14:creationId xmlns:p14="http://schemas.microsoft.com/office/powerpoint/2010/main" val="3614850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32000"/>
            <a:ext cx="5588000" cy="23749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82600" y="7061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C-29 for details.</a:t>
            </a:r>
          </a:p>
        </p:txBody>
      </p:sp>
    </p:spTree>
    <p:extLst>
      <p:ext uri="{BB962C8B-B14F-4D97-AF65-F5344CB8AC3E}">
        <p14:creationId xmlns:p14="http://schemas.microsoft.com/office/powerpoint/2010/main" val="1994178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two methods of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Then calculate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actual answer.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method produces a closer answer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124200"/>
            <a:ext cx="268003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7234 + 2091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3124200"/>
            <a:ext cx="22855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867 + 572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067300"/>
            <a:ext cx="365236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947 832 + 734 603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5067300"/>
            <a:ext cx="22865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642 + 348</a:t>
            </a:r>
          </a:p>
        </p:txBody>
      </p:sp>
    </p:spTree>
    <p:extLst>
      <p:ext uri="{BB962C8B-B14F-4D97-AF65-F5344CB8AC3E}">
        <p14:creationId xmlns:p14="http://schemas.microsoft.com/office/powerpoint/2010/main" val="1017760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34200"/>
            <a:ext cx="8016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C-33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023377"/>
              </p:ext>
            </p:extLst>
          </p:nvPr>
        </p:nvGraphicFramePr>
        <p:xfrm>
          <a:off x="493648" y="1076579"/>
          <a:ext cx="9172702" cy="4371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6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Addition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Regular </a:t>
                      </a:r>
                      <a:r>
                        <a:rPr lang="en-US" sz="2000" b="1" dirty="0">
                          <a:solidFill>
                            <a:srgbClr val="0000FF"/>
                          </a:solidFill>
                          <a:latin typeface="+mn-lt"/>
                        </a:rPr>
                        <a:t>rounding</a:t>
                      </a:r>
                      <a:endParaRPr lang="en-US" sz="22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00FF"/>
                          </a:solidFill>
                          <a:latin typeface="+mn-lt"/>
                        </a:rPr>
                        <a:t>Round</a:t>
                      </a:r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one up </a:t>
                      </a:r>
                    </a:p>
                    <a:p>
                      <a:pPr algn="ctr"/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and another down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386348"/>
              </p:ext>
            </p:extLst>
          </p:nvPr>
        </p:nvGraphicFramePr>
        <p:xfrm>
          <a:off x="493648" y="5438522"/>
          <a:ext cx="9172702" cy="12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6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776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Actual answer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03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Closer method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2600" y="203200"/>
            <a:ext cx="3354425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Use this to take up the exercise.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0200" y="5842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1500" y="5842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75500" y="584200"/>
            <a:ext cx="5797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74100" y="5842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3417138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46900"/>
            <a:ext cx="959485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Then go back to the previous exercise and discuss the results. See p. C-33 for details.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689100" y="1600200"/>
            <a:ext cx="6796736" cy="2192754"/>
            <a:chOff x="1689100" y="1600200"/>
            <a:chExt cx="6796736" cy="2192754"/>
          </a:xfrm>
        </p:grpSpPr>
        <p:sp>
          <p:nvSpPr>
            <p:cNvPr id="3" name="TextBox 2"/>
            <p:cNvSpPr txBox="1"/>
            <p:nvPr/>
          </p:nvSpPr>
          <p:spPr>
            <a:xfrm>
              <a:off x="3975100" y="1600200"/>
              <a:ext cx="181846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FF"/>
                  </a:solidFill>
                  <a:latin typeface="Century Gothic"/>
                </a:rPr>
                <a:t>Rounded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88100" y="1600200"/>
              <a:ext cx="218917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How close</a:t>
              </a:r>
              <a:r>
                <a:rPr lang="en-US" sz="280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95500" y="2247900"/>
              <a:ext cx="8096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760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83100" y="2247900"/>
              <a:ext cx="8096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800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89100" y="2806700"/>
              <a:ext cx="122204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+  330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64000" y="2806700"/>
              <a:ext cx="122204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+  300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05000" y="3454400"/>
              <a:ext cx="100672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1090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79900" y="3454400"/>
              <a:ext cx="100672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1100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734439" y="3311652"/>
              <a:ext cx="665200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44500" y="419100"/>
            <a:ext cx="96710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How close is my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estimate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4500" y="4991100"/>
            <a:ext cx="5814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Why is my answer only off by 10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6C0C5C-2F1C-4440-A35C-429F181CF027}"/>
              </a:ext>
            </a:extLst>
          </p:cNvPr>
          <p:cNvCxnSpPr>
            <a:cxnSpLocks/>
          </p:cNvCxnSpPr>
          <p:nvPr/>
        </p:nvCxnSpPr>
        <p:spPr>
          <a:xfrm>
            <a:off x="0" y="4762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56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34200"/>
            <a:ext cx="54127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C-33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06400"/>
            <a:ext cx="9248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It makes sense to use "one up, one down"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when both numbers are in the middle of the range.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38300"/>
            <a:ext cx="5844540" cy="41235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The second digits will be 3, 4, 5, 6, or 7.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2794000"/>
            <a:ext cx="752647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Then the "mistakes" will cancel each other.</a:t>
            </a:r>
          </a:p>
        </p:txBody>
      </p:sp>
    </p:spTree>
    <p:extLst>
      <p:ext uri="{BB962C8B-B14F-4D97-AF65-F5344CB8AC3E}">
        <p14:creationId xmlns:p14="http://schemas.microsoft.com/office/powerpoint/2010/main" val="1824558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49428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pp. C-33–34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2019300"/>
            <a:ext cx="771615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Example:	  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442 + 543 + 802.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06400"/>
            <a:ext cx="9248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To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 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 sum of three or more numbers,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you might want to use a combination of methods.</a:t>
            </a:r>
          </a:p>
        </p:txBody>
      </p:sp>
    </p:spTree>
    <p:extLst>
      <p:ext uri="{BB962C8B-B14F-4D97-AF65-F5344CB8AC3E}">
        <p14:creationId xmlns:p14="http://schemas.microsoft.com/office/powerpoint/2010/main" val="1421423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1587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C-34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320562"/>
              </p:ext>
            </p:extLst>
          </p:nvPr>
        </p:nvGraphicFramePr>
        <p:xfrm>
          <a:off x="1415160" y="1108837"/>
          <a:ext cx="7236206" cy="3714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8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Subtraction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4567 − 2431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799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Regular </a:t>
                      </a:r>
                      <a:r>
                        <a:rPr lang="en-US" sz="2400" b="1" dirty="0">
                          <a:solidFill>
                            <a:srgbClr val="0000FF"/>
                          </a:solidFill>
                          <a:latin typeface="+mn-lt"/>
                        </a:rPr>
                        <a:t>rounding</a:t>
                      </a:r>
                      <a:endParaRPr lang="en-US" sz="24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812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00FF"/>
                          </a:solidFill>
                          <a:latin typeface="+mn-lt"/>
                        </a:rPr>
                        <a:t>Round</a:t>
                      </a:r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both</a:t>
                      </a:r>
                    </a:p>
                    <a:p>
                      <a:pPr algn="ctr"/>
                      <a:r>
                        <a:rPr lang="en-US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numbers up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620399"/>
              </p:ext>
            </p:extLst>
          </p:nvPr>
        </p:nvGraphicFramePr>
        <p:xfrm>
          <a:off x="1415287" y="4810380"/>
          <a:ext cx="7236206" cy="12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4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0776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Actual answer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03">
                <a:tc>
                  <a:txBody>
                    <a:bodyPr/>
                    <a:lstStyle/>
                    <a:p>
                      <a:pPr algn="ctr"/>
                      <a:r>
                        <a:rPr lang="en-US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Closer method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203200"/>
            <a:ext cx="613295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Now we will round both numbers up to estimate differences.</a:t>
            </a:r>
          </a:p>
        </p:txBody>
      </p:sp>
    </p:spTree>
    <p:extLst>
      <p:ext uri="{BB962C8B-B14F-4D97-AF65-F5344CB8AC3E}">
        <p14:creationId xmlns:p14="http://schemas.microsoft.com/office/powerpoint/2010/main" val="1800068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2323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Use two methods of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. Then calculate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the actual answer.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Which method produces a closer answer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136900"/>
            <a:ext cx="268003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7234 − 2991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3136900"/>
            <a:ext cx="22855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867 − 542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067300"/>
            <a:ext cx="365236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957 832 − 734 603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5067300"/>
            <a:ext cx="22865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642 − 378</a:t>
            </a:r>
          </a:p>
        </p:txBody>
      </p:sp>
    </p:spTree>
    <p:extLst>
      <p:ext uri="{BB962C8B-B14F-4D97-AF65-F5344CB8AC3E}">
        <p14:creationId xmlns:p14="http://schemas.microsoft.com/office/powerpoint/2010/main" val="7158081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34200"/>
            <a:ext cx="8016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C-34 for details.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02772"/>
              </p:ext>
            </p:extLst>
          </p:nvPr>
        </p:nvGraphicFramePr>
        <p:xfrm>
          <a:off x="493648" y="1076579"/>
          <a:ext cx="9172702" cy="4371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6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Subtraction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Regular </a:t>
                      </a:r>
                      <a:r>
                        <a:rPr lang="en-US" sz="2000" b="1" dirty="0">
                          <a:solidFill>
                            <a:srgbClr val="0000FF"/>
                          </a:solidFill>
                          <a:latin typeface="+mn-lt"/>
                        </a:rPr>
                        <a:t>rounding</a:t>
                      </a:r>
                      <a:endParaRPr lang="en-US" sz="22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719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00FF"/>
                          </a:solidFill>
                          <a:latin typeface="+mn-lt"/>
                        </a:rPr>
                        <a:t>Round</a:t>
                      </a:r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 both</a:t>
                      </a:r>
                    </a:p>
                    <a:p>
                      <a:pPr algn="ctr"/>
                      <a:r>
                        <a:rPr lang="en-US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numbers up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913232"/>
              </p:ext>
            </p:extLst>
          </p:nvPr>
        </p:nvGraphicFramePr>
        <p:xfrm>
          <a:off x="493648" y="5438522"/>
          <a:ext cx="9172702" cy="12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6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6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0776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Actual answer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903">
                <a:tc>
                  <a:txBody>
                    <a:bodyPr/>
                    <a:lstStyle/>
                    <a:p>
                      <a:pPr algn="ctr"/>
                      <a:r>
                        <a:rPr lang="en-US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Closer method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2600" y="203200"/>
            <a:ext cx="3354425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Use this to take up the exercise.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0200" y="584200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1500" y="584200"/>
            <a:ext cx="592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75500" y="584200"/>
            <a:ext cx="5797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74100" y="584200"/>
            <a:ext cx="59331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7564212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6400" y="736600"/>
            <a:ext cx="18132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273 + 385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6934200"/>
            <a:ext cx="584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See p. C-34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108200"/>
            <a:ext cx="78841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Don added these two numbers and got 958.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921000"/>
            <a:ext cx="649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Does that answer seem reasonable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77694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Is the answer reasonable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41500"/>
            <a:ext cx="368363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entury Gothic"/>
              </a:rPr>
              <a:t>a) 1245 + 683 = 1928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254500"/>
            <a:ext cx="44713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2800">
                <a:solidFill>
                  <a:srgbClr val="000000"/>
                </a:solidFill>
                <a:latin typeface="Century Gothic"/>
              </a:rPr>
              <a:t>b) 30 417 + 6685 = 97 267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64979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773531"/>
              </p:ext>
            </p:extLst>
          </p:nvPr>
        </p:nvGraphicFramePr>
        <p:xfrm>
          <a:off x="4694301" y="1312799"/>
          <a:ext cx="3590671" cy="1436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18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419100"/>
            <a:ext cx="65874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24 758 to different places.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27200" y="2247900"/>
            <a:ext cx="291780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nearest ten thousand: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409353"/>
              </p:ext>
            </p:extLst>
          </p:nvPr>
        </p:nvGraphicFramePr>
        <p:xfrm>
          <a:off x="4694301" y="3395599"/>
          <a:ext cx="3590799" cy="1436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185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9800" y="4330700"/>
            <a:ext cx="2441448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nearest thousand: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414073"/>
              </p:ext>
            </p:extLst>
          </p:nvPr>
        </p:nvGraphicFramePr>
        <p:xfrm>
          <a:off x="4694301" y="5478399"/>
          <a:ext cx="3590799" cy="1436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18185"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186"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11400" y="6413500"/>
            <a:ext cx="233243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nearest hundred: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BD35D7-8429-49E7-B0E8-9D41C1EFA1B5}"/>
              </a:ext>
            </a:extLst>
          </p:cNvPr>
          <p:cNvCxnSpPr>
            <a:cxnSpLocks/>
          </p:cNvCxnSpPr>
          <p:nvPr/>
        </p:nvCxnSpPr>
        <p:spPr>
          <a:xfrm>
            <a:off x="0" y="30734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83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28585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Why is it particularly important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your answer before using a calculator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34200"/>
            <a:ext cx="5526786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600">
                <a:solidFill>
                  <a:srgbClr val="666666"/>
                </a:solidFill>
                <a:latin typeface="Century Gothic"/>
              </a:rPr>
              <a:t>See p. C-35 for details.</a:t>
            </a:r>
          </a:p>
        </p:txBody>
      </p:sp>
    </p:spTree>
    <p:extLst>
      <p:ext uri="{BB962C8B-B14F-4D97-AF65-F5344CB8AC3E}">
        <p14:creationId xmlns:p14="http://schemas.microsoft.com/office/powerpoint/2010/main" val="24627443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then find the answer using a calculator. Explain which method of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you used.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38400"/>
            <a:ext cx="9654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The area of New Brunswick is 72 908 square kilometres, and the area of Nova Scotia is 55 284 square kilometres.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241800"/>
            <a:ext cx="965454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What is the area of both provinces together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537200"/>
            <a:ext cx="80924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What is the difference between the areas of the provinces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749068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2209800"/>
            <a:ext cx="96545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What was the population of all three provinces together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4279900"/>
            <a:ext cx="9269857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ii) What is larger, the population of New Brunswick and PEI together, or the population of Nova Scotia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How much larger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06400"/>
            <a:ext cx="8990457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The population of New Brunswick in 2016 was 747 101, and the population of Nova Scotia in 2016 was 923 598. The population of PEI was 142 907.</a:t>
            </a:r>
          </a:p>
        </p:txBody>
      </p:sp>
    </p:spTree>
    <p:extLst>
      <p:ext uri="{BB962C8B-B14F-4D97-AF65-F5344CB8AC3E}">
        <p14:creationId xmlns:p14="http://schemas.microsoft.com/office/powerpoint/2010/main" val="23555737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908540" cy="26609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1.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both numbers down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subtraction. Compare the answers to the answers from regular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. When does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both numbers down work better than regular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90900"/>
            <a:ext cx="268003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7234 − 2991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3390900"/>
            <a:ext cx="228554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867 − 542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372100"/>
            <a:ext cx="365236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957 832 − 734 603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5372100"/>
            <a:ext cx="228658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642 − 378</a:t>
            </a:r>
          </a:p>
        </p:txBody>
      </p:sp>
    </p:spTree>
    <p:extLst>
      <p:ext uri="{BB962C8B-B14F-4D97-AF65-F5344CB8AC3E}">
        <p14:creationId xmlns:p14="http://schemas.microsoft.com/office/powerpoint/2010/main" val="16457996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3878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2. Let's explore: Why does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up both numbers give a better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than one up, one down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for 4567 – 2431 = 2136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35200"/>
            <a:ext cx="521784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Write the missing numbers.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136900"/>
            <a:ext cx="380969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4567 = 5000 − _____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3136900"/>
            <a:ext cx="388086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2431 = 2000 + _____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092700"/>
            <a:ext cx="395206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2431 = 3000 − _____</a:t>
            </a:r>
          </a:p>
        </p:txBody>
      </p:sp>
    </p:spTree>
    <p:extLst>
      <p:ext uri="{BB962C8B-B14F-4D97-AF65-F5344CB8AC3E}">
        <p14:creationId xmlns:p14="http://schemas.microsoft.com/office/powerpoint/2010/main" val="21267423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This is the amount of error when we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the usual way: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90600" y="1828800"/>
            <a:ext cx="7782763" cy="3664604"/>
            <a:chOff x="990600" y="1828800"/>
            <a:chExt cx="7782763" cy="3664604"/>
          </a:xfrm>
        </p:grpSpPr>
        <p:sp>
          <p:nvSpPr>
            <p:cNvPr id="3" name="TextBox 2"/>
            <p:cNvSpPr txBox="1"/>
            <p:nvPr/>
          </p:nvSpPr>
          <p:spPr>
            <a:xfrm>
              <a:off x="990600" y="1828800"/>
              <a:ext cx="220741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4567 − 2431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24200" y="1828800"/>
              <a:ext cx="5649163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(5000 − _____) − (2000 + _____)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24200" y="2616200"/>
              <a:ext cx="5124094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5000 − _____ − 2000 − _____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24200" y="3390900"/>
              <a:ext cx="5124094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5000 − 2000 − _____ − _____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24200" y="4178300"/>
              <a:ext cx="5649163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(5000 − 2000) − (_____ + _____)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24200" y="4953000"/>
              <a:ext cx="262204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3000 − 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3516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c) This is the amount of error when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up both numbers: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90600" y="1841500"/>
            <a:ext cx="7782763" cy="3664604"/>
            <a:chOff x="990600" y="1841500"/>
            <a:chExt cx="7782763" cy="3664604"/>
          </a:xfrm>
        </p:grpSpPr>
        <p:sp>
          <p:nvSpPr>
            <p:cNvPr id="3" name="TextBox 2"/>
            <p:cNvSpPr txBox="1"/>
            <p:nvPr/>
          </p:nvSpPr>
          <p:spPr>
            <a:xfrm>
              <a:off x="990600" y="1841500"/>
              <a:ext cx="220741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4567 − 2431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124200" y="1841500"/>
              <a:ext cx="5649163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(5000 − _____) − (3000 + _____)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24200" y="2616200"/>
              <a:ext cx="5124094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5000 − _____ − 3000 − _____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24200" y="3403600"/>
              <a:ext cx="5124094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5000 − 3000 − _____ − _____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24200" y="4178300"/>
              <a:ext cx="5649163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(5000 − 3000) − (_____ + _____)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24200" y="4965700"/>
              <a:ext cx="2622042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= 2000 − _____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6210300"/>
            <a:ext cx="91846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d) Which way of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reduces the total error of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 estimation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585435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854440" cy="21679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3. In front-end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we ignore all but the </a:t>
            </a:r>
            <a:br>
              <a:rPr lang="en-US" sz="2800" dirty="0">
                <a:solidFill>
                  <a:srgbClr val="000000"/>
                </a:solidFill>
                <a:latin typeface="Century Gothic"/>
              </a:rPr>
            </a:br>
            <a:r>
              <a:rPr lang="en-US" sz="2800" dirty="0">
                <a:solidFill>
                  <a:srgbClr val="000000"/>
                </a:solidFill>
                <a:latin typeface="Century Gothic"/>
              </a:rPr>
              <a:t>first digit of the number, regardless of which ten, hundred, or thousand the number is closest to.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Example: By front-end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37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rounds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to 30.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922814"/>
            <a:ext cx="9385173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a) Use both regular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and front-end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, then calculate the exact answer.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230914"/>
            <a:ext cx="172001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54 + 29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73500" y="4230914"/>
            <a:ext cx="17912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47 + 28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9800" y="4230914"/>
            <a:ext cx="186240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31 + 49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208814"/>
            <a:ext cx="191709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57 + 34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73500" y="5208814"/>
            <a:ext cx="184589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v) 32 + 51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9800" y="5208814"/>
            <a:ext cx="191709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vi) 35 + 45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235700"/>
            <a:ext cx="964577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Do you think front-end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gives a better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than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adding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22ADB6-BDA2-4F69-8CBF-CBAD8BB3DA20}"/>
              </a:ext>
            </a:extLst>
          </p:cNvPr>
          <p:cNvCxnSpPr>
            <a:cxnSpLocks/>
          </p:cNvCxnSpPr>
          <p:nvPr/>
        </p:nvCxnSpPr>
        <p:spPr>
          <a:xfrm>
            <a:off x="0" y="26851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21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385173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Use both regular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and front-end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, then calculate the exact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746500"/>
            <a:ext cx="9645777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Do you think front-end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estimation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gives a better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than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when subtracting</a:t>
            </a:r>
            <a:r>
              <a:rPr lang="en-US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Explain.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727200"/>
            <a:ext cx="172001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i) 76 − 57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86200" y="1727200"/>
            <a:ext cx="17912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ii) 79 − 13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9800" y="1727200"/>
            <a:ext cx="186240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iii) 58 − 41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2679700"/>
            <a:ext cx="191709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iv) 56 − 44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6200" y="2679700"/>
            <a:ext cx="184589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v) 57 − 36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89800" y="2679700"/>
            <a:ext cx="191709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vi) 41 − 23</a:t>
            </a:r>
          </a:p>
        </p:txBody>
      </p:sp>
    </p:spTree>
    <p:extLst>
      <p:ext uri="{BB962C8B-B14F-4D97-AF65-F5344CB8AC3E}">
        <p14:creationId xmlns:p14="http://schemas.microsoft.com/office/powerpoint/2010/main" val="2282123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956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4. Write a number that can be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rounded 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to the given numbers.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676400"/>
            <a:ext cx="316793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a) 1000 and 1400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279900"/>
            <a:ext cx="42512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b) 6000, 5900, and 5870</a:t>
            </a:r>
          </a:p>
        </p:txBody>
      </p:sp>
    </p:spTree>
    <p:extLst>
      <p:ext uri="{BB962C8B-B14F-4D97-AF65-F5344CB8AC3E}">
        <p14:creationId xmlns:p14="http://schemas.microsoft.com/office/powerpoint/2010/main" val="1567939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3000" y="1485900"/>
            <a:ext cx="18132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475 + 321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45200" y="1485900"/>
            <a:ext cx="18132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500 + 300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C-30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9100"/>
            <a:ext cx="446115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Which addition is easier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048000"/>
            <a:ext cx="48579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Will their answers be close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27500" y="5041900"/>
            <a:ext cx="20035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FF"/>
                </a:solidFill>
                <a:latin typeface="Century Gothic"/>
              </a:rPr>
              <a:t>estimating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051300"/>
            <a:ext cx="620301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Have students calculate both sums to check their prediction.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FFAFDE-6F9F-4A74-A57F-9E30A81AF97D}"/>
              </a:ext>
            </a:extLst>
          </p:cNvPr>
          <p:cNvCxnSpPr>
            <a:cxnSpLocks/>
          </p:cNvCxnSpPr>
          <p:nvPr/>
        </p:nvCxnSpPr>
        <p:spPr>
          <a:xfrm>
            <a:off x="0" y="4483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02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54770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5. Can you write a number than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rounds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5800 and to 5870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Explain.</a:t>
            </a:r>
          </a:p>
        </p:txBody>
      </p:sp>
    </p:spTree>
    <p:extLst>
      <p:ext uri="{BB962C8B-B14F-4D97-AF65-F5344CB8AC3E}">
        <p14:creationId xmlns:p14="http://schemas.microsoft.com/office/powerpoint/2010/main" val="10758781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AP Book 6.1 pp. 35–37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3729154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20900"/>
            <a:ext cx="5704840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1500">
                <a:solidFill>
                  <a:srgbClr val="666666"/>
                </a:solidFill>
                <a:latin typeface="Century Gothic"/>
              </a:rPr>
              <a:t>See p. C-30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7542276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Why would you want to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answers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781300"/>
            <a:ext cx="9776333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Canada's population is about 37 million people.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Mexico's is about 130 million people.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743700"/>
            <a:ext cx="9735185" cy="4135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US" sz="2000">
                <a:solidFill>
                  <a:srgbClr val="000000"/>
                </a:solidFill>
                <a:latin typeface="Century Gothic"/>
              </a:rPr>
              <a:t> Do you need the exact populations to answer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737100"/>
            <a:ext cx="96545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Which country has a larger population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>
                <a:solidFill>
                  <a:srgbClr val="000000"/>
                </a:solidFill>
                <a:latin typeface="Century Gothic"/>
              </a:rPr>
              <a:t>About how much larger</a:t>
            </a:r>
            <a:r>
              <a:rPr lang="en-US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C764A30-B019-4884-A683-F3EBBBC76798}"/>
              </a:ext>
            </a:extLst>
          </p:cNvPr>
          <p:cNvCxnSpPr>
            <a:cxnSpLocks/>
          </p:cNvCxnSpPr>
          <p:nvPr/>
        </p:nvCxnSpPr>
        <p:spPr>
          <a:xfrm>
            <a:off x="0" y="2510971"/>
            <a:ext cx="101923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73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7048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500">
                <a:solidFill>
                  <a:srgbClr val="666666"/>
                </a:solidFill>
                <a:latin typeface="Century Gothic"/>
              </a:rPr>
              <a:t>See p. C-30 for details.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717800" y="1270000"/>
            <a:ext cx="4712284" cy="1635899"/>
            <a:chOff x="2717800" y="1270000"/>
            <a:chExt cx="4712284" cy="1635899"/>
          </a:xfrm>
        </p:grpSpPr>
        <p:sp>
          <p:nvSpPr>
            <p:cNvPr id="3" name="TextBox 2"/>
            <p:cNvSpPr txBox="1"/>
            <p:nvPr/>
          </p:nvSpPr>
          <p:spPr>
            <a:xfrm>
              <a:off x="2717800" y="1270000"/>
              <a:ext cx="480372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475 + 321 </a:t>
              </a:r>
              <a:r>
                <a:rPr lang="en-US" sz="2800">
                  <a:solidFill>
                    <a:srgbClr val="0000FF"/>
                  </a:solidFill>
                  <a:latin typeface="Century Gothic"/>
                </a:rPr>
                <a:t>≈</a:t>
              </a:r>
              <a:r>
                <a:rPr lang="en-US" sz="2800">
                  <a:solidFill>
                    <a:srgbClr val="000000"/>
                  </a:solidFill>
                  <a:latin typeface="Century Gothic"/>
                </a:rPr>
                <a:t> 500 + 300 = 800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 flipV="1">
              <a:off x="4582160" y="1759585"/>
              <a:ext cx="0" cy="729615"/>
            </a:xfrm>
            <a:prstGeom prst="line">
              <a:avLst/>
            </a:prstGeom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162300" y="2628900"/>
              <a:ext cx="2948330" cy="40011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US" sz="2000">
                  <a:solidFill>
                    <a:srgbClr val="000000"/>
                  </a:solidFill>
                  <a:latin typeface="Century Gothic"/>
                </a:rPr>
                <a:t>"</a:t>
              </a:r>
              <a:r>
                <a:rPr lang="en-US" sz="2000">
                  <a:solidFill>
                    <a:srgbClr val="0000FF"/>
                  </a:solidFill>
                  <a:latin typeface="Century Gothic"/>
                </a:rPr>
                <a:t>approximately equal</a:t>
              </a:r>
              <a:r>
                <a:rPr lang="en-US" sz="2000">
                  <a:solidFill>
                    <a:srgbClr val="000000"/>
                  </a:solidFill>
                  <a:latin typeface="Century Gothic"/>
                </a:rPr>
                <a:t>"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7051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19100"/>
            <a:ext cx="9478772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US" sz="2800" dirty="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by </a:t>
            </a:r>
            <a:r>
              <a:rPr lang="en-US" sz="2800" dirty="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 dirty="0">
                <a:solidFill>
                  <a:srgbClr val="000000"/>
                </a:solidFill>
                <a:latin typeface="Century Gothic"/>
              </a:rPr>
              <a:t> each number to the stated place value.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2400300"/>
            <a:ext cx="31893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a) 421 + 159, tens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3644900"/>
            <a:ext cx="44898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b) 4501 − 1511, hundreds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00" y="4876800"/>
            <a:ext cx="44773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c) 3652 + 4714, hundreds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800" y="6121400"/>
            <a:ext cx="46434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d) 7980 + 1278, thousands</a:t>
            </a:r>
          </a:p>
        </p:txBody>
      </p:sp>
    </p:spTree>
    <p:extLst>
      <p:ext uri="{BB962C8B-B14F-4D97-AF65-F5344CB8AC3E}">
        <p14:creationId xmlns:p14="http://schemas.microsoft.com/office/powerpoint/2010/main" val="25409887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733800"/>
            <a:ext cx="22967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entury Gothic"/>
              </a:rPr>
              <a:t>Bonus: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495800"/>
            <a:ext cx="593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g) 8541 + 972 + 37 218, thousands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981700"/>
            <a:ext cx="54677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a-DK" sz="2800">
                <a:solidFill>
                  <a:srgbClr val="000000"/>
                </a:solidFill>
                <a:latin typeface="Century Gothic"/>
              </a:rPr>
              <a:t>h) 6730 + 9050 − 612, hundreds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06400"/>
            <a:ext cx="52220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e) 13 891 − 11 990, thousands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1905000"/>
            <a:ext cx="609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a-DK" sz="2800">
                <a:solidFill>
                  <a:srgbClr val="000000"/>
                </a:solidFill>
                <a:latin typeface="Century Gothic"/>
              </a:rPr>
              <a:t>f) 51 456 − 23 512, hundreds</a:t>
            </a:r>
            <a:endParaRPr lang="en-US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E9E69F1-633C-44F9-889D-1910F2C6BCB7}"/>
              </a:ext>
            </a:extLst>
          </p:cNvPr>
          <p:cNvCxnSpPr>
            <a:cxnSpLocks/>
          </p:cNvCxnSpPr>
          <p:nvPr/>
        </p:nvCxnSpPr>
        <p:spPr>
          <a:xfrm>
            <a:off x="0" y="3517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15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128" y="6934200"/>
            <a:ext cx="672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Then have students find the actual answer. See p. C-31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25900" y="1371600"/>
            <a:ext cx="22074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1834 − 1598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82131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800">
                <a:solidFill>
                  <a:srgbClr val="000000"/>
                </a:solidFill>
                <a:latin typeface="Century Gothic"/>
              </a:rPr>
              <a:t>Let's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estimate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the answer by </a:t>
            </a:r>
            <a:r>
              <a:rPr lang="en-US" sz="2800">
                <a:solidFill>
                  <a:srgbClr val="0000FF"/>
                </a:solidFill>
                <a:latin typeface="Century Gothic"/>
              </a:rPr>
              <a:t>rounding</a:t>
            </a:r>
            <a:r>
              <a:rPr lang="en-US" sz="2800">
                <a:solidFill>
                  <a:srgbClr val="000000"/>
                </a:solidFill>
                <a:latin typeface="Century Gothic"/>
              </a:rPr>
              <a:t> to the 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5100" y="2540000"/>
            <a:ext cx="2441448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nearest thousand: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08328" y="5080000"/>
            <a:ext cx="233243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Century Gothic"/>
              </a:rPr>
              <a:t>nearest hundred: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013200"/>
            <a:ext cx="43163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600">
                <a:solidFill>
                  <a:srgbClr val="666666"/>
                </a:solidFill>
                <a:latin typeface="Century Gothic"/>
              </a:rPr>
              <a:t>Discuss whether the answer is reasonable.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4F880A-9283-4612-B029-041C75FEF2DC}"/>
              </a:ext>
            </a:extLst>
          </p:cNvPr>
          <p:cNvCxnSpPr>
            <a:cxnSpLocks/>
          </p:cNvCxnSpPr>
          <p:nvPr/>
        </p:nvCxnSpPr>
        <p:spPr>
          <a:xfrm>
            <a:off x="0" y="444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22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BCCA540-6D82-47EE-B5C3-C07855A828DD}"/>
</file>

<file path=customXml/itemProps2.xml><?xml version="1.0" encoding="utf-8"?>
<ds:datastoreItem xmlns:ds="http://schemas.openxmlformats.org/officeDocument/2006/customXml" ds:itemID="{2F4B4675-F8C9-4D16-975E-9C530597B39A}"/>
</file>

<file path=customXml/itemProps3.xml><?xml version="1.0" encoding="utf-8"?>
<ds:datastoreItem xmlns:ds="http://schemas.openxmlformats.org/officeDocument/2006/customXml" ds:itemID="{9C693691-09A0-4E8E-B1A5-ADC627064E09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1656</Words>
  <Application>Microsoft Office PowerPoint</Application>
  <PresentationFormat>Custom</PresentationFormat>
  <Paragraphs>254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STANDARD</dc:creator>
  <cp:lastModifiedBy>Toshiba</cp:lastModifiedBy>
  <cp:revision>5</cp:revision>
  <dcterms:created xsi:type="dcterms:W3CDTF">2018-09-25T21:08:20Z</dcterms:created>
  <dcterms:modified xsi:type="dcterms:W3CDTF">2018-09-26T19:33:15Z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