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160000" cy="7620000"/>
  <p:notesSz cx="6858000" cy="9144000"/>
  <p:embeddedFontLst>
    <p:embeddedFont>
      <p:font typeface="Century Gothic" panose="020B050202020202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06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04516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485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140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220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2990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5432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318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3427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693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3130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1281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DEDFD-387B-4C6D-8F56-B2CE130E97B0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33601-120E-4BCC-9772-06CA2D5376D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380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46304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0660" y="736600"/>
            <a:ext cx="7228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N-51–54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G6-20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7240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Rotations on a Coordinate Grid</a:t>
            </a:r>
            <a:endParaRPr lang="en-CA" sz="30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2067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perform and describe transformations of points and polygons in the first quadrant of a coordinate grid.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6991939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AP Book 6.2 pp. 67–69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58199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099296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a)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polygon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PQRS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90° clockwise around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U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What are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vertices of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24" y="2000504"/>
            <a:ext cx="4805807" cy="320141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57200" y="5613400"/>
            <a:ext cx="99720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Describe another transformation or sequence of transformations that would take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PQRS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occupy the same place, but with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P*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being (10, 1).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3344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67–69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453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N-51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03203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818863" y="3810000"/>
            <a:ext cx="3175762" cy="1272822"/>
            <a:chOff x="3809238" y="3807179"/>
            <a:chExt cx="3175762" cy="1272822"/>
          </a:xfrm>
        </p:grpSpPr>
        <p:sp>
          <p:nvSpPr>
            <p:cNvPr id="3" name="Freeform 2"/>
            <p:cNvSpPr/>
            <p:nvPr/>
          </p:nvSpPr>
          <p:spPr>
            <a:xfrm flipV="1">
              <a:off x="6345767" y="3810000"/>
              <a:ext cx="626534" cy="1257301"/>
            </a:xfrm>
            <a:custGeom>
              <a:avLst/>
              <a:gdLst/>
              <a:ahLst/>
              <a:cxnLst/>
              <a:rect l="0" t="0" r="0" b="0"/>
              <a:pathLst>
                <a:path w="626534" h="1257301">
                  <a:moveTo>
                    <a:pt x="0" y="0"/>
                  </a:moveTo>
                  <a:lnTo>
                    <a:pt x="626533" y="1257300"/>
                  </a:lnTo>
                  <a:lnTo>
                    <a:pt x="0" y="1257300"/>
                  </a:lnTo>
                  <a:close/>
                </a:path>
              </a:pathLst>
            </a:custGeom>
            <a:solidFill>
              <a:srgbClr val="CBCBE7">
                <a:alpha val="60000"/>
              </a:srgbClr>
            </a:solidFill>
            <a:ln w="12700" cap="rnd" cmpd="sng" algn="ctr">
              <a:solidFill>
                <a:srgbClr val="CBCBE7">
                  <a:alpha val="6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818467" y="3810000"/>
              <a:ext cx="2523068" cy="1270001"/>
            </a:xfrm>
            <a:custGeom>
              <a:avLst/>
              <a:gdLst/>
              <a:ahLst/>
              <a:cxnLst/>
              <a:rect l="0" t="0" r="0" b="0"/>
              <a:pathLst>
                <a:path w="2523068" h="1270001">
                  <a:moveTo>
                    <a:pt x="0" y="0"/>
                  </a:moveTo>
                  <a:lnTo>
                    <a:pt x="2523067" y="0"/>
                  </a:lnTo>
                  <a:lnTo>
                    <a:pt x="2523067" y="1270000"/>
                  </a:lnTo>
                  <a:lnTo>
                    <a:pt x="0" y="1270000"/>
                  </a:lnTo>
                  <a:close/>
                </a:path>
              </a:pathLst>
            </a:custGeom>
            <a:solidFill>
              <a:srgbClr val="CBCBE7">
                <a:alpha val="60000"/>
              </a:srgbClr>
            </a:solidFill>
            <a:ln w="12700" cap="rnd" cmpd="sng" algn="ctr">
              <a:solidFill>
                <a:srgbClr val="CBCBE7">
                  <a:alpha val="6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809238" y="3807179"/>
              <a:ext cx="3175762" cy="1269746"/>
              <a:chOff x="3809238" y="3807179"/>
              <a:chExt cx="3175762" cy="1269746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809238" y="3810000"/>
                <a:ext cx="3164713" cy="0"/>
              </a:xfrm>
              <a:prstGeom prst="line">
                <a:avLst/>
              </a:prstGeom>
              <a:ln w="25400" cap="rnd" cmpd="sng" algn="ctr">
                <a:solidFill>
                  <a:srgbClr val="00005E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3809238" y="3810000"/>
                <a:ext cx="0" cy="1265682"/>
              </a:xfrm>
              <a:prstGeom prst="line">
                <a:avLst/>
              </a:prstGeom>
              <a:ln w="25400" cap="rnd" cmpd="sng" algn="ctr">
                <a:solidFill>
                  <a:srgbClr val="00005E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809238" y="5075682"/>
                <a:ext cx="2528062" cy="0"/>
              </a:xfrm>
              <a:prstGeom prst="line">
                <a:avLst/>
              </a:prstGeom>
              <a:ln w="25400" cap="rnd" cmpd="sng" algn="ctr">
                <a:solidFill>
                  <a:srgbClr val="00005E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6337300" y="3807179"/>
                <a:ext cx="647700" cy="1269746"/>
              </a:xfrm>
              <a:prstGeom prst="line">
                <a:avLst/>
              </a:prstGeom>
              <a:ln w="25400" cap="rnd" cmpd="sng" algn="ctr">
                <a:solidFill>
                  <a:srgbClr val="00005E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7" name="Group 56"/>
          <p:cNvGrpSpPr/>
          <p:nvPr/>
        </p:nvGrpSpPr>
        <p:grpSpPr>
          <a:xfrm>
            <a:off x="1352750" y="501850"/>
            <a:ext cx="7139533" cy="7003365"/>
            <a:chOff x="1333500" y="482600"/>
            <a:chExt cx="7139533" cy="7003365"/>
          </a:xfrm>
        </p:grpSpPr>
        <p:grpSp>
          <p:nvGrpSpPr>
            <p:cNvPr id="35" name="Group 34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1806702" y="630682"/>
                <a:ext cx="173863" cy="6341618"/>
                <a:chOff x="1806702" y="630682"/>
                <a:chExt cx="173863" cy="6341618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806702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TextBox 35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4544060" y="177539"/>
            <a:ext cx="5502739" cy="338554"/>
            <a:chOff x="4544060" y="177539"/>
            <a:chExt cx="5502739" cy="338554"/>
          </a:xfrm>
        </p:grpSpPr>
        <p:sp>
          <p:nvSpPr>
            <p:cNvPr id="2" name="Freeform 1"/>
            <p:cNvSpPr/>
            <p:nvPr/>
          </p:nvSpPr>
          <p:spPr>
            <a:xfrm>
              <a:off x="7174897" y="178123"/>
              <a:ext cx="2871902" cy="337387"/>
            </a:xfrm>
            <a:custGeom>
              <a:avLst/>
              <a:gdLst/>
              <a:ahLst/>
              <a:cxnLst/>
              <a:rect l="0" t="0" r="0" b="0"/>
              <a:pathLst>
                <a:path w="2871902" h="337387">
                  <a:moveTo>
                    <a:pt x="0" y="0"/>
                  </a:moveTo>
                  <a:lnTo>
                    <a:pt x="2871901" y="0"/>
                  </a:lnTo>
                  <a:lnTo>
                    <a:pt x="2871901" y="337386"/>
                  </a:lnTo>
                  <a:lnTo>
                    <a:pt x="0" y="337386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44060" y="177539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pp. N-51–52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9" name="Table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210547"/>
              </p:ext>
            </p:extLst>
          </p:nvPr>
        </p:nvGraphicFramePr>
        <p:xfrm>
          <a:off x="3801491" y="626619"/>
          <a:ext cx="6116955" cy="17870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6941"/>
                <a:gridCol w="864362"/>
                <a:gridCol w="891413"/>
                <a:gridCol w="891413"/>
                <a:gridCol w="891413"/>
                <a:gridCol w="891413"/>
              </a:tblGrid>
              <a:tr h="415798">
                <a:tc gridSpan="2"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77647">
                <a:tc rowSpan="3"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under </a:t>
                      </a:r>
                    </a:p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90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° CCW</a:t>
                      </a:r>
                    </a:p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rotation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around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500" b="1" i="1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R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(2, 3)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59232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500" b="1" i="1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P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(5, 4)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3434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500" b="1" i="1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Q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(8, 5)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3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828488" y="1914625"/>
            <a:ext cx="1268647" cy="2535682"/>
            <a:chOff x="3809238" y="1905000"/>
            <a:chExt cx="1268647" cy="2535682"/>
          </a:xfrm>
        </p:grpSpPr>
        <p:grpSp>
          <p:nvGrpSpPr>
            <p:cNvPr id="4" name="Group 3"/>
            <p:cNvGrpSpPr/>
            <p:nvPr/>
          </p:nvGrpSpPr>
          <p:grpSpPr>
            <a:xfrm>
              <a:off x="3820582" y="1953681"/>
              <a:ext cx="1257303" cy="2453219"/>
              <a:chOff x="3820582" y="1953681"/>
              <a:chExt cx="1257303" cy="2453219"/>
            </a:xfrm>
          </p:grpSpPr>
          <p:sp>
            <p:nvSpPr>
              <p:cNvPr id="2" name="Freeform 1"/>
              <p:cNvSpPr/>
              <p:nvPr/>
            </p:nvSpPr>
            <p:spPr>
              <a:xfrm rot="16200000" flipV="1">
                <a:off x="3832224" y="1942040"/>
                <a:ext cx="1234020" cy="1257301"/>
              </a:xfrm>
              <a:custGeom>
                <a:avLst/>
                <a:gdLst/>
                <a:ahLst/>
                <a:cxnLst/>
                <a:rect l="0" t="0" r="0" b="0"/>
                <a:pathLst>
                  <a:path w="1234020" h="1257301">
                    <a:moveTo>
                      <a:pt x="0" y="0"/>
                    </a:moveTo>
                    <a:lnTo>
                      <a:pt x="1234019" y="1257300"/>
                    </a:lnTo>
                    <a:lnTo>
                      <a:pt x="0" y="1257300"/>
                    </a:lnTo>
                    <a:close/>
                  </a:path>
                </a:pathLst>
              </a:custGeom>
              <a:solidFill>
                <a:srgbClr val="CBCBE7">
                  <a:alpha val="60000"/>
                </a:srgbClr>
              </a:solidFill>
              <a:ln w="12700" cap="flat" cmpd="sng" algn="ctr">
                <a:solidFill>
                  <a:srgbClr val="CBCBE7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 rot="5400000" flipV="1">
                <a:off x="3832224" y="3161238"/>
                <a:ext cx="1234020" cy="1257303"/>
              </a:xfrm>
              <a:custGeom>
                <a:avLst/>
                <a:gdLst/>
                <a:ahLst/>
                <a:cxnLst/>
                <a:rect l="0" t="0" r="0" b="0"/>
                <a:pathLst>
                  <a:path w="1234020" h="1257303">
                    <a:moveTo>
                      <a:pt x="0" y="0"/>
                    </a:moveTo>
                    <a:lnTo>
                      <a:pt x="1234019" y="1257302"/>
                    </a:lnTo>
                    <a:lnTo>
                      <a:pt x="0" y="1257302"/>
                    </a:lnTo>
                    <a:close/>
                  </a:path>
                </a:pathLst>
              </a:custGeom>
              <a:solidFill>
                <a:srgbClr val="CBCBE7">
                  <a:alpha val="60000"/>
                </a:srgbClr>
              </a:solidFill>
              <a:ln w="12700" cap="flat" cmpd="sng" algn="ctr">
                <a:solidFill>
                  <a:srgbClr val="CBCBE7">
                    <a:alpha val="6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809238" y="1905000"/>
              <a:ext cx="1258062" cy="2535682"/>
              <a:chOff x="3809238" y="1905000"/>
              <a:chExt cx="1258062" cy="253568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3809238" y="1905000"/>
                <a:ext cx="1258062" cy="1270800"/>
                <a:chOff x="3809238" y="1905000"/>
                <a:chExt cx="1258062" cy="1270800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3809238" y="1905000"/>
                  <a:ext cx="0" cy="1270800"/>
                </a:xfrm>
                <a:prstGeom prst="line">
                  <a:avLst/>
                </a:prstGeom>
                <a:ln w="25400" cap="flat" cmpd="sng" algn="ctr">
                  <a:solidFill>
                    <a:srgbClr val="00005E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3810000" y="1917700"/>
                  <a:ext cx="1257300" cy="1257300"/>
                </a:xfrm>
                <a:prstGeom prst="line">
                  <a:avLst/>
                </a:prstGeom>
                <a:ln w="25400" cap="flat" cmpd="sng" algn="ctr">
                  <a:solidFill>
                    <a:srgbClr val="00005E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" name="Group 9"/>
              <p:cNvGrpSpPr/>
              <p:nvPr/>
            </p:nvGrpSpPr>
            <p:grpSpPr>
              <a:xfrm>
                <a:off x="3810000" y="3175000"/>
                <a:ext cx="1257300" cy="1265682"/>
                <a:chOff x="3810000" y="3175000"/>
                <a:chExt cx="1257300" cy="1265682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>
                  <a:off x="3810000" y="3175000"/>
                  <a:ext cx="1257300" cy="1257300"/>
                </a:xfrm>
                <a:prstGeom prst="line">
                  <a:avLst/>
                </a:prstGeom>
                <a:ln w="25400" cap="flat" cmpd="sng" algn="ctr">
                  <a:solidFill>
                    <a:srgbClr val="00005E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5066538" y="3175000"/>
                  <a:ext cx="0" cy="1265682"/>
                </a:xfrm>
                <a:prstGeom prst="line">
                  <a:avLst/>
                </a:prstGeom>
                <a:ln w="25400" cap="flat" cmpd="sng" algn="ctr">
                  <a:solidFill>
                    <a:srgbClr val="00005E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0" name="Group 59"/>
          <p:cNvGrpSpPr/>
          <p:nvPr/>
        </p:nvGrpSpPr>
        <p:grpSpPr>
          <a:xfrm>
            <a:off x="1343125" y="501850"/>
            <a:ext cx="7139533" cy="7003365"/>
            <a:chOff x="1333500" y="482600"/>
            <a:chExt cx="7139533" cy="7003365"/>
          </a:xfrm>
        </p:grpSpPr>
        <p:grpSp>
          <p:nvGrpSpPr>
            <p:cNvPr id="38" name="Group 37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1806702" y="630682"/>
                <a:ext cx="173863" cy="6341618"/>
                <a:chOff x="1806702" y="630682"/>
                <a:chExt cx="173863" cy="6341618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806702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TextBox 38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13" name="Freeform 12"/>
            <p:cNvSpPr/>
            <p:nvPr/>
          </p:nvSpPr>
          <p:spPr>
            <a:xfrm>
              <a:off x="7645400" y="151879"/>
              <a:ext cx="2401399" cy="423666"/>
            </a:xfrm>
            <a:custGeom>
              <a:avLst/>
              <a:gdLst/>
              <a:ahLst/>
              <a:cxnLst/>
              <a:rect l="0" t="0" r="0" b="0"/>
              <a:pathLst>
                <a:path w="2401399" h="423666">
                  <a:moveTo>
                    <a:pt x="0" y="0"/>
                  </a:moveTo>
                  <a:lnTo>
                    <a:pt x="2401398" y="0"/>
                  </a:lnTo>
                  <a:lnTo>
                    <a:pt x="24013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N-52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966676"/>
              </p:ext>
            </p:extLst>
          </p:nvPr>
        </p:nvGraphicFramePr>
        <p:xfrm>
          <a:off x="4706112" y="635000"/>
          <a:ext cx="5217160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pPr algn="l"/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pPr algn="l"/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3467100" y="3162300"/>
            <a:ext cx="443916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i="1" smtClean="0">
                <a:solidFill>
                  <a:srgbClr val="000000"/>
                </a:solidFill>
                <a:latin typeface="Century Gothic"/>
              </a:rPr>
              <a:t>A</a:t>
            </a:r>
            <a:endParaRPr lang="en-CA" sz="24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517900" y="1536700"/>
            <a:ext cx="393472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i="1" smtClean="0">
                <a:solidFill>
                  <a:srgbClr val="000000"/>
                </a:solidFill>
                <a:latin typeface="Century Gothic"/>
              </a:rPr>
              <a:t>B</a:t>
            </a:r>
            <a:endParaRPr lang="en-CA" sz="24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80000" y="2806700"/>
            <a:ext cx="466242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i="1" smtClean="0">
                <a:solidFill>
                  <a:srgbClr val="000000"/>
                </a:solidFill>
                <a:latin typeface="Century Gothic"/>
              </a:rPr>
              <a:t>C</a:t>
            </a:r>
            <a:endParaRPr lang="en-CA" sz="2400" i="1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80000" y="4445000"/>
            <a:ext cx="445262" cy="3000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400" i="1" smtClean="0">
                <a:solidFill>
                  <a:srgbClr val="000000"/>
                </a:solidFill>
                <a:latin typeface="Century Gothic"/>
              </a:rPr>
              <a:t>D</a:t>
            </a:r>
            <a:endParaRPr lang="en-CA" sz="2400" i="1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274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892300"/>
            <a:ext cx="581045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Plot points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(1, 2)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F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(1, 6).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692400"/>
            <a:ext cx="920706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Find two points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G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so that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EFGH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a square.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3492500"/>
            <a:ext cx="9633331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Find the centre of the square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What are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4762500"/>
            <a:ext cx="88544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What is the smallest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rotation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around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O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would bring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EFGH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a square that occupies the same place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743700"/>
            <a:ext cx="533191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 how you know.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54630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906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15900"/>
            <a:ext cx="7533640" cy="78303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Return to the slide featuring quadrilaterals </a:t>
            </a:r>
            <a:r>
              <a:rPr lang="en-CA" sz="1600" i="1" dirty="0" smtClean="0">
                <a:solidFill>
                  <a:srgbClr val="666666"/>
                </a:solidFill>
                <a:latin typeface="Century Gothic"/>
              </a:rPr>
              <a:t>ABCD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 and </a:t>
            </a:r>
            <a:r>
              <a:rPr lang="en-CA" sz="1600" i="1" dirty="0" smtClean="0">
                <a:solidFill>
                  <a:srgbClr val="666666"/>
                </a:solidFill>
                <a:latin typeface="Century Gothic"/>
              </a:rPr>
              <a:t>A′B′C′D′</a:t>
            </a: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N-53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2535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095500"/>
            <a:ext cx="580351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Draw a rectangle on the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3098800"/>
            <a:ext cx="9629140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Reflect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the rectangle using a transformation of your choice. Describe the transformation you used.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054600"/>
            <a:ext cx="9583674" cy="152285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Describe two transformations of a different type that would take the rectangle to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you produced.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0353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6893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Use two different transformations in a row on the rectangle you drew. Then find two different transformations that take the original rectangle to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rectangle.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838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8943340" cy="265919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Find a sequence of transformations that takes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MNSP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to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M*N*S*P*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keeping the vertices in the same order (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M to M*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and so on). Describe the transformations and the change of vertices.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200" y="3348228"/>
            <a:ext cx="9181973" cy="1101344"/>
            <a:chOff x="457200" y="3348228"/>
            <a:chExt cx="9181973" cy="1101344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33528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876" y="3348228"/>
              <a:ext cx="8599297" cy="110134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57200" y="5130800"/>
            <a:ext cx="9181973" cy="1087755"/>
            <a:chOff x="457200" y="5130800"/>
            <a:chExt cx="9181973" cy="1087755"/>
          </a:xfrm>
        </p:grpSpPr>
        <p:sp>
          <p:nvSpPr>
            <p:cNvPr id="6" name="TextBox 5"/>
            <p:cNvSpPr txBox="1"/>
            <p:nvPr/>
          </p:nvSpPr>
          <p:spPr>
            <a:xfrm>
              <a:off x="457200" y="51308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39876" y="5130800"/>
              <a:ext cx="8599297" cy="108775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  <p:extLst>
      <p:ext uri="{BB962C8B-B14F-4D97-AF65-F5344CB8AC3E}">
        <p14:creationId xmlns:p14="http://schemas.microsoft.com/office/powerpoint/2010/main" val="281225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F824A39-FCCF-4498-A76E-04A82A0DD1CC}"/>
</file>

<file path=customXml/itemProps2.xml><?xml version="1.0" encoding="utf-8"?>
<ds:datastoreItem xmlns:ds="http://schemas.openxmlformats.org/officeDocument/2006/customXml" ds:itemID="{3AEB8A01-24A5-4C25-8EAC-898F0806328D}"/>
</file>

<file path=customXml/itemProps3.xml><?xml version="1.0" encoding="utf-8"?>
<ds:datastoreItem xmlns:ds="http://schemas.openxmlformats.org/officeDocument/2006/customXml" ds:itemID="{9320A855-368C-418E-B6CC-7A14C6442824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452</Words>
  <Application>Microsoft Office PowerPoint</Application>
  <PresentationFormat>Custom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 Baldwin</cp:lastModifiedBy>
  <cp:revision>9</cp:revision>
  <dcterms:created xsi:type="dcterms:W3CDTF">2019-01-28T15:40:29Z</dcterms:created>
  <dcterms:modified xsi:type="dcterms:W3CDTF">2019-03-04T22:47:22Z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