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0160000" cy="7620000"/>
  <p:notesSz cx="6858000" cy="9144000"/>
  <p:embeddedFontLst>
    <p:embeddedFont>
      <p:font typeface="Century Gothic" panose="020B050202020202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626" y="96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6723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038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77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161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6612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8330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6957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551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9768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9811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105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48863-F516-44AB-83C6-4033ADDBD44F}" type="datetimeFigureOut">
              <a:rPr lang="en-CA" smtClean="0"/>
              <a:t>2019-04-25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0E59-AEB7-4E45-92E9-1C0257C600A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1525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436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3019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74296"/>
            <a:ext cx="58318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MB: required	ON: required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2460" y="736600"/>
            <a:ext cx="8067040" cy="75341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Teacher Resource 6.2 Unit 11 Geometry pp. N-43–46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New Canadian Edition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000000"/>
                </a:solidFill>
                <a:latin typeface="Century Gothic"/>
              </a:rPr>
              <a:t>JUMP Math™    Copyright © 2018 JUMP Math</a:t>
            </a:r>
            <a:endParaRPr lang="en-CA" sz="16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2567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666666"/>
                </a:solidFill>
                <a:latin typeface="Century Gothic"/>
              </a:rPr>
              <a:t>G6-18</a:t>
            </a:r>
            <a:endParaRPr lang="en-CA" sz="28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 smtClean="0">
                <a:solidFill>
                  <a:srgbClr val="000000"/>
                </a:solidFill>
                <a:latin typeface="Century Gothic"/>
              </a:rPr>
              <a:t>Coordinate Grids</a:t>
            </a:r>
            <a:endParaRPr lang="en-CA" sz="3000">
              <a:solidFill>
                <a:srgbClr val="000000"/>
              </a:solidFill>
              <a:latin typeface="Century Gothic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8714740" cy="78906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 smtClean="0">
                <a:solidFill>
                  <a:srgbClr val="000000"/>
                </a:solidFill>
                <a:latin typeface="Century Gothic"/>
              </a:rPr>
              <a:t>•  identify and plot points in the first quadrant of a coordinate grid.</a:t>
            </a:r>
            <a:endParaRPr lang="en-CA" sz="1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84060" y="6966739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AP Book 6.2 pp. 63–64</a:t>
            </a:r>
            <a:endParaRPr lang="en-CA" sz="16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155682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418662" y="6846253"/>
            <a:ext cx="5362378" cy="423665"/>
            <a:chOff x="418662" y="6846253"/>
            <a:chExt cx="5362378" cy="423665"/>
          </a:xfrm>
        </p:grpSpPr>
        <p:sp>
          <p:nvSpPr>
            <p:cNvPr id="3" name="Freeform 2"/>
            <p:cNvSpPr/>
            <p:nvPr/>
          </p:nvSpPr>
          <p:spPr>
            <a:xfrm>
              <a:off x="418662" y="6846253"/>
              <a:ext cx="2413439" cy="423665"/>
            </a:xfrm>
            <a:custGeom>
              <a:avLst/>
              <a:gdLst/>
              <a:ahLst/>
              <a:cxnLst/>
              <a:rect l="0" t="0" r="0" b="0"/>
              <a:pathLst>
                <a:path w="2413439" h="423665">
                  <a:moveTo>
                    <a:pt x="0" y="0"/>
                  </a:moveTo>
                  <a:lnTo>
                    <a:pt x="2413438" y="0"/>
                  </a:lnTo>
                  <a:lnTo>
                    <a:pt x="2413438" y="423664"/>
                  </a:lnTo>
                  <a:lnTo>
                    <a:pt x="0" y="42366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888808"/>
              <a:ext cx="532384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N-45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578100" y="1917700"/>
            <a:ext cx="4395089" cy="4310965"/>
            <a:chOff x="2578100" y="1917700"/>
            <a:chExt cx="4395089" cy="431096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3165729" y="1917700"/>
              <a:ext cx="0" cy="3792855"/>
            </a:xfrm>
            <a:prstGeom prst="line">
              <a:avLst/>
            </a:prstGeom>
            <a:ln w="38100" cap="rnd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078861" y="5077587"/>
              <a:ext cx="17373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078861" y="4439412"/>
              <a:ext cx="17373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078861" y="3801237"/>
              <a:ext cx="17373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078861" y="3163062"/>
              <a:ext cx="17373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078861" y="2524887"/>
              <a:ext cx="173736" cy="0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870200" y="57023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37280" y="59055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72280" y="59055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07280" y="59055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6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542280" y="5905500"/>
              <a:ext cx="359207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8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101080" y="5905500"/>
              <a:ext cx="499974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00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578100" y="2374900"/>
              <a:ext cx="420167" cy="2863165"/>
              <a:chOff x="2578100" y="2374900"/>
              <a:chExt cx="420167" cy="2863165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2730500" y="491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730500" y="427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30500" y="364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6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730500" y="300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8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486660" y="2374900"/>
                <a:ext cx="511556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10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cxnSp>
          <p:nvCxnSpPr>
            <p:cNvPr id="23" name="Straight Connector 22"/>
            <p:cNvCxnSpPr/>
            <p:nvPr/>
          </p:nvCxnSpPr>
          <p:spPr>
            <a:xfrm>
              <a:off x="3180461" y="5709158"/>
              <a:ext cx="3792728" cy="0"/>
            </a:xfrm>
            <a:prstGeom prst="line">
              <a:avLst/>
            </a:prstGeom>
            <a:ln w="38100" cap="rnd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813302" y="5622290"/>
              <a:ext cx="0" cy="173736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445127" y="5622163"/>
              <a:ext cx="0" cy="17386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076952" y="5622163"/>
              <a:ext cx="0" cy="17386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708777" y="5622163"/>
              <a:ext cx="0" cy="17386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340602" y="5622163"/>
              <a:ext cx="0" cy="173863"/>
            </a:xfrm>
            <a:prstGeom prst="line">
              <a:avLst/>
            </a:prstGeom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9625" y="0"/>
            <a:ext cx="10121154" cy="1647600"/>
            <a:chOff x="9625" y="0"/>
            <a:chExt cx="10121154" cy="1647600"/>
          </a:xfrm>
        </p:grpSpPr>
        <p:sp>
          <p:nvSpPr>
            <p:cNvPr id="2" name="Freeform 1"/>
            <p:cNvSpPr/>
            <p:nvPr/>
          </p:nvSpPr>
          <p:spPr>
            <a:xfrm>
              <a:off x="9625" y="0"/>
              <a:ext cx="10121154" cy="1647600"/>
            </a:xfrm>
            <a:custGeom>
              <a:avLst/>
              <a:gdLst/>
              <a:ahLst/>
              <a:cxnLst/>
              <a:rect l="0" t="0" r="0" b="0"/>
              <a:pathLst>
                <a:path w="10393813" h="1823974">
                  <a:moveTo>
                    <a:pt x="0" y="0"/>
                  </a:moveTo>
                  <a:lnTo>
                    <a:pt x="10393812" y="0"/>
                  </a:lnTo>
                  <a:lnTo>
                    <a:pt x="10393812" y="1823973"/>
                  </a:lnTo>
                  <a:lnTo>
                    <a:pt x="0" y="182397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7200" y="419100"/>
              <a:ext cx="9654540" cy="103336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Sometimes,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axes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skip count by 2s. What are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coordinates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of these points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1" name="Oval 30"/>
          <p:cNvSpPr/>
          <p:nvPr/>
        </p:nvSpPr>
        <p:spPr>
          <a:xfrm>
            <a:off x="3767809" y="440341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3767809" y="474631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4725121" y="440341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4725121" y="345091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510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91352" cy="167674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axes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skip count 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by 2s from 0 to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2971800"/>
            <a:ext cx="716549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Mark and label the points on the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27580" y="3797300"/>
            <a:ext cx="5714873" cy="122867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Z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(4, 6),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Y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(3, 8),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(7, 9),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W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(0, 7),</a:t>
            </a:r>
          </a:p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V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(5, 0),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U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(3, 5),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(1, 9)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58348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379755" y="3302000"/>
            <a:ext cx="7520940" cy="1021681"/>
            <a:chOff x="1379755" y="3302000"/>
            <a:chExt cx="7520940" cy="1021681"/>
          </a:xfrm>
        </p:grpSpPr>
        <p:grpSp>
          <p:nvGrpSpPr>
            <p:cNvPr id="8" name="Group 7"/>
            <p:cNvGrpSpPr/>
            <p:nvPr/>
          </p:nvGrpSpPr>
          <p:grpSpPr>
            <a:xfrm>
              <a:off x="1584071" y="3302000"/>
              <a:ext cx="6983223" cy="482600"/>
              <a:chOff x="1584071" y="3302000"/>
              <a:chExt cx="6983223" cy="482600"/>
            </a:xfrm>
          </p:grpSpPr>
          <p:cxnSp>
            <p:nvCxnSpPr>
              <p:cNvPr id="2" name="Straight Connector 1"/>
              <p:cNvCxnSpPr/>
              <p:nvPr/>
            </p:nvCxnSpPr>
            <p:spPr>
              <a:xfrm>
                <a:off x="1584071" y="3302000"/>
                <a:ext cx="0" cy="482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Straight Connector 2"/>
              <p:cNvCxnSpPr/>
              <p:nvPr/>
            </p:nvCxnSpPr>
            <p:spPr>
              <a:xfrm>
                <a:off x="3329940" y="3302000"/>
                <a:ext cx="0" cy="482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5075682" y="3302000"/>
                <a:ext cx="0" cy="482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6821551" y="3302000"/>
                <a:ext cx="0" cy="482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8567293" y="3302000"/>
                <a:ext cx="0" cy="48260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V="1">
                <a:off x="1592707" y="3543046"/>
                <a:ext cx="6974587" cy="635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379755" y="3800461"/>
              <a:ext cx="41551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41855" y="3800461"/>
              <a:ext cx="7899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10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19855" y="3800461"/>
              <a:ext cx="7010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20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72455" y="3800461"/>
              <a:ext cx="688340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700" smtClean="0">
                  <a:solidFill>
                    <a:srgbClr val="000000"/>
                  </a:solidFill>
                  <a:latin typeface="Century Gothic"/>
                </a:rPr>
                <a:t>30</a:t>
              </a:r>
              <a:endParaRPr lang="en-CA" sz="27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25055" y="3800461"/>
              <a:ext cx="6756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800" smtClean="0">
                  <a:solidFill>
                    <a:srgbClr val="000000"/>
                  </a:solidFill>
                  <a:latin typeface="Century Gothic"/>
                </a:rPr>
                <a:t>40</a:t>
              </a:r>
              <a:endParaRPr lang="en-CA" sz="28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69900" y="6934200"/>
            <a:ext cx="302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N-45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9900" y="419100"/>
            <a:ext cx="9207119" cy="118724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This number line only shows tens.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do we locate other numbers on it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108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6934200"/>
            <a:ext cx="2453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N-45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900" y="838200"/>
            <a:ext cx="6188329" cy="586981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44500" y="419100"/>
            <a:ext cx="9083421" cy="54213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are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point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53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14785"/>
            <a:ext cx="10155440" cy="7634785"/>
            <a:chOff x="0" y="-14785"/>
            <a:chExt cx="10155440" cy="7634785"/>
          </a:xfrm>
        </p:grpSpPr>
        <p:sp>
          <p:nvSpPr>
            <p:cNvPr id="2" name="Freeform 1"/>
            <p:cNvSpPr/>
            <p:nvPr/>
          </p:nvSpPr>
          <p:spPr>
            <a:xfrm>
              <a:off x="39440" y="-4596"/>
              <a:ext cx="10116000" cy="1510340"/>
            </a:xfrm>
            <a:custGeom>
              <a:avLst/>
              <a:gdLst/>
              <a:ahLst/>
              <a:cxnLst/>
              <a:rect l="0" t="0" r="0" b="0"/>
              <a:pathLst>
                <a:path w="10310865" h="2411081">
                  <a:moveTo>
                    <a:pt x="0" y="0"/>
                  </a:moveTo>
                  <a:lnTo>
                    <a:pt x="10310864" y="0"/>
                  </a:lnTo>
                  <a:lnTo>
                    <a:pt x="10310864" y="2411080"/>
                  </a:lnTo>
                  <a:lnTo>
                    <a:pt x="0" y="2411080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0" y="-14785"/>
              <a:ext cx="3436714" cy="7634785"/>
            </a:xfrm>
            <a:custGeom>
              <a:avLst/>
              <a:gdLst/>
              <a:ahLst/>
              <a:cxnLst/>
              <a:rect l="0" t="0" r="0" b="0"/>
              <a:pathLst>
                <a:path w="3469282" h="7637735">
                  <a:moveTo>
                    <a:pt x="0" y="0"/>
                  </a:moveTo>
                  <a:lnTo>
                    <a:pt x="3469281" y="0"/>
                  </a:lnTo>
                  <a:lnTo>
                    <a:pt x="3469281" y="7637734"/>
                  </a:lnTo>
                  <a:lnTo>
                    <a:pt x="0" y="763773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69900" y="6946900"/>
              <a:ext cx="2402840" cy="33855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600" smtClean="0">
                  <a:solidFill>
                    <a:srgbClr val="666666"/>
                  </a:solidFill>
                  <a:latin typeface="Century Gothic"/>
                </a:rPr>
                <a:t>See p. N-45 for details.</a:t>
              </a:r>
              <a:endParaRPr lang="en-CA" sz="1600">
                <a:solidFill>
                  <a:srgbClr val="666666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57200" y="419100"/>
              <a:ext cx="9362440" cy="171989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Draw a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coordinate grid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whose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axes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have intervals</a:t>
              </a:r>
              <a:br>
                <a:rPr lang="en-CA" sz="2800" dirty="0" smtClean="0">
                  <a:solidFill>
                    <a:srgbClr val="000000"/>
                  </a:solidFill>
                  <a:latin typeface="Century Gothic"/>
                </a:rPr>
              </a:b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of 5 from 0 to 25. 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Plot the points: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39800" y="2298700"/>
              <a:ext cx="1928241" cy="416864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A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(15, 6)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B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(3, 10)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C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(0, 24)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D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(6, 0)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E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(22, 6)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F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(23, 5)</a:t>
              </a:r>
            </a:p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600" i="1" dirty="0" smtClean="0">
                  <a:solidFill>
                    <a:srgbClr val="000000"/>
                  </a:solidFill>
                  <a:latin typeface="Century Gothic"/>
                </a:rPr>
                <a:t>G</a:t>
              </a:r>
              <a:r>
                <a:rPr lang="en-CA" sz="2600" dirty="0" smtClean="0">
                  <a:solidFill>
                    <a:srgbClr val="000000"/>
                  </a:solidFill>
                  <a:latin typeface="Century Gothic"/>
                </a:rPr>
                <a:t> (1, 20)</a:t>
              </a:r>
              <a:endParaRPr lang="en-CA" sz="26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429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2480" y="1905000"/>
            <a:ext cx="85877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(2, 6), (4, 4), (5, 7), (7, 8), (5, 2), (3, 4), (2, 1), (0, 0)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79908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Draw the points on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245100"/>
            <a:ext cx="9430385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If you rotate the shape 270° counter-clockwise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around any point, what letter will you make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768600"/>
            <a:ext cx="9461627" cy="167847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Join the points in the order you drew them. Join the first point to the last point.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What letter did you make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614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70788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2. Let's play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guessing game.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2567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N-46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4573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3. 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axes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0 to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308100"/>
            <a:ext cx="4561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Plot the pair of points.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882900"/>
            <a:ext cx="94677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Find the distance between the points in the pair.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88671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the same in each pair,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first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second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What is the same about the location of the points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600700"/>
            <a:ext cx="8765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not the 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can you find the distance between the points using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is not the 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1968500"/>
            <a:ext cx="906818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nn-NO" sz="2800" dirty="0" smtClean="0">
                <a:solidFill>
                  <a:srgbClr val="000000"/>
                </a:solidFill>
                <a:latin typeface="Century Gothic"/>
              </a:rPr>
              <a:t>i) (3, 0), (7, 0) 	</a:t>
            </a:r>
            <a:r>
              <a:rPr lang="nn-NO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nn-NO" sz="2800" dirty="0" smtClean="0">
                <a:solidFill>
                  <a:srgbClr val="000000"/>
                </a:solidFill>
                <a:latin typeface="Century Gothic"/>
              </a:rPr>
              <a:t>   ii) (4, 1), (9, 1) 	iii) (5, 2), (1, 2)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6477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6545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4. a) 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with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axes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from 0 to 10.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308100"/>
            <a:ext cx="45618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b) Plot the pair of points.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2882900"/>
            <a:ext cx="9467723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c) Find the distance between the points in the pair.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3759200"/>
            <a:ext cx="88671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d) 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 the same in each pair, the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first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or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second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What is the same about the location of the points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900" y="5600700"/>
            <a:ext cx="8765540" cy="152458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e) Which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is not the 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How can you find the distance between the points using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that is not the same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  <a:endParaRPr lang="en-CA" sz="2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900" y="1968500"/>
            <a:ext cx="9068181" cy="583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nn-NO" sz="2800" dirty="0" smtClean="0">
                <a:solidFill>
                  <a:srgbClr val="000000"/>
                </a:solidFill>
                <a:latin typeface="Century Gothic"/>
              </a:rPr>
              <a:t>i) (3, 0), (3, 6) 	    ii) (7, 1), (7, 9) 	iii) (0, 2), (0, 5)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507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AP Book 6.2 pp. 63–64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  <a:latin typeface="Century Gothic"/>
              </a:rPr>
              <a:t>New</a:t>
            </a: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 Canadian Edition</a:t>
            </a:r>
            <a:endParaRPr lang="en-CA" sz="2800" dirty="0">
              <a:solidFill>
                <a:srgbClr val="80808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72404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95800"/>
            <a:ext cx="546811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N-43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03" y="421259"/>
            <a:ext cx="2971673" cy="33887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1" y="419100"/>
            <a:ext cx="5555234" cy="201407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This graph shows the relationship between the number of songs downloaded and the cost in cents.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2882900"/>
            <a:ext cx="5699862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Each dot refers to two numbers.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1700" y="5562600"/>
            <a:ext cx="2376704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ordered pair</a:t>
            </a:r>
            <a:endParaRPr lang="en-CA" sz="2800" dirty="0">
              <a:solidFill>
                <a:srgbClr val="0000FF"/>
              </a:solidFill>
              <a:latin typeface="Century Gothic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958080" y="5562600"/>
            <a:ext cx="2688387" cy="1310582"/>
            <a:chOff x="4958080" y="5562600"/>
            <a:chExt cx="2688387" cy="1310582"/>
          </a:xfrm>
        </p:grpSpPr>
        <p:sp>
          <p:nvSpPr>
            <p:cNvPr id="7" name="TextBox 6"/>
            <p:cNvSpPr txBox="1"/>
            <p:nvPr/>
          </p:nvSpPr>
          <p:spPr>
            <a:xfrm>
              <a:off x="5562600" y="5562600"/>
              <a:ext cx="1744676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(___, ___)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58080" y="6460825"/>
              <a:ext cx="1406449" cy="41235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horizontal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051779" y="6136857"/>
              <a:ext cx="766318" cy="337439"/>
              <a:chOff x="6025134" y="6136857"/>
              <a:chExt cx="766318" cy="337439"/>
            </a:xfrm>
          </p:grpSpPr>
          <p:cxnSp>
            <p:nvCxnSpPr>
              <p:cNvPr id="8" name="Straight Connector 7"/>
              <p:cNvCxnSpPr/>
              <p:nvPr/>
            </p:nvCxnSpPr>
            <p:spPr>
              <a:xfrm flipV="1">
                <a:off x="6025134" y="6136857"/>
                <a:ext cx="0" cy="337439"/>
              </a:xfrm>
              <a:prstGeom prst="line">
                <a:avLst/>
              </a:prstGeom>
              <a:ln w="25400" cap="flat" cmpd="sng" algn="ctr">
                <a:solidFill>
                  <a:srgbClr val="0093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6791452" y="6136857"/>
                <a:ext cx="0" cy="337439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triangl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6520180" y="6460825"/>
              <a:ext cx="1126287" cy="41235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>
                <a:lnSpc>
                  <a:spcPct val="114000"/>
                </a:lnSpc>
                <a:spcAft>
                  <a:spcPts val="1200"/>
                </a:spcAft>
              </a:pP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vertical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0" y="496212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90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6934200"/>
            <a:ext cx="546811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Label the rest of the picture. See p. N-43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145" y="2197100"/>
            <a:ext cx="3402966" cy="335280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469900" y="406400"/>
            <a:ext cx="88290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geometry, we use grids with number lines that always meet at 0. This is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3986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99660" y="203200"/>
            <a:ext cx="510578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smtClean="0">
                <a:solidFill>
                  <a:srgbClr val="666666"/>
                </a:solidFill>
                <a:latin typeface="Century Gothic"/>
              </a:rPr>
              <a:t>This activity is essential.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1270000"/>
            <a:ext cx="9438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Marking points on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900" y="431800"/>
            <a:ext cx="94386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Activity: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77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smtClean="0">
                <a:solidFill>
                  <a:srgbClr val="666666"/>
                </a:solidFill>
                <a:latin typeface="Century Gothic"/>
              </a:rPr>
              <a:t>See p. N-44 for details.</a:t>
            </a:r>
            <a:endParaRPr lang="en-CA" sz="160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9559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5702300"/>
            <a:ext cx="5468112" cy="3484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N-44 for details.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18180" y="1295400"/>
            <a:ext cx="3692652" cy="3834487"/>
            <a:chOff x="3218180" y="1295400"/>
            <a:chExt cx="3692652" cy="3834487"/>
          </a:xfrm>
        </p:grpSpPr>
        <p:pic>
          <p:nvPicPr>
            <p:cNvPr id="3" name="Picture 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6445" y="1549400"/>
              <a:ext cx="3402966" cy="335280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3340100" y="46101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200" dirty="0" smtClean="0">
                  <a:solidFill>
                    <a:srgbClr val="000000"/>
                  </a:solidFill>
                  <a:latin typeface="Century Gothic"/>
                </a:rPr>
                <a:t>0</a:t>
              </a:r>
              <a:endParaRPr lang="en-CA" sz="2200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70680" y="46990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94580" y="46990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18480" y="46990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42380" y="4699000"/>
              <a:ext cx="373279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58280" y="4432300"/>
              <a:ext cx="352552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i="1" dirty="0" smtClean="0">
                  <a:solidFill>
                    <a:srgbClr val="000000"/>
                  </a:solidFill>
                  <a:latin typeface="Century Gothic"/>
                </a:rPr>
                <a:t>x</a:t>
              </a:r>
              <a:endParaRPr lang="en-CA" sz="2200" i="1" dirty="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46780" y="1295400"/>
              <a:ext cx="368224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i="1" smtClean="0">
                  <a:solidFill>
                    <a:srgbClr val="000000"/>
                  </a:solidFill>
                  <a:latin typeface="Century Gothic"/>
                </a:rPr>
                <a:t>y</a:t>
              </a:r>
              <a:endParaRPr lang="en-CA" sz="2200" i="1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18180" y="37084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1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18180" y="29972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2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18180" y="22733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3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18180" y="1562100"/>
              <a:ext cx="373278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200" smtClean="0">
                  <a:solidFill>
                    <a:srgbClr val="000000"/>
                  </a:solidFill>
                  <a:latin typeface="Century Gothic"/>
                </a:rPr>
                <a:t>4</a:t>
              </a:r>
              <a:endParaRPr lang="en-CA" sz="2200">
                <a:solidFill>
                  <a:srgbClr val="000000"/>
                </a:solidFill>
                <a:latin typeface="Century Gothic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69900" y="406400"/>
            <a:ext cx="8829040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Identify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ordered pair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92600" y="6426200"/>
            <a:ext cx="1512697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9900" y="6426200"/>
            <a:ext cx="3500628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Its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 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are: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4600" y="6426200"/>
            <a:ext cx="1532661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____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6422925" y="2344293"/>
            <a:ext cx="169418" cy="169418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618626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66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4540" cy="118551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Rewrite the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coordinates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of the point as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x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= ___,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y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= ___.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917700"/>
            <a:ext cx="15446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a) (2, 1)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32400" y="1917700"/>
            <a:ext cx="15442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b) (1, 3)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4267200"/>
            <a:ext cx="15317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c) (4, 2)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2400" y="4267200"/>
            <a:ext cx="154533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smtClean="0">
                <a:solidFill>
                  <a:srgbClr val="000000"/>
                </a:solidFill>
                <a:latin typeface="Century Gothic"/>
              </a:rPr>
              <a:t>d) (3, 4)</a:t>
            </a:r>
            <a:endParaRPr lang="en-CA" sz="280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5557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92822" y="6866524"/>
            <a:ext cx="8271118" cy="403219"/>
            <a:chOff x="392822" y="6866524"/>
            <a:chExt cx="8271118" cy="403219"/>
          </a:xfrm>
        </p:grpSpPr>
        <p:sp>
          <p:nvSpPr>
            <p:cNvPr id="3" name="Freeform 2"/>
            <p:cNvSpPr/>
            <p:nvPr/>
          </p:nvSpPr>
          <p:spPr>
            <a:xfrm>
              <a:off x="392822" y="6866524"/>
              <a:ext cx="7685833" cy="403219"/>
            </a:xfrm>
            <a:custGeom>
              <a:avLst/>
              <a:gdLst/>
              <a:ahLst/>
              <a:cxnLst/>
              <a:rect l="0" t="0" r="0" b="0"/>
              <a:pathLst>
                <a:path w="7685833" h="403219">
                  <a:moveTo>
                    <a:pt x="0" y="0"/>
                  </a:moveTo>
                  <a:lnTo>
                    <a:pt x="7685832" y="0"/>
                  </a:lnTo>
                  <a:lnTo>
                    <a:pt x="7685832" y="403218"/>
                  </a:lnTo>
                  <a:lnTo>
                    <a:pt x="0" y="403218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893919"/>
              <a:ext cx="8206740" cy="3484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N-44 for details. Introduce the terms "first" and "second" coordinates.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40125" y="1927325"/>
            <a:ext cx="4242689" cy="4310965"/>
            <a:chOff x="2730500" y="1917700"/>
            <a:chExt cx="4242689" cy="431096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3165729" y="1917700"/>
              <a:ext cx="0" cy="3792855"/>
            </a:xfrm>
            <a:prstGeom prst="line">
              <a:avLst/>
            </a:prstGeom>
            <a:ln w="38100" cap="rnd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078861" y="2524887"/>
              <a:ext cx="173736" cy="2552700"/>
              <a:chOff x="3078861" y="2524887"/>
              <a:chExt cx="173736" cy="25527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3078861" y="507758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078861" y="4439412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078861" y="380123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078861" y="3163062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078861" y="252488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2730500" y="2374900"/>
              <a:ext cx="3760267" cy="3853765"/>
              <a:chOff x="2730500" y="2374900"/>
              <a:chExt cx="3760267" cy="385376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870200" y="57023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6372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2722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9072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422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1772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730500" y="491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30500" y="427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730500" y="364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30500" y="300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730500" y="237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180461" y="5622163"/>
              <a:ext cx="3792728" cy="173863"/>
              <a:chOff x="3180461" y="5622163"/>
              <a:chExt cx="3792728" cy="173863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3180461" y="5709158"/>
                <a:ext cx="3792728" cy="0"/>
              </a:xfrm>
              <a:prstGeom prst="line">
                <a:avLst/>
              </a:prstGeom>
              <a:ln w="38100" cap="rnd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813302" y="5622290"/>
                <a:ext cx="0" cy="1737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45127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5076952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708777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340602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 32"/>
          <p:cNvGrpSpPr/>
          <p:nvPr/>
        </p:nvGrpSpPr>
        <p:grpSpPr>
          <a:xfrm>
            <a:off x="7488" y="0"/>
            <a:ext cx="10152512" cy="1188919"/>
            <a:chOff x="7488" y="0"/>
            <a:chExt cx="10152512" cy="1188919"/>
          </a:xfrm>
        </p:grpSpPr>
        <p:sp>
          <p:nvSpPr>
            <p:cNvPr id="2" name="Freeform 1"/>
            <p:cNvSpPr/>
            <p:nvPr/>
          </p:nvSpPr>
          <p:spPr>
            <a:xfrm>
              <a:off x="7488" y="0"/>
              <a:ext cx="10152512" cy="1188919"/>
            </a:xfrm>
            <a:custGeom>
              <a:avLst/>
              <a:gdLst/>
              <a:ahLst/>
              <a:cxnLst/>
              <a:rect l="0" t="0" r="0" b="0"/>
              <a:pathLst>
                <a:path w="10212119" h="1390693">
                  <a:moveTo>
                    <a:pt x="0" y="0"/>
                  </a:moveTo>
                  <a:lnTo>
                    <a:pt x="10212118" y="0"/>
                  </a:lnTo>
                  <a:lnTo>
                    <a:pt x="10212118" y="1390692"/>
                  </a:lnTo>
                  <a:lnTo>
                    <a:pt x="0" y="1390692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7200" y="419100"/>
              <a:ext cx="6983171" cy="54040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Identify the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x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and the </a:t>
              </a:r>
              <a:r>
                <a:rPr lang="en-CA" sz="2800" i="1" dirty="0" smtClean="0">
                  <a:solidFill>
                    <a:srgbClr val="000000"/>
                  </a:solidFill>
                  <a:latin typeface="Century Gothic"/>
                </a:rPr>
                <a:t>y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for these points.</a:t>
              </a:r>
              <a:endParaRPr lang="en-CA" sz="2800" dirty="0">
                <a:solidFill>
                  <a:srgbClr val="000000"/>
                </a:solidFill>
                <a:latin typeface="Century Gothic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71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418662" y="6851190"/>
            <a:ext cx="5362378" cy="423665"/>
            <a:chOff x="418662" y="6851190"/>
            <a:chExt cx="5362378" cy="423665"/>
          </a:xfrm>
        </p:grpSpPr>
        <p:sp>
          <p:nvSpPr>
            <p:cNvPr id="2" name="Freeform 1"/>
            <p:cNvSpPr/>
            <p:nvPr/>
          </p:nvSpPr>
          <p:spPr>
            <a:xfrm>
              <a:off x="418662" y="6851190"/>
              <a:ext cx="2413439" cy="423665"/>
            </a:xfrm>
            <a:custGeom>
              <a:avLst/>
              <a:gdLst/>
              <a:ahLst/>
              <a:cxnLst/>
              <a:rect l="0" t="0" r="0" b="0"/>
              <a:pathLst>
                <a:path w="2413439" h="423665">
                  <a:moveTo>
                    <a:pt x="0" y="0"/>
                  </a:moveTo>
                  <a:lnTo>
                    <a:pt x="2413438" y="0"/>
                  </a:lnTo>
                  <a:lnTo>
                    <a:pt x="2413438" y="423664"/>
                  </a:lnTo>
                  <a:lnTo>
                    <a:pt x="0" y="423664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57200" y="6888808"/>
              <a:ext cx="5323840" cy="34842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1600" dirty="0" smtClean="0">
                  <a:solidFill>
                    <a:srgbClr val="666666"/>
                  </a:solidFill>
                  <a:latin typeface="Century Gothic"/>
                </a:rPr>
                <a:t>See p. N-44 for details.</a:t>
              </a:r>
              <a:endParaRPr lang="en-CA" sz="1600" dirty="0">
                <a:solidFill>
                  <a:srgbClr val="666666"/>
                </a:solidFill>
                <a:latin typeface="Century Gothic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43200" y="1917700"/>
            <a:ext cx="4242689" cy="4310965"/>
            <a:chOff x="2743200" y="1917700"/>
            <a:chExt cx="4242689" cy="4310965"/>
          </a:xfrm>
        </p:grpSpPr>
        <p:cxnSp>
          <p:nvCxnSpPr>
            <p:cNvPr id="5" name="Straight Connector 4"/>
            <p:cNvCxnSpPr/>
            <p:nvPr/>
          </p:nvCxnSpPr>
          <p:spPr>
            <a:xfrm flipV="1">
              <a:off x="3178429" y="1917700"/>
              <a:ext cx="0" cy="3792855"/>
            </a:xfrm>
            <a:prstGeom prst="line">
              <a:avLst/>
            </a:prstGeom>
            <a:ln w="38100" cap="rnd" cmpd="sng" algn="ctr">
              <a:solidFill>
                <a:srgbClr val="0000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3091561" y="2524887"/>
              <a:ext cx="173736" cy="2552700"/>
              <a:chOff x="3091561" y="2524887"/>
              <a:chExt cx="173736" cy="25527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3091561" y="507758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091561" y="4439412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091561" y="380123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3091561" y="3163062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091561" y="2524887"/>
                <a:ext cx="173736" cy="0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2743200" y="2374900"/>
              <a:ext cx="3760267" cy="3853765"/>
              <a:chOff x="2743200" y="2374900"/>
              <a:chExt cx="3760267" cy="385376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882900" y="57023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0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6499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2849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9199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5549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189980" y="59055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743200" y="491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1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43200" y="427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2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743200" y="364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3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743200" y="3009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4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743200" y="2374900"/>
                <a:ext cx="359207" cy="400109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r>
                  <a:rPr lang="en-CA" sz="2000" smtClean="0">
                    <a:solidFill>
                      <a:srgbClr val="000000"/>
                    </a:solidFill>
                    <a:latin typeface="Century Gothic"/>
                  </a:rPr>
                  <a:t>5</a:t>
                </a:r>
                <a:endParaRPr lang="en-CA" sz="2000">
                  <a:solidFill>
                    <a:srgbClr val="000000"/>
                  </a:solidFill>
                  <a:latin typeface="Century Gothic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193161" y="5622163"/>
              <a:ext cx="3792728" cy="173863"/>
              <a:chOff x="3193161" y="5622163"/>
              <a:chExt cx="3792728" cy="173863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3193161" y="5709158"/>
                <a:ext cx="3792728" cy="0"/>
              </a:xfrm>
              <a:prstGeom prst="line">
                <a:avLst/>
              </a:prstGeom>
              <a:ln w="38100" cap="rnd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826002" y="5622290"/>
                <a:ext cx="0" cy="173736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57827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5089652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5721477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353302" y="5622163"/>
                <a:ext cx="0" cy="173863"/>
              </a:xfrm>
              <a:prstGeom prst="line">
                <a:avLst/>
              </a:prstGeom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34"/>
          <p:cNvGrpSpPr/>
          <p:nvPr/>
        </p:nvGrpSpPr>
        <p:grpSpPr>
          <a:xfrm>
            <a:off x="0" y="0"/>
            <a:ext cx="10164278" cy="1622200"/>
            <a:chOff x="0" y="0"/>
            <a:chExt cx="10164278" cy="1622200"/>
          </a:xfrm>
        </p:grpSpPr>
        <p:sp>
          <p:nvSpPr>
            <p:cNvPr id="3" name="Freeform 2"/>
            <p:cNvSpPr/>
            <p:nvPr/>
          </p:nvSpPr>
          <p:spPr>
            <a:xfrm>
              <a:off x="0" y="0"/>
              <a:ext cx="10164278" cy="1622200"/>
            </a:xfrm>
            <a:custGeom>
              <a:avLst/>
              <a:gdLst/>
              <a:ahLst/>
              <a:cxnLst/>
              <a:rect l="0" t="0" r="0" b="0"/>
              <a:pathLst>
                <a:path w="10393813" h="1823974">
                  <a:moveTo>
                    <a:pt x="0" y="0"/>
                  </a:moveTo>
                  <a:lnTo>
                    <a:pt x="10393812" y="0"/>
                  </a:lnTo>
                  <a:lnTo>
                    <a:pt x="10393812" y="1823973"/>
                  </a:lnTo>
                  <a:lnTo>
                    <a:pt x="0" y="1823973"/>
                  </a:lnTo>
                  <a:close/>
                </a:path>
              </a:pathLst>
            </a:custGeom>
            <a:solidFill>
              <a:srgbClr val="FFFFFF"/>
            </a:solidFill>
            <a:ln w="38100" cap="flat" cmpd="sng" algn="ctr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7200" y="419100"/>
              <a:ext cx="9006840" cy="107478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200"/>
                </a:spcAft>
              </a:pP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What are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coordinates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 of points that are right on the </a:t>
              </a:r>
              <a:r>
                <a:rPr lang="en-CA" sz="2800" dirty="0" smtClean="0">
                  <a:solidFill>
                    <a:srgbClr val="0000FF"/>
                  </a:solidFill>
                  <a:latin typeface="Century Gothic"/>
                </a:rPr>
                <a:t>axes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 </a:t>
              </a:r>
              <a:r>
                <a:rPr lang="en-CA" sz="2800" dirty="0" smtClean="0">
                  <a:solidFill>
                    <a:srgbClr val="000000"/>
                  </a:solidFill>
                  <a:latin typeface="Century Gothic"/>
                </a:rPr>
                <a:t>Why</a:t>
              </a:r>
              <a:r>
                <a:rPr lang="en-CA" sz="2800" dirty="0" smtClean="0">
                  <a:solidFill>
                    <a:srgbClr val="000000"/>
                  </a:solidFill>
                  <a:latin typeface="Arial"/>
                </a:rPr>
                <a:t>?</a:t>
              </a:r>
              <a:endParaRPr lang="en-CA" sz="2800" dirty="0">
                <a:solidFill>
                  <a:srgbClr val="000000"/>
                </a:solidFill>
                <a:latin typeface="Arial"/>
              </a:endParaRPr>
            </a:p>
          </p:txBody>
        </p:sp>
      </p:grpSp>
      <p:sp>
        <p:nvSpPr>
          <p:cNvPr id="33" name="Oval 32"/>
          <p:cNvSpPr/>
          <p:nvPr/>
        </p:nvSpPr>
        <p:spPr>
          <a:xfrm>
            <a:off x="5035449" y="566071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3116534" y="3114167"/>
            <a:ext cx="106934" cy="106934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345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521190" cy="23218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a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coordinate grid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and label it with numbers from 0 to 5. </a:t>
            </a:r>
          </a:p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Mark and label the points on the grid.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24100" y="3086100"/>
            <a:ext cx="5638216" cy="54040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200"/>
              </a:spcAft>
            </a:pP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(0, 4),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B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(2, 0),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C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(5, 0), </a:t>
            </a:r>
            <a:r>
              <a:rPr lang="en-CA" sz="2800" i="1" dirty="0" smtClean="0">
                <a:solidFill>
                  <a:srgbClr val="000000"/>
                </a:solidFill>
                <a:latin typeface="Century Gothic"/>
              </a:rPr>
              <a:t>D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 (0, 1)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22228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D3150FA-4935-422B-A45F-8B7F80AA0FEC}"/>
</file>

<file path=customXml/itemProps2.xml><?xml version="1.0" encoding="utf-8"?>
<ds:datastoreItem xmlns:ds="http://schemas.openxmlformats.org/officeDocument/2006/customXml" ds:itemID="{067C9F3B-5AD9-4AD5-B402-764A16495560}"/>
</file>

<file path=customXml/itemProps3.xml><?xml version="1.0" encoding="utf-8"?>
<ds:datastoreItem xmlns:ds="http://schemas.openxmlformats.org/officeDocument/2006/customXml" ds:itemID="{662078C1-A597-49B2-A17C-31E96E11C743}"/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849</Words>
  <Application>Microsoft Office PowerPoint</Application>
  <PresentationFormat>Custom</PresentationFormat>
  <Paragraphs>135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 Baldwin</cp:lastModifiedBy>
  <cp:revision>11</cp:revision>
  <dcterms:created xsi:type="dcterms:W3CDTF">2019-01-28T16:28:43Z</dcterms:created>
  <dcterms:modified xsi:type="dcterms:W3CDTF">2019-04-25T17:53:15Z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