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s/slide24.xml" ContentType="application/vnd.openxmlformats-officedocument.presentationml.slide+xml"/>
  <Override PartName="/ppt/slides/slide18.xml" ContentType="application/vnd.openxmlformats-officedocument.presentationml.slide+xml"/>
  <Override PartName="/ppt/slides/slide17.xml" ContentType="application/vnd.openxmlformats-officedocument.presentationml.slide+xml"/>
  <Override PartName="/ppt/slides/slide16.xml" ContentType="application/vnd.openxmlformats-officedocument.presentationml.slide+xml"/>
  <Override PartName="/ppt/slides/slide15.xml" ContentType="application/vnd.openxmlformats-officedocument.presentationml.slide+xml"/>
  <Override PartName="/ppt/slides/slide14.xml" ContentType="application/vnd.openxmlformats-officedocument.presentationml.slide+xml"/>
  <Override PartName="/ppt/slides/slide13.xml" ContentType="application/vnd.openxmlformats-officedocument.presentationml.slide+xml"/>
  <Override PartName="/ppt/slides/slide12.xml" ContentType="application/vnd.openxmlformats-officedocument.presentationml.slide+xml"/>
  <Override PartName="/ppt/slides/slide11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10.xml" ContentType="application/vnd.openxmlformats-officedocument.presentationml.slide+xml"/>
  <Override PartName="/ppt/slides/slide8.xml" ContentType="application/vnd.openxmlformats-officedocument.presentationml.slid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9.xml" ContentType="application/vnd.openxmlformats-officedocument.presentationml.slide+xml"/>
  <Override PartName="/ppt/slides/slide5.xml" ContentType="application/vnd.openxmlformats-officedocument.presentationml.slide+xml"/>
  <Override PartName="/ppt/slides/slide7.xml" ContentType="application/vnd.openxmlformats-officedocument.presentationml.slide+xml"/>
  <Override PartName="/ppt/slides/slide4.xml" ContentType="application/vnd.openxmlformats-officedocument.presentationml.slide+xml"/>
  <Override PartName="/ppt/slides/slide6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</p:sldIdLst>
  <p:sldSz cx="10160000" cy="7620000"/>
  <p:notesSz cx="6858000" cy="9144000"/>
  <p:embeddedFontLst>
    <p:embeddedFont>
      <p:font typeface="Century Gothic" panose="020B0502020202020204" pitchFamily="34" charset="0"/>
      <p:regular r:id="rId32"/>
      <p:bold r:id="rId33"/>
      <p:italic r:id="rId34"/>
      <p:boldItalic r:id="rId35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696" autoAdjust="0"/>
    <p:restoredTop sz="94660"/>
  </p:normalViewPr>
  <p:slideViewPr>
    <p:cSldViewPr snapToGrid="0">
      <p:cViewPr varScale="1">
        <p:scale>
          <a:sx n="99" d="100"/>
          <a:sy n="99" d="100"/>
        </p:scale>
        <p:origin x="1050" y="96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21" Type="http://schemas.openxmlformats.org/officeDocument/2006/relationships/slide" Target="slides/slide20.xml"/><Relationship Id="rId34" Type="http://schemas.openxmlformats.org/officeDocument/2006/relationships/font" Target="fonts/font3.fntdata"/><Relationship Id="rId42" Type="http://schemas.openxmlformats.org/officeDocument/2006/relationships/customXml" Target="../customXml/item3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customXml" Target="../customXml/item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font" Target="fonts/font1.fntdata"/><Relationship Id="rId37" Type="http://schemas.openxmlformats.org/officeDocument/2006/relationships/viewProps" Target="viewProps.xml"/><Relationship Id="rId40" Type="http://schemas.openxmlformats.org/officeDocument/2006/relationships/customXml" Target="../customXml/item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font" Target="fonts/font4.fntdata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font" Target="fonts/font2.fntdata"/><Relationship Id="rId38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70000" y="1247070"/>
            <a:ext cx="7620000" cy="2652889"/>
          </a:xfrm>
        </p:spPr>
        <p:txBody>
          <a:bodyPr anchor="b"/>
          <a:lstStyle>
            <a:lvl1pPr algn="ctr">
              <a:defRPr sz="5000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70000" y="4002264"/>
            <a:ext cx="7620000" cy="1839736"/>
          </a:xfrm>
        </p:spPr>
        <p:txBody>
          <a:bodyPr/>
          <a:lstStyle>
            <a:lvl1pPr marL="0" indent="0" algn="ctr">
              <a:buNone/>
              <a:defRPr sz="2000"/>
            </a:lvl1pPr>
            <a:lvl2pPr marL="380985" indent="0" algn="ctr">
              <a:buNone/>
              <a:defRPr sz="1667"/>
            </a:lvl2pPr>
            <a:lvl3pPr marL="761970" indent="0" algn="ctr">
              <a:buNone/>
              <a:defRPr sz="1500"/>
            </a:lvl3pPr>
            <a:lvl4pPr marL="1142954" indent="0" algn="ctr">
              <a:buNone/>
              <a:defRPr sz="1333"/>
            </a:lvl4pPr>
            <a:lvl5pPr marL="1523939" indent="0" algn="ctr">
              <a:buNone/>
              <a:defRPr sz="1333"/>
            </a:lvl5pPr>
            <a:lvl6pPr marL="1904924" indent="0" algn="ctr">
              <a:buNone/>
              <a:defRPr sz="1333"/>
            </a:lvl6pPr>
            <a:lvl7pPr marL="2285909" indent="0" algn="ctr">
              <a:buNone/>
              <a:defRPr sz="1333"/>
            </a:lvl7pPr>
            <a:lvl8pPr marL="2666893" indent="0" algn="ctr">
              <a:buNone/>
              <a:defRPr sz="1333"/>
            </a:lvl8pPr>
            <a:lvl9pPr marL="3047878" indent="0" algn="ctr">
              <a:buNone/>
              <a:defRPr sz="1333"/>
            </a:lvl9pPr>
          </a:lstStyle>
          <a:p>
            <a:r>
              <a:rPr lang="en-US" smtClean="0"/>
              <a:t>Click to edit Master subtitle style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0056B4-A347-4986-A3D8-65662FC6BC1E}" type="datetimeFigureOut">
              <a:rPr lang="en-CA" smtClean="0"/>
              <a:t>2019-01-25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A6E1AE-8ED3-44E8-B54D-AD8D78972261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1224564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0056B4-A347-4986-A3D8-65662FC6BC1E}" type="datetimeFigureOut">
              <a:rPr lang="en-CA" smtClean="0"/>
              <a:t>2019-01-25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A6E1AE-8ED3-44E8-B54D-AD8D78972261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1995415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70750" y="405694"/>
            <a:ext cx="2190750" cy="645759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98500" y="405694"/>
            <a:ext cx="6445250" cy="645759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0056B4-A347-4986-A3D8-65662FC6BC1E}" type="datetimeFigureOut">
              <a:rPr lang="en-CA" smtClean="0"/>
              <a:t>2019-01-25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A6E1AE-8ED3-44E8-B54D-AD8D78972261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0893400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0056B4-A347-4986-A3D8-65662FC6BC1E}" type="datetimeFigureOut">
              <a:rPr lang="en-CA" smtClean="0"/>
              <a:t>2019-01-25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A6E1AE-8ED3-44E8-B54D-AD8D78972261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9944152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208" y="1899710"/>
            <a:ext cx="8763000" cy="3169708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3208" y="5099405"/>
            <a:ext cx="8763000" cy="1666874"/>
          </a:xfrm>
        </p:spPr>
        <p:txBody>
          <a:bodyPr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380985" indent="0">
              <a:buNone/>
              <a:defRPr sz="1667">
                <a:solidFill>
                  <a:schemeClr val="tx1">
                    <a:tint val="75000"/>
                  </a:schemeClr>
                </a:solidFill>
              </a:defRPr>
            </a:lvl2pPr>
            <a:lvl3pPr marL="76197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3pPr>
            <a:lvl4pPr marL="1142954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4pPr>
            <a:lvl5pPr marL="1523939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5pPr>
            <a:lvl6pPr marL="1904924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6pPr>
            <a:lvl7pPr marL="2285909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7pPr>
            <a:lvl8pPr marL="2666893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8pPr>
            <a:lvl9pPr marL="3047878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0056B4-A347-4986-A3D8-65662FC6BC1E}" type="datetimeFigureOut">
              <a:rPr lang="en-CA" smtClean="0"/>
              <a:t>2019-01-25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A6E1AE-8ED3-44E8-B54D-AD8D78972261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6745089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98500" y="2028472"/>
            <a:ext cx="4318000" cy="48348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3500" y="2028472"/>
            <a:ext cx="4318000" cy="48348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0056B4-A347-4986-A3D8-65662FC6BC1E}" type="datetimeFigureOut">
              <a:rPr lang="en-CA" smtClean="0"/>
              <a:t>2019-01-25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A6E1AE-8ED3-44E8-B54D-AD8D78972261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6966348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23" y="405696"/>
            <a:ext cx="8763000" cy="147284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824" y="1867959"/>
            <a:ext cx="4298156" cy="915458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80985" indent="0">
              <a:buNone/>
              <a:defRPr sz="1667" b="1"/>
            </a:lvl2pPr>
            <a:lvl3pPr marL="761970" indent="0">
              <a:buNone/>
              <a:defRPr sz="1500" b="1"/>
            </a:lvl3pPr>
            <a:lvl4pPr marL="1142954" indent="0">
              <a:buNone/>
              <a:defRPr sz="1333" b="1"/>
            </a:lvl4pPr>
            <a:lvl5pPr marL="1523939" indent="0">
              <a:buNone/>
              <a:defRPr sz="1333" b="1"/>
            </a:lvl5pPr>
            <a:lvl6pPr marL="1904924" indent="0">
              <a:buNone/>
              <a:defRPr sz="1333" b="1"/>
            </a:lvl6pPr>
            <a:lvl7pPr marL="2285909" indent="0">
              <a:buNone/>
              <a:defRPr sz="1333" b="1"/>
            </a:lvl7pPr>
            <a:lvl8pPr marL="2666893" indent="0">
              <a:buNone/>
              <a:defRPr sz="1333" b="1"/>
            </a:lvl8pPr>
            <a:lvl9pPr marL="3047878" indent="0">
              <a:buNone/>
              <a:defRPr sz="1333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9824" y="2783417"/>
            <a:ext cx="4298156" cy="40939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43501" y="1867959"/>
            <a:ext cx="4319323" cy="915458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80985" indent="0">
              <a:buNone/>
              <a:defRPr sz="1667" b="1"/>
            </a:lvl2pPr>
            <a:lvl3pPr marL="761970" indent="0">
              <a:buNone/>
              <a:defRPr sz="1500" b="1"/>
            </a:lvl3pPr>
            <a:lvl4pPr marL="1142954" indent="0">
              <a:buNone/>
              <a:defRPr sz="1333" b="1"/>
            </a:lvl4pPr>
            <a:lvl5pPr marL="1523939" indent="0">
              <a:buNone/>
              <a:defRPr sz="1333" b="1"/>
            </a:lvl5pPr>
            <a:lvl6pPr marL="1904924" indent="0">
              <a:buNone/>
              <a:defRPr sz="1333" b="1"/>
            </a:lvl6pPr>
            <a:lvl7pPr marL="2285909" indent="0">
              <a:buNone/>
              <a:defRPr sz="1333" b="1"/>
            </a:lvl7pPr>
            <a:lvl8pPr marL="2666893" indent="0">
              <a:buNone/>
              <a:defRPr sz="1333" b="1"/>
            </a:lvl8pPr>
            <a:lvl9pPr marL="3047878" indent="0">
              <a:buNone/>
              <a:defRPr sz="1333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43501" y="2783417"/>
            <a:ext cx="4319323" cy="40939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0056B4-A347-4986-A3D8-65662FC6BC1E}" type="datetimeFigureOut">
              <a:rPr lang="en-CA" smtClean="0"/>
              <a:t>2019-01-25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A6E1AE-8ED3-44E8-B54D-AD8D78972261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5044689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0056B4-A347-4986-A3D8-65662FC6BC1E}" type="datetimeFigureOut">
              <a:rPr lang="en-CA" smtClean="0"/>
              <a:t>2019-01-25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A6E1AE-8ED3-44E8-B54D-AD8D78972261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0084956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0056B4-A347-4986-A3D8-65662FC6BC1E}" type="datetimeFigureOut">
              <a:rPr lang="en-CA" smtClean="0"/>
              <a:t>2019-01-25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A6E1AE-8ED3-44E8-B54D-AD8D78972261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275500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24" y="508000"/>
            <a:ext cx="3276864" cy="1778000"/>
          </a:xfrm>
        </p:spPr>
        <p:txBody>
          <a:bodyPr anchor="b"/>
          <a:lstStyle>
            <a:lvl1pPr>
              <a:defRPr sz="2667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19323" y="1097141"/>
            <a:ext cx="5143500" cy="5415139"/>
          </a:xfrm>
        </p:spPr>
        <p:txBody>
          <a:bodyPr/>
          <a:lstStyle>
            <a:lvl1pPr>
              <a:defRPr sz="2667"/>
            </a:lvl1pPr>
            <a:lvl2pPr>
              <a:defRPr sz="2333"/>
            </a:lvl2pPr>
            <a:lvl3pPr>
              <a:defRPr sz="2000"/>
            </a:lvl3pPr>
            <a:lvl4pPr>
              <a:defRPr sz="1667"/>
            </a:lvl4pPr>
            <a:lvl5pPr>
              <a:defRPr sz="1667"/>
            </a:lvl5pPr>
            <a:lvl6pPr>
              <a:defRPr sz="1667"/>
            </a:lvl6pPr>
            <a:lvl7pPr>
              <a:defRPr sz="1667"/>
            </a:lvl7pPr>
            <a:lvl8pPr>
              <a:defRPr sz="1667"/>
            </a:lvl8pPr>
            <a:lvl9pPr>
              <a:defRPr sz="1667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9824" y="2286000"/>
            <a:ext cx="3276864" cy="4235098"/>
          </a:xfrm>
        </p:spPr>
        <p:txBody>
          <a:bodyPr/>
          <a:lstStyle>
            <a:lvl1pPr marL="0" indent="0">
              <a:buNone/>
              <a:defRPr sz="1333"/>
            </a:lvl1pPr>
            <a:lvl2pPr marL="380985" indent="0">
              <a:buNone/>
              <a:defRPr sz="1167"/>
            </a:lvl2pPr>
            <a:lvl3pPr marL="761970" indent="0">
              <a:buNone/>
              <a:defRPr sz="1000"/>
            </a:lvl3pPr>
            <a:lvl4pPr marL="1142954" indent="0">
              <a:buNone/>
              <a:defRPr sz="833"/>
            </a:lvl4pPr>
            <a:lvl5pPr marL="1523939" indent="0">
              <a:buNone/>
              <a:defRPr sz="833"/>
            </a:lvl5pPr>
            <a:lvl6pPr marL="1904924" indent="0">
              <a:buNone/>
              <a:defRPr sz="833"/>
            </a:lvl6pPr>
            <a:lvl7pPr marL="2285909" indent="0">
              <a:buNone/>
              <a:defRPr sz="833"/>
            </a:lvl7pPr>
            <a:lvl8pPr marL="2666893" indent="0">
              <a:buNone/>
              <a:defRPr sz="833"/>
            </a:lvl8pPr>
            <a:lvl9pPr marL="3047878" indent="0">
              <a:buNone/>
              <a:defRPr sz="833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0056B4-A347-4986-A3D8-65662FC6BC1E}" type="datetimeFigureOut">
              <a:rPr lang="en-CA" smtClean="0"/>
              <a:t>2019-01-25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A6E1AE-8ED3-44E8-B54D-AD8D78972261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0540963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24" y="508000"/>
            <a:ext cx="3276864" cy="1778000"/>
          </a:xfrm>
        </p:spPr>
        <p:txBody>
          <a:bodyPr anchor="b"/>
          <a:lstStyle>
            <a:lvl1pPr>
              <a:defRPr sz="2667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319323" y="1097141"/>
            <a:ext cx="5143500" cy="5415139"/>
          </a:xfrm>
        </p:spPr>
        <p:txBody>
          <a:bodyPr/>
          <a:lstStyle>
            <a:lvl1pPr marL="0" indent="0">
              <a:buNone/>
              <a:defRPr sz="2667"/>
            </a:lvl1pPr>
            <a:lvl2pPr marL="380985" indent="0">
              <a:buNone/>
              <a:defRPr sz="2333"/>
            </a:lvl2pPr>
            <a:lvl3pPr marL="761970" indent="0">
              <a:buNone/>
              <a:defRPr sz="2000"/>
            </a:lvl3pPr>
            <a:lvl4pPr marL="1142954" indent="0">
              <a:buNone/>
              <a:defRPr sz="1667"/>
            </a:lvl4pPr>
            <a:lvl5pPr marL="1523939" indent="0">
              <a:buNone/>
              <a:defRPr sz="1667"/>
            </a:lvl5pPr>
            <a:lvl6pPr marL="1904924" indent="0">
              <a:buNone/>
              <a:defRPr sz="1667"/>
            </a:lvl6pPr>
            <a:lvl7pPr marL="2285909" indent="0">
              <a:buNone/>
              <a:defRPr sz="1667"/>
            </a:lvl7pPr>
            <a:lvl8pPr marL="2666893" indent="0">
              <a:buNone/>
              <a:defRPr sz="1667"/>
            </a:lvl8pPr>
            <a:lvl9pPr marL="3047878" indent="0">
              <a:buNone/>
              <a:defRPr sz="1667"/>
            </a:lvl9pPr>
          </a:lstStyle>
          <a:p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9824" y="2286000"/>
            <a:ext cx="3276864" cy="4235098"/>
          </a:xfrm>
        </p:spPr>
        <p:txBody>
          <a:bodyPr/>
          <a:lstStyle>
            <a:lvl1pPr marL="0" indent="0">
              <a:buNone/>
              <a:defRPr sz="1333"/>
            </a:lvl1pPr>
            <a:lvl2pPr marL="380985" indent="0">
              <a:buNone/>
              <a:defRPr sz="1167"/>
            </a:lvl2pPr>
            <a:lvl3pPr marL="761970" indent="0">
              <a:buNone/>
              <a:defRPr sz="1000"/>
            </a:lvl3pPr>
            <a:lvl4pPr marL="1142954" indent="0">
              <a:buNone/>
              <a:defRPr sz="833"/>
            </a:lvl4pPr>
            <a:lvl5pPr marL="1523939" indent="0">
              <a:buNone/>
              <a:defRPr sz="833"/>
            </a:lvl5pPr>
            <a:lvl6pPr marL="1904924" indent="0">
              <a:buNone/>
              <a:defRPr sz="833"/>
            </a:lvl6pPr>
            <a:lvl7pPr marL="2285909" indent="0">
              <a:buNone/>
              <a:defRPr sz="833"/>
            </a:lvl7pPr>
            <a:lvl8pPr marL="2666893" indent="0">
              <a:buNone/>
              <a:defRPr sz="833"/>
            </a:lvl8pPr>
            <a:lvl9pPr marL="3047878" indent="0">
              <a:buNone/>
              <a:defRPr sz="833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0056B4-A347-4986-A3D8-65662FC6BC1E}" type="datetimeFigureOut">
              <a:rPr lang="en-CA" smtClean="0"/>
              <a:t>2019-01-25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A6E1AE-8ED3-44E8-B54D-AD8D78972261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0143443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98500" y="405696"/>
            <a:ext cx="8763000" cy="147284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8500" y="2028472"/>
            <a:ext cx="8763000" cy="48348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98500" y="7062613"/>
            <a:ext cx="2286000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0056B4-A347-4986-A3D8-65662FC6BC1E}" type="datetimeFigureOut">
              <a:rPr lang="en-CA" smtClean="0"/>
              <a:t>2019-01-25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65500" y="7062613"/>
            <a:ext cx="3429000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75500" y="7062613"/>
            <a:ext cx="2286000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A6E1AE-8ED3-44E8-B54D-AD8D78972261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4471722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761970" rtl="0" eaLnBrk="1" latinLnBrk="0" hangingPunct="1">
        <a:lnSpc>
          <a:spcPct val="90000"/>
        </a:lnSpc>
        <a:spcBef>
          <a:spcPct val="0"/>
        </a:spcBef>
        <a:buNone/>
        <a:defRPr sz="36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0492" indent="-190492" algn="l" defTabSz="761970" rtl="0" eaLnBrk="1" latinLnBrk="0" hangingPunct="1">
        <a:lnSpc>
          <a:spcPct val="90000"/>
        </a:lnSpc>
        <a:spcBef>
          <a:spcPts val="833"/>
        </a:spcBef>
        <a:buFont typeface="Arial" panose="020B0604020202020204" pitchFamily="34" charset="0"/>
        <a:buChar char="•"/>
        <a:defRPr sz="2333" kern="1200">
          <a:solidFill>
            <a:schemeClr val="tx1"/>
          </a:solidFill>
          <a:latin typeface="+mn-lt"/>
          <a:ea typeface="+mn-ea"/>
          <a:cs typeface="+mn-cs"/>
        </a:defRPr>
      </a:lvl1pPr>
      <a:lvl2pPr marL="571477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52462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667" kern="1200">
          <a:solidFill>
            <a:schemeClr val="tx1"/>
          </a:solidFill>
          <a:latin typeface="+mn-lt"/>
          <a:ea typeface="+mn-ea"/>
          <a:cs typeface="+mn-cs"/>
        </a:defRPr>
      </a:lvl3pPr>
      <a:lvl4pPr marL="1333447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14431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095416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476401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857386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238370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80985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761970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42954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23939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904924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85909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666893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047878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4229" y="6343650"/>
            <a:ext cx="1526667" cy="620141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3" name="Picture 2"/>
          <p:cNvPicPr>
            <a:picLocks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9293" y="6301994"/>
            <a:ext cx="643636" cy="643636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4" name="TextBox 3"/>
          <p:cNvSpPr txBox="1"/>
          <p:nvPr/>
        </p:nvSpPr>
        <p:spPr>
          <a:xfrm>
            <a:off x="520700" y="6530131"/>
            <a:ext cx="5831840" cy="83099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CA" sz="1600" dirty="0" smtClean="0">
                <a:solidFill>
                  <a:srgbClr val="000000"/>
                </a:solidFill>
                <a:latin typeface="Century Gothic"/>
              </a:rPr>
              <a:t>AB: required	BC: required</a:t>
            </a:r>
          </a:p>
          <a:p>
            <a:pPr>
              <a:lnSpc>
                <a:spcPct val="150000"/>
              </a:lnSpc>
            </a:pPr>
            <a:r>
              <a:rPr lang="en-CA" sz="1600" dirty="0" smtClean="0">
                <a:solidFill>
                  <a:srgbClr val="000000"/>
                </a:solidFill>
                <a:latin typeface="Century Gothic"/>
              </a:rPr>
              <a:t>MB: required	ON: required</a:t>
            </a:r>
            <a:endParaRPr lang="en-CA" sz="16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902460" y="736600"/>
            <a:ext cx="8067040" cy="83099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Teacher Resource 6.2 Unit 11 Geometry pp. N-3–11</a:t>
            </a:r>
          </a:p>
          <a:p>
            <a:pPr algn="r">
              <a:lnSpc>
                <a:spcPct val="200000"/>
              </a:lnSpc>
            </a:pP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New Canadian Edition</a:t>
            </a:r>
            <a:endParaRPr lang="en-CA" sz="1600" dirty="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102860" y="330200"/>
            <a:ext cx="48666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 smtClean="0">
                <a:solidFill>
                  <a:srgbClr val="000000"/>
                </a:solidFill>
                <a:latin typeface="Century Gothic"/>
              </a:rPr>
              <a:t>JUMP Math™    Copyright © 2018 JUMP Math</a:t>
            </a:r>
            <a:endParaRPr lang="en-CA" sz="16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20700" y="1625600"/>
            <a:ext cx="25679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666666"/>
                </a:solidFill>
                <a:latin typeface="Century Gothic"/>
              </a:rPr>
              <a:t>G6-13</a:t>
            </a:r>
            <a:endParaRPr lang="en-CA" sz="28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20700" y="2184400"/>
            <a:ext cx="7762240" cy="55399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3000" smtClean="0">
                <a:solidFill>
                  <a:srgbClr val="000000"/>
                </a:solidFill>
                <a:latin typeface="Century Gothic"/>
              </a:rPr>
              <a:t>Translations</a:t>
            </a:r>
            <a:endParaRPr lang="en-CA" sz="3000">
              <a:solidFill>
                <a:srgbClr val="000000"/>
              </a:solidFill>
              <a:latin typeface="Century Gothic"/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282829" y="2998470"/>
            <a:ext cx="9594342" cy="0"/>
          </a:xfrm>
          <a:prstGeom prst="line">
            <a:avLst/>
          </a:prstGeom>
          <a:ln w="25400" cap="flat" cmpd="sng" algn="ctr">
            <a:solidFill>
              <a:srgbClr val="808080"/>
            </a:solidFill>
            <a:prstDash val="solid"/>
            <a:miter lim="800000"/>
            <a:headEnd type="none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520700" y="3352800"/>
            <a:ext cx="8714740" cy="78906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2000"/>
              </a:lnSpc>
              <a:spcAft>
                <a:spcPts val="800"/>
              </a:spcAft>
            </a:pPr>
            <a:r>
              <a:rPr lang="en-CA" sz="1800" dirty="0" smtClean="0">
                <a:solidFill>
                  <a:srgbClr val="000000"/>
                </a:solidFill>
                <a:latin typeface="Century Gothic"/>
              </a:rPr>
              <a:t>Students will:</a:t>
            </a:r>
          </a:p>
          <a:p>
            <a:pPr>
              <a:lnSpc>
                <a:spcPct val="112000"/>
              </a:lnSpc>
              <a:spcAft>
                <a:spcPts val="800"/>
              </a:spcAft>
            </a:pPr>
            <a:r>
              <a:rPr lang="en-CA" sz="1800" dirty="0" smtClean="0">
                <a:solidFill>
                  <a:srgbClr val="000000"/>
                </a:solidFill>
                <a:latin typeface="Century Gothic"/>
              </a:rPr>
              <a:t>•  perform translations on a grid.</a:t>
            </a:r>
            <a:endParaRPr lang="en-CA" sz="1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084060" y="7023100"/>
            <a:ext cx="2891409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 smtClean="0">
                <a:solidFill>
                  <a:srgbClr val="000000"/>
                </a:solidFill>
                <a:latin typeface="Century Gothic"/>
              </a:rPr>
              <a:t>AP Book 6.2 pp. 48–50</a:t>
            </a:r>
            <a:endParaRPr lang="en-CA" sz="1600">
              <a:solidFill>
                <a:srgbClr val="00000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3699882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>
            <a:off x="22753" y="0"/>
            <a:ext cx="10114494" cy="1598546"/>
            <a:chOff x="22753" y="0"/>
            <a:chExt cx="10114494" cy="1598546"/>
          </a:xfrm>
        </p:grpSpPr>
        <p:sp>
          <p:nvSpPr>
            <p:cNvPr id="3" name="Freeform 2"/>
            <p:cNvSpPr/>
            <p:nvPr/>
          </p:nvSpPr>
          <p:spPr>
            <a:xfrm>
              <a:off x="22753" y="0"/>
              <a:ext cx="10114494" cy="1598546"/>
            </a:xfrm>
            <a:custGeom>
              <a:avLst/>
              <a:gdLst/>
              <a:ahLst/>
              <a:cxnLst/>
              <a:rect l="0" t="0" r="0" b="0"/>
              <a:pathLst>
                <a:path w="10114494" h="1774691">
                  <a:moveTo>
                    <a:pt x="0" y="0"/>
                  </a:moveTo>
                  <a:lnTo>
                    <a:pt x="10114493" y="0"/>
                  </a:lnTo>
                  <a:lnTo>
                    <a:pt x="10114493" y="1774690"/>
                  </a:lnTo>
                  <a:lnTo>
                    <a:pt x="0" y="1774690"/>
                  </a:lnTo>
                  <a:close/>
                </a:path>
              </a:pathLst>
            </a:custGeom>
            <a:solidFill>
              <a:srgbClr val="FFFFFF"/>
            </a:solidFill>
            <a:ln w="38100" cap="flat" cmpd="sng" algn="ctr">
              <a:solidFill>
                <a:srgbClr val="FFFFFF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469900" y="406400"/>
              <a:ext cx="9400540" cy="103162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>
                <a:lnSpc>
                  <a:spcPct val="114000"/>
                </a:lnSpc>
              </a:pPr>
              <a:r>
                <a:rPr lang="en-CA" sz="2800" dirty="0" smtClean="0">
                  <a:solidFill>
                    <a:srgbClr val="000000"/>
                  </a:solidFill>
                  <a:latin typeface="Century Gothic"/>
                </a:rPr>
                <a:t>To describe a </a:t>
              </a:r>
              <a:r>
                <a:rPr lang="en-CA" sz="2800" dirty="0" smtClean="0">
                  <a:solidFill>
                    <a:srgbClr val="0000FF"/>
                  </a:solidFill>
                  <a:latin typeface="Century Gothic"/>
                </a:rPr>
                <a:t>translation</a:t>
              </a:r>
              <a:r>
                <a:rPr lang="en-CA" sz="2800" dirty="0" smtClean="0">
                  <a:solidFill>
                    <a:srgbClr val="000000"/>
                  </a:solidFill>
                  <a:latin typeface="Century Gothic"/>
                </a:rPr>
                <a:t>, you need to say how much the point moved and in which direction.</a:t>
              </a:r>
              <a:endParaRPr lang="en-CA" sz="2800" dirty="0">
                <a:solidFill>
                  <a:srgbClr val="000000"/>
                </a:solidFill>
                <a:latin typeface="Century Gothic"/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377928" y="6921965"/>
            <a:ext cx="5560084" cy="444364"/>
            <a:chOff x="377928" y="6921965"/>
            <a:chExt cx="5560084" cy="444364"/>
          </a:xfrm>
        </p:grpSpPr>
        <p:sp>
          <p:nvSpPr>
            <p:cNvPr id="2" name="Freeform 1"/>
            <p:cNvSpPr/>
            <p:nvPr/>
          </p:nvSpPr>
          <p:spPr>
            <a:xfrm>
              <a:off x="377928" y="6921965"/>
              <a:ext cx="2369936" cy="444364"/>
            </a:xfrm>
            <a:custGeom>
              <a:avLst/>
              <a:gdLst/>
              <a:ahLst/>
              <a:cxnLst/>
              <a:rect l="0" t="0" r="0" b="0"/>
              <a:pathLst>
                <a:path w="2369936" h="444364">
                  <a:moveTo>
                    <a:pt x="0" y="0"/>
                  </a:moveTo>
                  <a:lnTo>
                    <a:pt x="2369935" y="0"/>
                  </a:lnTo>
                  <a:lnTo>
                    <a:pt x="2369935" y="444363"/>
                  </a:lnTo>
                  <a:lnTo>
                    <a:pt x="0" y="444363"/>
                  </a:lnTo>
                  <a:close/>
                </a:path>
              </a:pathLst>
            </a:custGeom>
            <a:solidFill>
              <a:srgbClr val="FFFFFF"/>
            </a:solidFill>
            <a:ln w="38100" cap="flat" cmpd="sng" algn="ctr">
              <a:solidFill>
                <a:srgbClr val="FFFFFF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469900" y="6974870"/>
              <a:ext cx="5468112" cy="338554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1600" dirty="0" smtClean="0">
                  <a:solidFill>
                    <a:srgbClr val="666666"/>
                  </a:solidFill>
                  <a:latin typeface="Century Gothic"/>
                </a:rPr>
                <a:t>See p. N-6 for details.</a:t>
              </a:r>
              <a:endParaRPr lang="en-CA" sz="1600" dirty="0">
                <a:solidFill>
                  <a:srgbClr val="666666"/>
                </a:solidFill>
                <a:latin typeface="Century Gothic"/>
              </a:endParaRP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3314700" y="2654300"/>
            <a:ext cx="3155315" cy="1882120"/>
            <a:chOff x="3314700" y="2654300"/>
            <a:chExt cx="3155315" cy="1882120"/>
          </a:xfrm>
        </p:grpSpPr>
        <p:sp>
          <p:nvSpPr>
            <p:cNvPr id="8" name="TextBox 7"/>
            <p:cNvSpPr txBox="1"/>
            <p:nvPr/>
          </p:nvSpPr>
          <p:spPr>
            <a:xfrm>
              <a:off x="3314700" y="4013200"/>
              <a:ext cx="481482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 i="1" smtClean="0">
                  <a:solidFill>
                    <a:srgbClr val="000000"/>
                  </a:solidFill>
                  <a:latin typeface="Century Gothic"/>
                </a:rPr>
                <a:t>A</a:t>
              </a:r>
              <a:endParaRPr lang="en-CA" sz="2800" i="1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5918200" y="2654300"/>
              <a:ext cx="551815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 i="1" dirty="0" smtClean="0">
                  <a:solidFill>
                    <a:srgbClr val="000000"/>
                  </a:solidFill>
                  <a:latin typeface="Century Gothic"/>
                </a:rPr>
                <a:t>A</a:t>
              </a:r>
              <a:r>
                <a:rPr lang="en-CA" sz="2800" i="1" dirty="0" smtClean="0">
                  <a:solidFill>
                    <a:srgbClr val="0000FF"/>
                  </a:solidFill>
                  <a:latin typeface="Century Gothic"/>
                </a:rPr>
                <a:t>'</a:t>
              </a:r>
              <a:endParaRPr lang="en-CA" sz="2800" i="1" dirty="0">
                <a:solidFill>
                  <a:srgbClr val="0000FF"/>
                </a:solidFill>
                <a:latin typeface="Century Gothic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flipV="1">
              <a:off x="3937412" y="3264470"/>
              <a:ext cx="2298161" cy="1116207"/>
            </a:xfrm>
            <a:prstGeom prst="line">
              <a:avLst/>
            </a:prstGeom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sm"/>
              <a:tailEnd type="triangl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>
              <a:off x="3953518" y="4442333"/>
              <a:ext cx="2353982" cy="9840"/>
            </a:xfrm>
            <a:prstGeom prst="line">
              <a:avLst/>
            </a:prstGeom>
            <a:ln w="38100" cap="flat" cmpd="sng" algn="ctr">
              <a:solidFill>
                <a:srgbClr val="FF0000"/>
              </a:solidFill>
              <a:prstDash val="dash"/>
              <a:miter lim="800000"/>
              <a:headEnd type="none" w="med" len="sm"/>
              <a:tailEnd type="triangl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V="1">
              <a:off x="6355625" y="3332308"/>
              <a:ext cx="10831" cy="1081150"/>
            </a:xfrm>
            <a:prstGeom prst="line">
              <a:avLst/>
            </a:prstGeom>
            <a:ln w="38100" cap="flat" cmpd="sng" algn="ctr">
              <a:solidFill>
                <a:srgbClr val="009300"/>
              </a:solidFill>
              <a:prstDash val="dash"/>
              <a:miter lim="800000"/>
              <a:headEnd type="none" w="med" len="sm"/>
              <a:tailEnd type="triangl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Oval 15"/>
            <p:cNvSpPr/>
            <p:nvPr/>
          </p:nvSpPr>
          <p:spPr>
            <a:xfrm>
              <a:off x="6274625" y="3102470"/>
              <a:ext cx="162000" cy="162000"/>
            </a:xfrm>
            <a:prstGeom prst="ellipse">
              <a:avLst/>
            </a:prstGeom>
            <a:solidFill>
              <a:schemeClr val="tx1"/>
            </a:solidFill>
            <a:ln w="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7" name="Oval 16"/>
            <p:cNvSpPr/>
            <p:nvPr/>
          </p:nvSpPr>
          <p:spPr>
            <a:xfrm>
              <a:off x="3736912" y="4371173"/>
              <a:ext cx="162000" cy="162000"/>
            </a:xfrm>
            <a:prstGeom prst="ellipse">
              <a:avLst/>
            </a:prstGeom>
            <a:solidFill>
              <a:schemeClr val="tx1"/>
            </a:solidFill>
            <a:ln w="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</p:grpSp>
    </p:spTree>
    <p:extLst>
      <p:ext uri="{BB962C8B-B14F-4D97-AF65-F5344CB8AC3E}">
        <p14:creationId xmlns:p14="http://schemas.microsoft.com/office/powerpoint/2010/main" val="4219736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096760" y="203200"/>
            <a:ext cx="2921381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 smtClean="0">
                <a:solidFill>
                  <a:srgbClr val="666666"/>
                </a:solidFill>
                <a:latin typeface="Century Gothic"/>
              </a:rPr>
              <a:t>This activity is essential.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9900" y="1257300"/>
            <a:ext cx="94386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Drawing and describing</a:t>
            </a:r>
            <a:r>
              <a:rPr lang="en-CA" sz="2800" smtClean="0">
                <a:solidFill>
                  <a:srgbClr val="0000FF"/>
                </a:solidFill>
                <a:latin typeface="Century Gothic"/>
              </a:rPr>
              <a:t> translations</a:t>
            </a:r>
            <a:r>
              <a:rPr lang="en-CA" sz="2800" smtClean="0">
                <a:solidFill>
                  <a:srgbClr val="000000"/>
                </a:solidFill>
                <a:latin typeface="Century Gothic"/>
              </a:rPr>
              <a:t>.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69900" y="431800"/>
            <a:ext cx="94386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Activity: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69900" y="6946900"/>
            <a:ext cx="5468112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See p. N-6 for details.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2297706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/>
        </p:nvGrpSpPr>
        <p:grpSpPr>
          <a:xfrm>
            <a:off x="13527" y="0"/>
            <a:ext cx="10146473" cy="1560446"/>
            <a:chOff x="13527" y="0"/>
            <a:chExt cx="10146473" cy="1560446"/>
          </a:xfrm>
        </p:grpSpPr>
        <p:sp>
          <p:nvSpPr>
            <p:cNvPr id="3" name="Freeform 2"/>
            <p:cNvSpPr/>
            <p:nvPr/>
          </p:nvSpPr>
          <p:spPr>
            <a:xfrm>
              <a:off x="13527" y="0"/>
              <a:ext cx="10146473" cy="1560446"/>
            </a:xfrm>
            <a:custGeom>
              <a:avLst/>
              <a:gdLst/>
              <a:ahLst/>
              <a:cxnLst/>
              <a:rect l="0" t="0" r="0" b="0"/>
              <a:pathLst>
                <a:path w="10114494" h="1774691">
                  <a:moveTo>
                    <a:pt x="0" y="0"/>
                  </a:moveTo>
                  <a:lnTo>
                    <a:pt x="10114493" y="0"/>
                  </a:lnTo>
                  <a:lnTo>
                    <a:pt x="10114493" y="1774690"/>
                  </a:lnTo>
                  <a:lnTo>
                    <a:pt x="0" y="1774690"/>
                  </a:lnTo>
                  <a:close/>
                </a:path>
              </a:pathLst>
            </a:custGeom>
            <a:solidFill>
              <a:srgbClr val="FFFFFF"/>
            </a:solidFill>
            <a:ln w="38100" cap="flat" cmpd="sng" algn="ctr">
              <a:solidFill>
                <a:srgbClr val="FFFFFF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469900" y="406400"/>
              <a:ext cx="8625840" cy="103336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>
                <a:lnSpc>
                  <a:spcPct val="114000"/>
                </a:lnSpc>
              </a:pPr>
              <a:r>
                <a:rPr lang="en-CA" sz="2800" dirty="0" smtClean="0">
                  <a:solidFill>
                    <a:srgbClr val="000000"/>
                  </a:solidFill>
                  <a:latin typeface="Century Gothic"/>
                </a:rPr>
                <a:t>How far did the rectangle slide to the right from Position 1 to Position 2</a:t>
              </a:r>
              <a:r>
                <a:rPr lang="en-CA" sz="2800" dirty="0" smtClean="0">
                  <a:solidFill>
                    <a:srgbClr val="000000"/>
                  </a:solidFill>
                  <a:latin typeface="Arial"/>
                </a:rPr>
                <a:t>?</a:t>
              </a:r>
              <a:endParaRPr lang="en-CA" sz="2800" dirty="0">
                <a:solidFill>
                  <a:srgbClr val="000000"/>
                </a:solidFill>
                <a:latin typeface="Arial"/>
              </a:endParaRP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398719" y="6962829"/>
            <a:ext cx="5539293" cy="386762"/>
            <a:chOff x="398719" y="6962829"/>
            <a:chExt cx="5539293" cy="386762"/>
          </a:xfrm>
        </p:grpSpPr>
        <p:sp>
          <p:nvSpPr>
            <p:cNvPr id="2" name="Freeform 1"/>
            <p:cNvSpPr/>
            <p:nvPr/>
          </p:nvSpPr>
          <p:spPr>
            <a:xfrm>
              <a:off x="398719" y="6962829"/>
              <a:ext cx="2337021" cy="386762"/>
            </a:xfrm>
            <a:custGeom>
              <a:avLst/>
              <a:gdLst/>
              <a:ahLst/>
              <a:cxnLst/>
              <a:rect l="0" t="0" r="0" b="0"/>
              <a:pathLst>
                <a:path w="2337021" h="386762">
                  <a:moveTo>
                    <a:pt x="0" y="0"/>
                  </a:moveTo>
                  <a:lnTo>
                    <a:pt x="2337020" y="0"/>
                  </a:lnTo>
                  <a:lnTo>
                    <a:pt x="2337020" y="386761"/>
                  </a:lnTo>
                  <a:lnTo>
                    <a:pt x="0" y="386761"/>
                  </a:lnTo>
                  <a:close/>
                </a:path>
              </a:pathLst>
            </a:custGeom>
            <a:solidFill>
              <a:srgbClr val="FFFFFF"/>
            </a:solidFill>
            <a:ln w="38100" cap="flat" cmpd="sng" algn="ctr">
              <a:solidFill>
                <a:srgbClr val="FFFFFF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469900" y="6986933"/>
              <a:ext cx="5468112" cy="338554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1600" smtClean="0">
                  <a:solidFill>
                    <a:srgbClr val="666666"/>
                  </a:solidFill>
                  <a:latin typeface="Century Gothic"/>
                </a:rPr>
                <a:t>See p. N-6 for details.</a:t>
              </a:r>
              <a:endParaRPr lang="en-CA" sz="1600">
                <a:solidFill>
                  <a:srgbClr val="666666"/>
                </a:solidFill>
                <a:latin typeface="Century Gothic"/>
              </a:endParaRP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3180561" y="2550976"/>
            <a:ext cx="1265863" cy="1261544"/>
            <a:chOff x="3180561" y="2550976"/>
            <a:chExt cx="1265863" cy="1261544"/>
          </a:xfrm>
        </p:grpSpPr>
        <p:sp>
          <p:nvSpPr>
            <p:cNvPr id="6" name="Freeform 5"/>
            <p:cNvSpPr/>
            <p:nvPr/>
          </p:nvSpPr>
          <p:spPr>
            <a:xfrm>
              <a:off x="3180561" y="2550976"/>
              <a:ext cx="1265863" cy="620523"/>
            </a:xfrm>
            <a:custGeom>
              <a:avLst/>
              <a:gdLst/>
              <a:ahLst/>
              <a:cxnLst/>
              <a:rect l="0" t="0" r="0" b="0"/>
              <a:pathLst>
                <a:path w="1265863" h="620523">
                  <a:moveTo>
                    <a:pt x="0" y="0"/>
                  </a:moveTo>
                  <a:lnTo>
                    <a:pt x="1265862" y="0"/>
                  </a:lnTo>
                  <a:lnTo>
                    <a:pt x="1265862" y="620522"/>
                  </a:lnTo>
                  <a:lnTo>
                    <a:pt x="0" y="620522"/>
                  </a:lnTo>
                  <a:close/>
                </a:path>
              </a:pathLst>
            </a:custGeom>
            <a:solidFill>
              <a:srgbClr val="C0C0C0"/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3605732" y="3289300"/>
              <a:ext cx="415519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2800" dirty="0" smtClean="0">
                  <a:solidFill>
                    <a:srgbClr val="000000"/>
                  </a:solidFill>
                  <a:latin typeface="Century Gothic"/>
                </a:rPr>
                <a:t>1</a:t>
              </a:r>
              <a:endParaRPr lang="en-CA" sz="2800" dirty="0">
                <a:solidFill>
                  <a:srgbClr val="000000"/>
                </a:solidFill>
                <a:latin typeface="Century Gothic"/>
              </a:endParaRP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5726122" y="2550977"/>
            <a:ext cx="1265865" cy="1261543"/>
            <a:chOff x="5726122" y="2550977"/>
            <a:chExt cx="1265865" cy="1261543"/>
          </a:xfrm>
        </p:grpSpPr>
        <p:sp>
          <p:nvSpPr>
            <p:cNvPr id="7" name="Freeform 6"/>
            <p:cNvSpPr/>
            <p:nvPr/>
          </p:nvSpPr>
          <p:spPr>
            <a:xfrm>
              <a:off x="5726122" y="2550977"/>
              <a:ext cx="1265865" cy="620522"/>
            </a:xfrm>
            <a:custGeom>
              <a:avLst/>
              <a:gdLst/>
              <a:ahLst/>
              <a:cxnLst/>
              <a:rect l="0" t="0" r="0" b="0"/>
              <a:pathLst>
                <a:path w="1265865" h="620522">
                  <a:moveTo>
                    <a:pt x="0" y="0"/>
                  </a:moveTo>
                  <a:lnTo>
                    <a:pt x="1265864" y="0"/>
                  </a:lnTo>
                  <a:lnTo>
                    <a:pt x="1265864" y="620521"/>
                  </a:lnTo>
                  <a:lnTo>
                    <a:pt x="0" y="620521"/>
                  </a:lnTo>
                  <a:close/>
                </a:path>
              </a:pathLst>
            </a:custGeom>
            <a:solidFill>
              <a:srgbClr val="C0C0C0"/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6151294" y="3289300"/>
              <a:ext cx="415519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2800" dirty="0" smtClean="0">
                  <a:solidFill>
                    <a:srgbClr val="000000"/>
                  </a:solidFill>
                  <a:latin typeface="Century Gothic"/>
                </a:rPr>
                <a:t>2</a:t>
              </a:r>
              <a:endParaRPr lang="en-CA" sz="2800" dirty="0">
                <a:solidFill>
                  <a:srgbClr val="000000"/>
                </a:solidFill>
                <a:latin typeface="Century Gothic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6838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-15348" y="0"/>
            <a:ext cx="10175347" cy="1560446"/>
            <a:chOff x="-15348" y="0"/>
            <a:chExt cx="10175347" cy="1560446"/>
          </a:xfrm>
        </p:grpSpPr>
        <p:sp>
          <p:nvSpPr>
            <p:cNvPr id="3" name="Freeform 2"/>
            <p:cNvSpPr/>
            <p:nvPr/>
          </p:nvSpPr>
          <p:spPr>
            <a:xfrm>
              <a:off x="-15348" y="0"/>
              <a:ext cx="10175347" cy="1560446"/>
            </a:xfrm>
            <a:custGeom>
              <a:avLst/>
              <a:gdLst/>
              <a:ahLst/>
              <a:cxnLst/>
              <a:rect l="0" t="0" r="0" b="0"/>
              <a:pathLst>
                <a:path w="10114494" h="1774691">
                  <a:moveTo>
                    <a:pt x="0" y="0"/>
                  </a:moveTo>
                  <a:lnTo>
                    <a:pt x="10114493" y="0"/>
                  </a:lnTo>
                  <a:lnTo>
                    <a:pt x="10114493" y="1774690"/>
                  </a:lnTo>
                  <a:lnTo>
                    <a:pt x="0" y="1774690"/>
                  </a:lnTo>
                  <a:close/>
                </a:path>
              </a:pathLst>
            </a:custGeom>
            <a:solidFill>
              <a:srgbClr val="FFFFFF"/>
            </a:solidFill>
            <a:ln w="38100" cap="flat" cmpd="sng" algn="ctr">
              <a:solidFill>
                <a:srgbClr val="FFFFFF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469900" y="366090"/>
              <a:ext cx="8930640" cy="103336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>
                <a:lnSpc>
                  <a:spcPct val="114000"/>
                </a:lnSpc>
              </a:pPr>
              <a:r>
                <a:rPr lang="en-CA" sz="2800" dirty="0" smtClean="0">
                  <a:solidFill>
                    <a:srgbClr val="000000"/>
                  </a:solidFill>
                  <a:latin typeface="Century Gothic"/>
                </a:rPr>
                <a:t>Can this make it easier to see that the </a:t>
              </a:r>
              <a:r>
                <a:rPr lang="en-CA" sz="2800" dirty="0" smtClean="0">
                  <a:solidFill>
                    <a:srgbClr val="0000FF"/>
                  </a:solidFill>
                  <a:latin typeface="Century Gothic"/>
                </a:rPr>
                <a:t>translation</a:t>
              </a:r>
              <a:r>
                <a:rPr lang="en-CA" sz="2800" dirty="0" smtClean="0">
                  <a:solidFill>
                    <a:srgbClr val="000000"/>
                  </a:solidFill>
                  <a:latin typeface="Century Gothic"/>
                </a:rPr>
                <a:t> was 4 points to the right</a:t>
              </a:r>
              <a:r>
                <a:rPr lang="en-CA" sz="2800" dirty="0" smtClean="0">
                  <a:solidFill>
                    <a:srgbClr val="000000"/>
                  </a:solidFill>
                  <a:latin typeface="Arial"/>
                </a:rPr>
                <a:t>?</a:t>
              </a:r>
              <a:endParaRPr lang="en-CA" sz="2800" dirty="0">
                <a:solidFill>
                  <a:srgbClr val="000000"/>
                </a:solidFill>
                <a:latin typeface="Arial"/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398719" y="6962829"/>
            <a:ext cx="5539293" cy="386762"/>
            <a:chOff x="398719" y="6962829"/>
            <a:chExt cx="5539293" cy="386762"/>
          </a:xfrm>
        </p:grpSpPr>
        <p:sp>
          <p:nvSpPr>
            <p:cNvPr id="2" name="Freeform 1"/>
            <p:cNvSpPr/>
            <p:nvPr/>
          </p:nvSpPr>
          <p:spPr>
            <a:xfrm>
              <a:off x="398719" y="6962829"/>
              <a:ext cx="2337021" cy="386762"/>
            </a:xfrm>
            <a:custGeom>
              <a:avLst/>
              <a:gdLst/>
              <a:ahLst/>
              <a:cxnLst/>
              <a:rect l="0" t="0" r="0" b="0"/>
              <a:pathLst>
                <a:path w="2337021" h="386762">
                  <a:moveTo>
                    <a:pt x="0" y="0"/>
                  </a:moveTo>
                  <a:lnTo>
                    <a:pt x="2337020" y="0"/>
                  </a:lnTo>
                  <a:lnTo>
                    <a:pt x="2337020" y="386761"/>
                  </a:lnTo>
                  <a:lnTo>
                    <a:pt x="0" y="386761"/>
                  </a:lnTo>
                  <a:close/>
                </a:path>
              </a:pathLst>
            </a:custGeom>
            <a:solidFill>
              <a:srgbClr val="FFFFFF"/>
            </a:solidFill>
            <a:ln w="38100" cap="flat" cmpd="sng" algn="ctr">
              <a:solidFill>
                <a:srgbClr val="FFFFFF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469900" y="6986933"/>
              <a:ext cx="5468112" cy="338554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1600" dirty="0" smtClean="0">
                  <a:solidFill>
                    <a:srgbClr val="666666"/>
                  </a:solidFill>
                  <a:latin typeface="Century Gothic"/>
                </a:rPr>
                <a:t>See p. N-6 for details.</a:t>
              </a:r>
              <a:endParaRPr lang="en-CA" sz="1600" dirty="0">
                <a:solidFill>
                  <a:srgbClr val="666666"/>
                </a:solidFill>
                <a:latin typeface="Century Gothic"/>
              </a:endParaRP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5726122" y="2550977"/>
            <a:ext cx="1265865" cy="1261543"/>
            <a:chOff x="5726122" y="2550977"/>
            <a:chExt cx="1265865" cy="1261543"/>
          </a:xfrm>
        </p:grpSpPr>
        <p:sp>
          <p:nvSpPr>
            <p:cNvPr id="7" name="Freeform 6"/>
            <p:cNvSpPr/>
            <p:nvPr/>
          </p:nvSpPr>
          <p:spPr>
            <a:xfrm>
              <a:off x="5726122" y="2550977"/>
              <a:ext cx="1265865" cy="620522"/>
            </a:xfrm>
            <a:custGeom>
              <a:avLst/>
              <a:gdLst/>
              <a:ahLst/>
              <a:cxnLst/>
              <a:rect l="0" t="0" r="0" b="0"/>
              <a:pathLst>
                <a:path w="1265865" h="620522">
                  <a:moveTo>
                    <a:pt x="0" y="0"/>
                  </a:moveTo>
                  <a:lnTo>
                    <a:pt x="1265864" y="0"/>
                  </a:lnTo>
                  <a:lnTo>
                    <a:pt x="1265864" y="620521"/>
                  </a:lnTo>
                  <a:lnTo>
                    <a:pt x="0" y="620521"/>
                  </a:lnTo>
                  <a:close/>
                </a:path>
              </a:pathLst>
            </a:custGeom>
            <a:solidFill>
              <a:srgbClr val="C0C0C0"/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6172200" y="3289300"/>
              <a:ext cx="415519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 smtClean="0">
                  <a:solidFill>
                    <a:srgbClr val="000000"/>
                  </a:solidFill>
                  <a:latin typeface="Century Gothic"/>
                </a:rPr>
                <a:t>2</a:t>
              </a:r>
              <a:endParaRPr lang="en-CA" sz="2800">
                <a:solidFill>
                  <a:srgbClr val="000000"/>
                </a:solidFill>
                <a:latin typeface="Century Gothic"/>
              </a:endParaRP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3190186" y="2469976"/>
            <a:ext cx="1346863" cy="1342544"/>
            <a:chOff x="3190186" y="2469976"/>
            <a:chExt cx="1346863" cy="1342544"/>
          </a:xfrm>
        </p:grpSpPr>
        <p:sp>
          <p:nvSpPr>
            <p:cNvPr id="8" name="TextBox 7"/>
            <p:cNvSpPr txBox="1"/>
            <p:nvPr/>
          </p:nvSpPr>
          <p:spPr>
            <a:xfrm>
              <a:off x="3644900" y="3289300"/>
              <a:ext cx="415519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 smtClean="0">
                  <a:solidFill>
                    <a:srgbClr val="000000"/>
                  </a:solidFill>
                  <a:latin typeface="Century Gothic"/>
                </a:rPr>
                <a:t>1</a:t>
              </a:r>
              <a:endParaRPr lang="en-CA" sz="2800">
                <a:solidFill>
                  <a:srgbClr val="000000"/>
                </a:solidFill>
                <a:latin typeface="Century Gothic"/>
              </a:endParaRPr>
            </a:p>
          </p:txBody>
        </p:sp>
        <p:grpSp>
          <p:nvGrpSpPr>
            <p:cNvPr id="12" name="Group 11"/>
            <p:cNvGrpSpPr/>
            <p:nvPr/>
          </p:nvGrpSpPr>
          <p:grpSpPr>
            <a:xfrm>
              <a:off x="3190186" y="2469976"/>
              <a:ext cx="1346863" cy="701523"/>
              <a:chOff x="3170936" y="2450726"/>
              <a:chExt cx="1346863" cy="701523"/>
            </a:xfrm>
          </p:grpSpPr>
          <p:sp>
            <p:nvSpPr>
              <p:cNvPr id="6" name="Freeform 5"/>
              <p:cNvSpPr/>
              <p:nvPr/>
            </p:nvSpPr>
            <p:spPr>
              <a:xfrm>
                <a:off x="3170936" y="2531726"/>
                <a:ext cx="1265863" cy="620523"/>
              </a:xfrm>
              <a:custGeom>
                <a:avLst/>
                <a:gdLst/>
                <a:ahLst/>
                <a:cxnLst/>
                <a:rect l="0" t="0" r="0" b="0"/>
                <a:pathLst>
                  <a:path w="1265863" h="620523">
                    <a:moveTo>
                      <a:pt x="0" y="0"/>
                    </a:moveTo>
                    <a:lnTo>
                      <a:pt x="1265862" y="0"/>
                    </a:lnTo>
                    <a:lnTo>
                      <a:pt x="1265862" y="620522"/>
                    </a:lnTo>
                    <a:lnTo>
                      <a:pt x="0" y="620522"/>
                    </a:lnTo>
                    <a:close/>
                  </a:path>
                </a:pathLst>
              </a:custGeom>
              <a:solidFill>
                <a:srgbClr val="C0C0C0"/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11" name="Oval 10"/>
              <p:cNvSpPr/>
              <p:nvPr/>
            </p:nvSpPr>
            <p:spPr>
              <a:xfrm>
                <a:off x="4355799" y="2450726"/>
                <a:ext cx="162000" cy="162000"/>
              </a:xfrm>
              <a:prstGeom prst="ellipse">
                <a:avLst/>
              </a:prstGeom>
              <a:solidFill>
                <a:schemeClr val="tx1"/>
              </a:solidFill>
              <a:ln w="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053299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19100"/>
            <a:ext cx="9521190" cy="1678473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Exercises: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Which vertex, 1, 2, 3, or 4, is the</a:t>
            </a: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 image 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of the vertex marked with a dot </a:t>
            </a: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under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the </a:t>
            </a: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translation</a:t>
            </a:r>
            <a:r>
              <a:rPr lang="en-CA" sz="2800" dirty="0" smtClean="0">
                <a:solidFill>
                  <a:srgbClr val="000000"/>
                </a:solidFill>
                <a:latin typeface="Arial"/>
              </a:rPr>
              <a:t>?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902960" y="203200"/>
            <a:ext cx="41173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 smtClean="0">
                <a:solidFill>
                  <a:srgbClr val="666666"/>
                </a:solidFill>
                <a:latin typeface="Century Gothic"/>
              </a:rPr>
              <a:t>Have students signal their answers.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57200" y="2413000"/>
            <a:ext cx="592607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a)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219700" y="2413000"/>
            <a:ext cx="592277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b)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57200" y="5143500"/>
            <a:ext cx="57978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c)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pic>
        <p:nvPicPr>
          <p:cNvPr id="8" name="Picture 7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4627" y="2474341"/>
            <a:ext cx="2625955" cy="1977263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10" name="Picture 9"/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48350" y="2474341"/>
            <a:ext cx="2708911" cy="1977263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12" name="Picture 11"/>
          <p:cNvPicPr>
            <a:picLocks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1753" y="5193401"/>
            <a:ext cx="5430901" cy="196636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</p:spTree>
    <p:extLst>
      <p:ext uri="{BB962C8B-B14F-4D97-AF65-F5344CB8AC3E}">
        <p14:creationId xmlns:p14="http://schemas.microsoft.com/office/powerpoint/2010/main" val="12912100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>
            <a:off x="-15348" y="0"/>
            <a:ext cx="10175347" cy="1560446"/>
            <a:chOff x="-15348" y="0"/>
            <a:chExt cx="10175347" cy="1560446"/>
          </a:xfrm>
        </p:grpSpPr>
        <p:sp>
          <p:nvSpPr>
            <p:cNvPr id="4" name="Freeform 3"/>
            <p:cNvSpPr/>
            <p:nvPr/>
          </p:nvSpPr>
          <p:spPr>
            <a:xfrm>
              <a:off x="-15348" y="0"/>
              <a:ext cx="10175347" cy="1560446"/>
            </a:xfrm>
            <a:custGeom>
              <a:avLst/>
              <a:gdLst/>
              <a:ahLst/>
              <a:cxnLst/>
              <a:rect l="0" t="0" r="0" b="0"/>
              <a:pathLst>
                <a:path w="10114494" h="1774691">
                  <a:moveTo>
                    <a:pt x="0" y="0"/>
                  </a:moveTo>
                  <a:lnTo>
                    <a:pt x="10114493" y="0"/>
                  </a:lnTo>
                  <a:lnTo>
                    <a:pt x="10114493" y="1774690"/>
                  </a:lnTo>
                  <a:lnTo>
                    <a:pt x="0" y="1774690"/>
                  </a:lnTo>
                  <a:close/>
                </a:path>
              </a:pathLst>
            </a:custGeom>
            <a:solidFill>
              <a:srgbClr val="FFFFFF"/>
            </a:solidFill>
            <a:ln w="38100" cap="flat" cmpd="sng" algn="ctr">
              <a:solidFill>
                <a:srgbClr val="FFFFFF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469900" y="377525"/>
              <a:ext cx="8740140" cy="103162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>
                <a:lnSpc>
                  <a:spcPct val="114000"/>
                </a:lnSpc>
                <a:spcAft>
                  <a:spcPts val="1200"/>
                </a:spcAft>
              </a:pPr>
              <a:r>
                <a:rPr lang="en-CA" sz="2800" dirty="0" smtClean="0">
                  <a:solidFill>
                    <a:srgbClr val="000000"/>
                  </a:solidFill>
                  <a:latin typeface="Century Gothic"/>
                </a:rPr>
                <a:t>Under </a:t>
              </a:r>
              <a:r>
                <a:rPr lang="en-CA" sz="2800" dirty="0" smtClean="0">
                  <a:solidFill>
                    <a:srgbClr val="0000FF"/>
                  </a:solidFill>
                  <a:latin typeface="Century Gothic"/>
                </a:rPr>
                <a:t>translations</a:t>
              </a:r>
              <a:r>
                <a:rPr lang="en-CA" sz="2800" dirty="0" smtClean="0">
                  <a:solidFill>
                    <a:srgbClr val="000000"/>
                  </a:solidFill>
                  <a:latin typeface="Century Gothic"/>
                </a:rPr>
                <a:t>, all points on a shape move the same amount in the same direction.</a:t>
              </a:r>
              <a:endParaRPr lang="en-CA" sz="2800" dirty="0">
                <a:solidFill>
                  <a:srgbClr val="000000"/>
                </a:solidFill>
                <a:latin typeface="Century Gothic"/>
              </a:endParaRP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398719" y="6962829"/>
            <a:ext cx="5539293" cy="386762"/>
            <a:chOff x="398719" y="6962829"/>
            <a:chExt cx="5539293" cy="386762"/>
          </a:xfrm>
        </p:grpSpPr>
        <p:sp>
          <p:nvSpPr>
            <p:cNvPr id="3" name="Freeform 2"/>
            <p:cNvSpPr/>
            <p:nvPr/>
          </p:nvSpPr>
          <p:spPr>
            <a:xfrm>
              <a:off x="398719" y="6962829"/>
              <a:ext cx="2337021" cy="386762"/>
            </a:xfrm>
            <a:custGeom>
              <a:avLst/>
              <a:gdLst/>
              <a:ahLst/>
              <a:cxnLst/>
              <a:rect l="0" t="0" r="0" b="0"/>
              <a:pathLst>
                <a:path w="2337021" h="386762">
                  <a:moveTo>
                    <a:pt x="0" y="0"/>
                  </a:moveTo>
                  <a:lnTo>
                    <a:pt x="2337020" y="0"/>
                  </a:lnTo>
                  <a:lnTo>
                    <a:pt x="2337020" y="386761"/>
                  </a:lnTo>
                  <a:lnTo>
                    <a:pt x="0" y="386761"/>
                  </a:lnTo>
                  <a:close/>
                </a:path>
              </a:pathLst>
            </a:custGeom>
            <a:solidFill>
              <a:srgbClr val="FFFFFF"/>
            </a:solidFill>
            <a:ln w="38100" cap="flat" cmpd="sng" algn="ctr">
              <a:solidFill>
                <a:srgbClr val="FFFFFF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469900" y="6986933"/>
              <a:ext cx="5468112" cy="338554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1600" smtClean="0">
                  <a:solidFill>
                    <a:srgbClr val="666666"/>
                  </a:solidFill>
                  <a:latin typeface="Century Gothic"/>
                </a:rPr>
                <a:t>See p. N-7 for details.</a:t>
              </a:r>
              <a:endParaRPr lang="en-CA" sz="1600">
                <a:solidFill>
                  <a:srgbClr val="666666"/>
                </a:solidFill>
                <a:latin typeface="Century Gothic"/>
              </a:endParaRP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2806300" y="2136275"/>
            <a:ext cx="2104542" cy="1290682"/>
            <a:chOff x="2806300" y="2136275"/>
            <a:chExt cx="2104542" cy="1290682"/>
          </a:xfrm>
        </p:grpSpPr>
        <p:sp>
          <p:nvSpPr>
            <p:cNvPr id="7" name="Freeform 6"/>
            <p:cNvSpPr/>
            <p:nvPr/>
          </p:nvSpPr>
          <p:spPr>
            <a:xfrm>
              <a:off x="3190186" y="2550976"/>
              <a:ext cx="1265863" cy="620523"/>
            </a:xfrm>
            <a:custGeom>
              <a:avLst/>
              <a:gdLst/>
              <a:ahLst/>
              <a:cxnLst/>
              <a:rect l="0" t="0" r="0" b="0"/>
              <a:pathLst>
                <a:path w="1265863" h="620523">
                  <a:moveTo>
                    <a:pt x="0" y="0"/>
                  </a:moveTo>
                  <a:lnTo>
                    <a:pt x="1265862" y="0"/>
                  </a:lnTo>
                  <a:lnTo>
                    <a:pt x="1265862" y="620522"/>
                  </a:lnTo>
                  <a:lnTo>
                    <a:pt x="0" y="620522"/>
                  </a:lnTo>
                  <a:close/>
                </a:path>
              </a:pathLst>
            </a:custGeom>
            <a:solidFill>
              <a:srgbClr val="C0C0C0"/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2806300" y="2136275"/>
              <a:ext cx="443916" cy="300082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400" i="1" smtClean="0">
                  <a:solidFill>
                    <a:srgbClr val="000000"/>
                  </a:solidFill>
                  <a:latin typeface="Century Gothic"/>
                </a:rPr>
                <a:t>A</a:t>
              </a:r>
              <a:endParaRPr lang="en-CA" sz="2400" i="1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2831700" y="3126875"/>
              <a:ext cx="393471" cy="300082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400" i="1" dirty="0" smtClean="0">
                  <a:solidFill>
                    <a:srgbClr val="000000"/>
                  </a:solidFill>
                  <a:latin typeface="Century Gothic"/>
                </a:rPr>
                <a:t>B</a:t>
              </a:r>
              <a:endParaRPr lang="en-CA" sz="2400" i="1" dirty="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4444600" y="3126875"/>
              <a:ext cx="466242" cy="300082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400" i="1" smtClean="0">
                  <a:solidFill>
                    <a:srgbClr val="000000"/>
                  </a:solidFill>
                  <a:latin typeface="Century Gothic"/>
                </a:rPr>
                <a:t>C</a:t>
              </a:r>
              <a:endParaRPr lang="en-CA" sz="2400" i="1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4457300" y="2136275"/>
              <a:ext cx="445262" cy="300082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400" i="1" dirty="0" smtClean="0">
                  <a:solidFill>
                    <a:srgbClr val="000000"/>
                  </a:solidFill>
                  <a:latin typeface="Century Gothic"/>
                </a:rPr>
                <a:t>D</a:t>
              </a:r>
              <a:endParaRPr lang="en-CA" sz="2400" i="1" dirty="0">
                <a:solidFill>
                  <a:srgbClr val="000000"/>
                </a:solidFill>
                <a:latin typeface="Century Gothic"/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404551" y="5597126"/>
            <a:ext cx="9415318" cy="658316"/>
            <a:chOff x="404551" y="5597126"/>
            <a:chExt cx="9415318" cy="658316"/>
          </a:xfrm>
        </p:grpSpPr>
        <p:sp>
          <p:nvSpPr>
            <p:cNvPr id="2" name="Freeform 1"/>
            <p:cNvSpPr/>
            <p:nvPr/>
          </p:nvSpPr>
          <p:spPr>
            <a:xfrm>
              <a:off x="404551" y="5597126"/>
              <a:ext cx="9389223" cy="658316"/>
            </a:xfrm>
            <a:custGeom>
              <a:avLst/>
              <a:gdLst/>
              <a:ahLst/>
              <a:cxnLst/>
              <a:rect l="0" t="0" r="0" b="0"/>
              <a:pathLst>
                <a:path w="9389223" h="658316">
                  <a:moveTo>
                    <a:pt x="0" y="0"/>
                  </a:moveTo>
                  <a:lnTo>
                    <a:pt x="9389222" y="0"/>
                  </a:lnTo>
                  <a:lnTo>
                    <a:pt x="9389222" y="658315"/>
                  </a:lnTo>
                  <a:lnTo>
                    <a:pt x="0" y="658315"/>
                  </a:lnTo>
                  <a:close/>
                </a:path>
              </a:pathLst>
            </a:custGeom>
            <a:solidFill>
              <a:srgbClr val="FFFFFF"/>
            </a:solidFill>
            <a:ln w="38100" cap="flat" cmpd="sng" algn="ctr">
              <a:solidFill>
                <a:srgbClr val="FFFFFF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469900" y="5664674"/>
              <a:ext cx="9349969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 smtClean="0">
                  <a:solidFill>
                    <a:srgbClr val="0000FF"/>
                  </a:solidFill>
                  <a:latin typeface="Century Gothic"/>
                </a:rPr>
                <a:t>Translate</a:t>
              </a:r>
              <a:r>
                <a:rPr lang="en-CA" sz="2800" smtClean="0">
                  <a:solidFill>
                    <a:srgbClr val="000000"/>
                  </a:solidFill>
                  <a:latin typeface="Century Gothic"/>
                </a:rPr>
                <a:t> the rectangle 4 units right and 2 units down.</a:t>
              </a:r>
              <a:endParaRPr lang="en-CA" sz="2800">
                <a:solidFill>
                  <a:srgbClr val="000000"/>
                </a:solidFill>
                <a:latin typeface="Century Gothic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85466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406400"/>
            <a:ext cx="8600440" cy="265919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On a grid, draw a scalene triangle. Measure its sides and angles. 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Using a </a:t>
            </a: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translation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of your choice, </a:t>
            </a: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translate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the triangle. Then measure the sides and the angles of the </a:t>
            </a: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image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.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9900" y="6946900"/>
            <a:ext cx="5468112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See p. N-7 for details.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69900" y="4013200"/>
            <a:ext cx="3851884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What do you notice</a:t>
            </a:r>
            <a:r>
              <a:rPr lang="en-CA" sz="2800" dirty="0" smtClean="0">
                <a:solidFill>
                  <a:srgbClr val="000000"/>
                </a:solidFill>
                <a:latin typeface="Arial"/>
              </a:rPr>
              <a:t>?</a:t>
            </a:r>
            <a:endParaRPr lang="en-CA" sz="2800" dirty="0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952899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0" y="3799038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/>
          <p:cNvSpPr txBox="1"/>
          <p:nvPr/>
        </p:nvSpPr>
        <p:spPr>
          <a:xfrm>
            <a:off x="469900" y="406400"/>
            <a:ext cx="8536940" cy="103336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What do you know about the sides and angles of </a:t>
            </a: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congruent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polygons</a:t>
            </a:r>
            <a:r>
              <a:rPr lang="en-CA" sz="2800" dirty="0" smtClean="0">
                <a:solidFill>
                  <a:srgbClr val="000000"/>
                </a:solidFill>
                <a:latin typeface="Arial"/>
              </a:rPr>
              <a:t>?</a:t>
            </a:r>
            <a:endParaRPr lang="en-CA" sz="280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9900" y="3365500"/>
            <a:ext cx="5468112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See pp. N-7–8 for details.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69900" y="4025900"/>
            <a:ext cx="9488704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Do</a:t>
            </a: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 translations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take polygons to</a:t>
            </a: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 congruent 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polygons</a:t>
            </a:r>
            <a:r>
              <a:rPr lang="en-CA" sz="2800" dirty="0" smtClean="0">
                <a:solidFill>
                  <a:srgbClr val="000000"/>
                </a:solidFill>
                <a:latin typeface="Arial"/>
              </a:rPr>
              <a:t>?</a:t>
            </a:r>
            <a:endParaRPr lang="en-CA" sz="2800" dirty="0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4230471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7" name="Straight Connector 16"/>
          <p:cNvCxnSpPr/>
          <p:nvPr/>
        </p:nvCxnSpPr>
        <p:spPr>
          <a:xfrm>
            <a:off x="127" y="2883662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/>
          <p:cNvSpPr txBox="1"/>
          <p:nvPr/>
        </p:nvSpPr>
        <p:spPr>
          <a:xfrm>
            <a:off x="457200" y="6934200"/>
            <a:ext cx="5468112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See p. N-8 for details.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grpSp>
        <p:nvGrpSpPr>
          <p:cNvPr id="16" name="Group 15"/>
          <p:cNvGrpSpPr/>
          <p:nvPr/>
        </p:nvGrpSpPr>
        <p:grpSpPr>
          <a:xfrm>
            <a:off x="444500" y="3233974"/>
            <a:ext cx="9271001" cy="1152053"/>
            <a:chOff x="444500" y="3233974"/>
            <a:chExt cx="9271001" cy="1152053"/>
          </a:xfrm>
        </p:grpSpPr>
        <p:sp>
          <p:nvSpPr>
            <p:cNvPr id="4" name="Freeform 3"/>
            <p:cNvSpPr/>
            <p:nvPr/>
          </p:nvSpPr>
          <p:spPr>
            <a:xfrm>
              <a:off x="444500" y="3233974"/>
              <a:ext cx="9271001" cy="1152053"/>
            </a:xfrm>
            <a:custGeom>
              <a:avLst/>
              <a:gdLst/>
              <a:ahLst/>
              <a:cxnLst/>
              <a:rect l="0" t="0" r="0" b="0"/>
              <a:pathLst>
                <a:path w="9271001" h="1152053">
                  <a:moveTo>
                    <a:pt x="0" y="0"/>
                  </a:moveTo>
                  <a:lnTo>
                    <a:pt x="9271000" y="0"/>
                  </a:lnTo>
                  <a:lnTo>
                    <a:pt x="9271000" y="1152052"/>
                  </a:lnTo>
                  <a:lnTo>
                    <a:pt x="0" y="1152052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25400" cap="flat" cmpd="sng" algn="ctr">
              <a:solidFill>
                <a:srgbClr val="80808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3" name="TextBox 2"/>
            <p:cNvSpPr txBox="1"/>
            <p:nvPr/>
          </p:nvSpPr>
          <p:spPr>
            <a:xfrm>
              <a:off x="584200" y="3294186"/>
              <a:ext cx="9121140" cy="103162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>
                <a:lnSpc>
                  <a:spcPct val="114000"/>
                </a:lnSpc>
              </a:pPr>
              <a:r>
                <a:rPr lang="en-CA" sz="2800" smtClean="0">
                  <a:solidFill>
                    <a:srgbClr val="000000"/>
                  </a:solidFill>
                  <a:latin typeface="Century Gothic"/>
                </a:rPr>
                <a:t>If polygons A and B are </a:t>
              </a:r>
              <a:r>
                <a:rPr lang="en-CA" sz="2800" smtClean="0">
                  <a:solidFill>
                    <a:srgbClr val="0000FF"/>
                  </a:solidFill>
                  <a:latin typeface="Century Gothic"/>
                </a:rPr>
                <a:t>congruent</a:t>
              </a:r>
              <a:r>
                <a:rPr lang="en-CA" sz="2800" smtClean="0">
                  <a:solidFill>
                    <a:srgbClr val="000000"/>
                  </a:solidFill>
                  <a:latin typeface="Century Gothic"/>
                </a:rPr>
                <a:t>, then polygon A is the </a:t>
              </a:r>
              <a:r>
                <a:rPr lang="en-CA" sz="2800" smtClean="0">
                  <a:solidFill>
                    <a:srgbClr val="0000FF"/>
                  </a:solidFill>
                  <a:latin typeface="Century Gothic"/>
                </a:rPr>
                <a:t>image</a:t>
              </a:r>
              <a:r>
                <a:rPr lang="en-CA" sz="2800" smtClean="0">
                  <a:solidFill>
                    <a:srgbClr val="000000"/>
                  </a:solidFill>
                  <a:latin typeface="Century Gothic"/>
                </a:rPr>
                <a:t> of polygon B under a </a:t>
              </a:r>
              <a:r>
                <a:rPr lang="en-CA" sz="2800" smtClean="0">
                  <a:solidFill>
                    <a:srgbClr val="0000FF"/>
                  </a:solidFill>
                  <a:latin typeface="Century Gothic"/>
                </a:rPr>
                <a:t>translation</a:t>
              </a:r>
              <a:r>
                <a:rPr lang="en-CA" sz="2800" smtClean="0">
                  <a:solidFill>
                    <a:srgbClr val="000000"/>
                  </a:solidFill>
                  <a:latin typeface="Century Gothic"/>
                </a:rPr>
                <a:t>.</a:t>
              </a:r>
              <a:endParaRPr lang="en-CA" sz="2800">
                <a:solidFill>
                  <a:srgbClr val="000000"/>
                </a:solidFill>
                <a:latin typeface="Century Gothic"/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444500" y="501613"/>
            <a:ext cx="9271001" cy="1152054"/>
            <a:chOff x="444500" y="501613"/>
            <a:chExt cx="9271001" cy="1152054"/>
          </a:xfrm>
        </p:grpSpPr>
        <p:sp>
          <p:nvSpPr>
            <p:cNvPr id="10" name="Freeform 9"/>
            <p:cNvSpPr/>
            <p:nvPr/>
          </p:nvSpPr>
          <p:spPr>
            <a:xfrm>
              <a:off x="444500" y="501613"/>
              <a:ext cx="9271001" cy="1152054"/>
            </a:xfrm>
            <a:custGeom>
              <a:avLst/>
              <a:gdLst/>
              <a:ahLst/>
              <a:cxnLst/>
              <a:rect l="0" t="0" r="0" b="0"/>
              <a:pathLst>
                <a:path w="9271001" h="1152054">
                  <a:moveTo>
                    <a:pt x="0" y="0"/>
                  </a:moveTo>
                  <a:lnTo>
                    <a:pt x="9271000" y="0"/>
                  </a:lnTo>
                  <a:lnTo>
                    <a:pt x="9271000" y="1152053"/>
                  </a:lnTo>
                  <a:lnTo>
                    <a:pt x="0" y="1152053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25400" cap="flat" cmpd="sng" algn="ctr">
              <a:solidFill>
                <a:srgbClr val="80808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584200" y="561826"/>
              <a:ext cx="8797163" cy="103162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>
                <a:lnSpc>
                  <a:spcPct val="114000"/>
                </a:lnSpc>
              </a:pPr>
              <a:r>
                <a:rPr lang="en-CA" sz="2800" dirty="0" smtClean="0">
                  <a:solidFill>
                    <a:srgbClr val="000000"/>
                  </a:solidFill>
                  <a:latin typeface="Century Gothic"/>
                </a:rPr>
                <a:t>If polygon A is an</a:t>
              </a:r>
              <a:r>
                <a:rPr lang="en-CA" sz="2800" dirty="0" smtClean="0">
                  <a:solidFill>
                    <a:srgbClr val="0000FF"/>
                  </a:solidFill>
                  <a:latin typeface="Century Gothic"/>
                </a:rPr>
                <a:t> image</a:t>
              </a:r>
              <a:r>
                <a:rPr lang="en-CA" sz="2800" dirty="0" smtClean="0">
                  <a:solidFill>
                    <a:srgbClr val="000000"/>
                  </a:solidFill>
                  <a:latin typeface="Century Gothic"/>
                </a:rPr>
                <a:t> of polygon B under a </a:t>
              </a:r>
              <a:r>
                <a:rPr lang="en-CA" sz="2800" dirty="0" smtClean="0">
                  <a:solidFill>
                    <a:srgbClr val="0000FF"/>
                  </a:solidFill>
                  <a:latin typeface="Century Gothic"/>
                </a:rPr>
                <a:t>translation</a:t>
              </a:r>
              <a:r>
                <a:rPr lang="en-CA" sz="2800" dirty="0" smtClean="0">
                  <a:solidFill>
                    <a:srgbClr val="000000"/>
                  </a:solidFill>
                  <a:latin typeface="Century Gothic"/>
                </a:rPr>
                <a:t>, then polygons A and B are </a:t>
              </a:r>
              <a:r>
                <a:rPr lang="en-CA" sz="2800" dirty="0" smtClean="0">
                  <a:solidFill>
                    <a:srgbClr val="0000FF"/>
                  </a:solidFill>
                  <a:latin typeface="Century Gothic"/>
                </a:rPr>
                <a:t>congruent</a:t>
              </a:r>
              <a:r>
                <a:rPr lang="en-CA" sz="2800" dirty="0" smtClean="0">
                  <a:solidFill>
                    <a:srgbClr val="000000"/>
                  </a:solidFill>
                  <a:latin typeface="Century Gothic"/>
                </a:rPr>
                <a:t>.</a:t>
              </a:r>
              <a:endParaRPr lang="en-CA" sz="2800" dirty="0">
                <a:solidFill>
                  <a:srgbClr val="000000"/>
                </a:solidFill>
                <a:latin typeface="Century Gothic"/>
              </a:endParaRPr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457200" y="5181600"/>
            <a:ext cx="8714410" cy="40010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000" smtClean="0">
                <a:solidFill>
                  <a:srgbClr val="0000FF"/>
                </a:solidFill>
                <a:latin typeface="Century Gothic"/>
              </a:rPr>
              <a:t>Hint: </a:t>
            </a:r>
            <a:r>
              <a:rPr lang="en-CA" sz="2000" smtClean="0">
                <a:solidFill>
                  <a:srgbClr val="000000"/>
                </a:solidFill>
                <a:latin typeface="Century Gothic"/>
              </a:rPr>
              <a:t>Can you find an example that shows that the statement is false</a:t>
            </a:r>
            <a:r>
              <a:rPr lang="en-CA" sz="2000" smtClean="0">
                <a:solidFill>
                  <a:srgbClr val="000000"/>
                </a:solidFill>
                <a:latin typeface="Arial"/>
              </a:rPr>
              <a:t>?</a:t>
            </a:r>
            <a:endParaRPr lang="en-CA" sz="2000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57200" y="2260600"/>
            <a:ext cx="7753579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Do you think it works the other way around</a:t>
            </a:r>
            <a:r>
              <a:rPr lang="en-CA" sz="2800" smtClean="0">
                <a:solidFill>
                  <a:srgbClr val="000000"/>
                </a:solidFill>
                <a:latin typeface="Arial"/>
              </a:rPr>
              <a:t>?</a:t>
            </a:r>
            <a:endParaRPr lang="en-CA" sz="2800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9502137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6934200"/>
            <a:ext cx="5468112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See p. N-8 for details.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3" name="Freeform 2"/>
          <p:cNvSpPr/>
          <p:nvPr/>
        </p:nvSpPr>
        <p:spPr>
          <a:xfrm>
            <a:off x="3262283" y="2213179"/>
            <a:ext cx="2435021" cy="1175016"/>
          </a:xfrm>
          <a:custGeom>
            <a:avLst/>
            <a:gdLst/>
            <a:ahLst/>
            <a:cxnLst/>
            <a:rect l="0" t="0" r="0" b="0"/>
            <a:pathLst>
              <a:path w="2435021" h="1175016">
                <a:moveTo>
                  <a:pt x="0" y="0"/>
                </a:moveTo>
                <a:lnTo>
                  <a:pt x="2435020" y="0"/>
                </a:lnTo>
                <a:lnTo>
                  <a:pt x="2435020" y="1175015"/>
                </a:lnTo>
                <a:lnTo>
                  <a:pt x="0" y="1175015"/>
                </a:lnTo>
                <a:close/>
              </a:path>
            </a:pathLst>
          </a:custGeom>
          <a:solidFill>
            <a:schemeClr val="accent1">
              <a:alpha val="1000"/>
            </a:schemeClr>
          </a:solidFill>
          <a:ln w="38100" cap="flat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" name="Freeform 3"/>
          <p:cNvSpPr/>
          <p:nvPr/>
        </p:nvSpPr>
        <p:spPr>
          <a:xfrm rot="5400000">
            <a:off x="5073450" y="2843183"/>
            <a:ext cx="2435021" cy="1175015"/>
          </a:xfrm>
          <a:custGeom>
            <a:avLst/>
            <a:gdLst/>
            <a:ahLst/>
            <a:cxnLst/>
            <a:rect l="0" t="0" r="0" b="0"/>
            <a:pathLst>
              <a:path w="2435021" h="1175015">
                <a:moveTo>
                  <a:pt x="0" y="0"/>
                </a:moveTo>
                <a:lnTo>
                  <a:pt x="2435020" y="0"/>
                </a:lnTo>
                <a:lnTo>
                  <a:pt x="2435020" y="1175014"/>
                </a:lnTo>
                <a:lnTo>
                  <a:pt x="0" y="1175014"/>
                </a:lnTo>
                <a:close/>
              </a:path>
            </a:pathLst>
          </a:custGeom>
          <a:solidFill>
            <a:schemeClr val="accent1">
              <a:alpha val="1000"/>
            </a:schemeClr>
          </a:solidFill>
          <a:ln w="38100" cap="flat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" name="TextBox 4"/>
          <p:cNvSpPr txBox="1"/>
          <p:nvPr/>
        </p:nvSpPr>
        <p:spPr>
          <a:xfrm>
            <a:off x="444500" y="406400"/>
            <a:ext cx="1799539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Example: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1221206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2200" y="2283714"/>
            <a:ext cx="5405755" cy="200660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3" name="TextBox 2"/>
          <p:cNvSpPr txBox="1"/>
          <p:nvPr/>
        </p:nvSpPr>
        <p:spPr>
          <a:xfrm>
            <a:off x="469900" y="6946900"/>
            <a:ext cx="5050409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See p. N-3 for details.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1561112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6934200"/>
            <a:ext cx="5468112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See p. N-8 for details.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grpSp>
        <p:nvGrpSpPr>
          <p:cNvPr id="11" name="Group 10"/>
          <p:cNvGrpSpPr/>
          <p:nvPr/>
        </p:nvGrpSpPr>
        <p:grpSpPr>
          <a:xfrm>
            <a:off x="444500" y="3834863"/>
            <a:ext cx="9271001" cy="1152054"/>
            <a:chOff x="444500" y="3834863"/>
            <a:chExt cx="9271001" cy="1152054"/>
          </a:xfrm>
        </p:grpSpPr>
        <p:sp>
          <p:nvSpPr>
            <p:cNvPr id="4" name="Freeform 3"/>
            <p:cNvSpPr/>
            <p:nvPr/>
          </p:nvSpPr>
          <p:spPr>
            <a:xfrm>
              <a:off x="444500" y="3834863"/>
              <a:ext cx="9271001" cy="1152054"/>
            </a:xfrm>
            <a:custGeom>
              <a:avLst/>
              <a:gdLst/>
              <a:ahLst/>
              <a:cxnLst/>
              <a:rect l="0" t="0" r="0" b="0"/>
              <a:pathLst>
                <a:path w="9271001" h="1152054">
                  <a:moveTo>
                    <a:pt x="0" y="0"/>
                  </a:moveTo>
                  <a:lnTo>
                    <a:pt x="9271000" y="0"/>
                  </a:lnTo>
                  <a:lnTo>
                    <a:pt x="9271000" y="1152053"/>
                  </a:lnTo>
                  <a:lnTo>
                    <a:pt x="0" y="1152053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25400" cap="flat" cmpd="sng" algn="ctr">
              <a:solidFill>
                <a:srgbClr val="80808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3" name="TextBox 2"/>
            <p:cNvSpPr txBox="1"/>
            <p:nvPr/>
          </p:nvSpPr>
          <p:spPr>
            <a:xfrm>
              <a:off x="584200" y="3873500"/>
              <a:ext cx="9121140" cy="1074781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>
                <a:lnSpc>
                  <a:spcPct val="114000"/>
                </a:lnSpc>
              </a:pPr>
              <a:r>
                <a:rPr lang="en-CA" sz="2800" smtClean="0">
                  <a:solidFill>
                    <a:srgbClr val="000000"/>
                  </a:solidFill>
                  <a:latin typeface="Century Gothic"/>
                </a:rPr>
                <a:t>If polygons A and B are </a:t>
              </a:r>
              <a:r>
                <a:rPr lang="en-CA" sz="2800" smtClean="0">
                  <a:solidFill>
                    <a:srgbClr val="0000FF"/>
                  </a:solidFill>
                  <a:latin typeface="Century Gothic"/>
                </a:rPr>
                <a:t>congruent</a:t>
              </a:r>
              <a:r>
                <a:rPr lang="en-CA" sz="2800" smtClean="0">
                  <a:solidFill>
                    <a:srgbClr val="000000"/>
                  </a:solidFill>
                  <a:latin typeface="Century Gothic"/>
                </a:rPr>
                <a:t>, then polygon A is the </a:t>
              </a:r>
              <a:r>
                <a:rPr lang="en-CA" sz="2800" smtClean="0">
                  <a:solidFill>
                    <a:srgbClr val="0000FF"/>
                  </a:solidFill>
                  <a:latin typeface="Century Gothic"/>
                </a:rPr>
                <a:t>image</a:t>
              </a:r>
              <a:r>
                <a:rPr lang="en-CA" sz="2800" smtClean="0">
                  <a:solidFill>
                    <a:srgbClr val="000000"/>
                  </a:solidFill>
                  <a:latin typeface="Century Gothic"/>
                </a:rPr>
                <a:t> of polygon B under a </a:t>
              </a:r>
              <a:r>
                <a:rPr lang="en-CA" sz="2800" smtClean="0">
                  <a:solidFill>
                    <a:srgbClr val="0000FF"/>
                  </a:solidFill>
                  <a:latin typeface="Century Gothic"/>
                </a:rPr>
                <a:t>translation</a:t>
              </a:r>
              <a:r>
                <a:rPr lang="en-CA" sz="2800" smtClean="0">
                  <a:solidFill>
                    <a:srgbClr val="000000"/>
                  </a:solidFill>
                  <a:latin typeface="Century Gothic"/>
                </a:rPr>
                <a:t>.</a:t>
              </a:r>
              <a:endParaRPr lang="en-CA" sz="2800">
                <a:solidFill>
                  <a:srgbClr val="000000"/>
                </a:solidFill>
                <a:latin typeface="Century Gothic"/>
              </a:endParaRP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444500" y="1685336"/>
            <a:ext cx="9271001" cy="1152053"/>
            <a:chOff x="444500" y="1685336"/>
            <a:chExt cx="9271001" cy="1152053"/>
          </a:xfrm>
        </p:grpSpPr>
        <p:sp>
          <p:nvSpPr>
            <p:cNvPr id="7" name="Freeform 6"/>
            <p:cNvSpPr/>
            <p:nvPr/>
          </p:nvSpPr>
          <p:spPr>
            <a:xfrm>
              <a:off x="444500" y="1685336"/>
              <a:ext cx="9271001" cy="1152053"/>
            </a:xfrm>
            <a:custGeom>
              <a:avLst/>
              <a:gdLst/>
              <a:ahLst/>
              <a:cxnLst/>
              <a:rect l="0" t="0" r="0" b="0"/>
              <a:pathLst>
                <a:path w="9271001" h="1152053">
                  <a:moveTo>
                    <a:pt x="0" y="0"/>
                  </a:moveTo>
                  <a:lnTo>
                    <a:pt x="9271000" y="0"/>
                  </a:lnTo>
                  <a:lnTo>
                    <a:pt x="9271000" y="1152052"/>
                  </a:lnTo>
                  <a:lnTo>
                    <a:pt x="0" y="1152052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25400" cap="flat" cmpd="sng" algn="ctr">
              <a:solidFill>
                <a:srgbClr val="80808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584200" y="1745548"/>
              <a:ext cx="8797163" cy="103162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>
                <a:lnSpc>
                  <a:spcPct val="114000"/>
                </a:lnSpc>
              </a:pPr>
              <a:r>
                <a:rPr lang="en-CA" sz="2800" dirty="0" smtClean="0">
                  <a:solidFill>
                    <a:srgbClr val="000000"/>
                  </a:solidFill>
                  <a:latin typeface="Century Gothic"/>
                </a:rPr>
                <a:t>If polygon A is an</a:t>
              </a:r>
              <a:r>
                <a:rPr lang="en-CA" sz="2800" dirty="0" smtClean="0">
                  <a:solidFill>
                    <a:srgbClr val="0000FF"/>
                  </a:solidFill>
                  <a:latin typeface="Century Gothic"/>
                </a:rPr>
                <a:t> image</a:t>
              </a:r>
              <a:r>
                <a:rPr lang="en-CA" sz="2800" dirty="0" smtClean="0">
                  <a:solidFill>
                    <a:srgbClr val="000000"/>
                  </a:solidFill>
                  <a:latin typeface="Century Gothic"/>
                </a:rPr>
                <a:t> of polygon B under a </a:t>
              </a:r>
              <a:r>
                <a:rPr lang="en-CA" sz="2800" dirty="0" smtClean="0">
                  <a:solidFill>
                    <a:srgbClr val="0000FF"/>
                  </a:solidFill>
                  <a:latin typeface="Century Gothic"/>
                </a:rPr>
                <a:t>translation</a:t>
              </a:r>
              <a:r>
                <a:rPr lang="en-CA" sz="2800" dirty="0" smtClean="0">
                  <a:solidFill>
                    <a:srgbClr val="000000"/>
                  </a:solidFill>
                  <a:latin typeface="Century Gothic"/>
                </a:rPr>
                <a:t>, then polygons A and B are </a:t>
              </a:r>
              <a:r>
                <a:rPr lang="en-CA" sz="2800" dirty="0" smtClean="0">
                  <a:solidFill>
                    <a:srgbClr val="0000FF"/>
                  </a:solidFill>
                  <a:latin typeface="Century Gothic"/>
                </a:rPr>
                <a:t>congruent</a:t>
              </a:r>
              <a:r>
                <a:rPr lang="en-CA" sz="2800" dirty="0" smtClean="0">
                  <a:solidFill>
                    <a:srgbClr val="000000"/>
                  </a:solidFill>
                  <a:latin typeface="Century Gothic"/>
                </a:rPr>
                <a:t>.</a:t>
              </a:r>
              <a:endParaRPr lang="en-CA" sz="2800" dirty="0">
                <a:solidFill>
                  <a:srgbClr val="000000"/>
                </a:solidFill>
                <a:latin typeface="Century Gothic"/>
              </a:endParaRPr>
            </a:p>
          </p:txBody>
        </p:sp>
      </p:grpSp>
      <p:sp>
        <p:nvSpPr>
          <p:cNvPr id="9" name="TextBox 8"/>
          <p:cNvSpPr txBox="1"/>
          <p:nvPr/>
        </p:nvSpPr>
        <p:spPr>
          <a:xfrm>
            <a:off x="469900" y="419100"/>
            <a:ext cx="4312006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Summary: True or False</a:t>
            </a:r>
            <a:r>
              <a:rPr lang="en-CA" sz="2800" smtClean="0">
                <a:solidFill>
                  <a:srgbClr val="000000"/>
                </a:solidFill>
                <a:latin typeface="Arial"/>
              </a:rPr>
              <a:t>?</a:t>
            </a:r>
            <a:endParaRPr lang="en-CA" sz="2800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695277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44500" y="419100"/>
            <a:ext cx="9133840" cy="167674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Exercises: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a) Draw a quadrilateral that is not symmetrical in any way and label it P. 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44500" y="2222500"/>
            <a:ext cx="9267139" cy="58355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</a:pPr>
            <a:r>
              <a:rPr lang="en-CA" sz="2800" smtClean="0">
                <a:solidFill>
                  <a:srgbClr val="000000"/>
                </a:solidFill>
                <a:latin typeface="Century Gothic"/>
              </a:rPr>
              <a:t>b) Write a description of a </a:t>
            </a:r>
            <a:r>
              <a:rPr lang="en-CA" sz="2800" smtClean="0">
                <a:solidFill>
                  <a:srgbClr val="0000FF"/>
                </a:solidFill>
                <a:latin typeface="Century Gothic"/>
              </a:rPr>
              <a:t>translation</a:t>
            </a:r>
            <a:r>
              <a:rPr lang="en-CA" sz="2800" smtClean="0">
                <a:solidFill>
                  <a:srgbClr val="000000"/>
                </a:solidFill>
                <a:latin typeface="Century Gothic"/>
              </a:rPr>
              <a:t> of your choice.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44500" y="2870200"/>
            <a:ext cx="9645777" cy="107478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</a:pPr>
            <a:r>
              <a:rPr lang="en-CA" sz="2800" smtClean="0">
                <a:solidFill>
                  <a:srgbClr val="000000"/>
                </a:solidFill>
                <a:latin typeface="Century Gothic"/>
              </a:rPr>
              <a:t>c) </a:t>
            </a:r>
            <a:r>
              <a:rPr lang="en-CA" sz="2800" smtClean="0">
                <a:solidFill>
                  <a:srgbClr val="0000FF"/>
                </a:solidFill>
                <a:latin typeface="Century Gothic"/>
              </a:rPr>
              <a:t>Translate</a:t>
            </a:r>
            <a:r>
              <a:rPr lang="en-CA" sz="2800" smtClean="0">
                <a:solidFill>
                  <a:srgbClr val="000000"/>
                </a:solidFill>
                <a:latin typeface="Century Gothic"/>
              </a:rPr>
              <a:t> the polygon P using the description from part b). Label the </a:t>
            </a:r>
            <a:r>
              <a:rPr lang="en-CA" sz="2800" smtClean="0">
                <a:solidFill>
                  <a:srgbClr val="0000FF"/>
                </a:solidFill>
                <a:latin typeface="Century Gothic"/>
              </a:rPr>
              <a:t>image</a:t>
            </a:r>
            <a:r>
              <a:rPr lang="en-CA" sz="2800" smtClean="0">
                <a:solidFill>
                  <a:srgbClr val="000000"/>
                </a:solidFill>
                <a:latin typeface="Century Gothic"/>
              </a:rPr>
              <a:t> P</a:t>
            </a:r>
            <a:r>
              <a:rPr lang="en-CA" sz="2800" smtClean="0">
                <a:solidFill>
                  <a:srgbClr val="0000FF"/>
                </a:solidFill>
                <a:latin typeface="Century Gothic"/>
              </a:rPr>
              <a:t>′</a:t>
            </a:r>
            <a:r>
              <a:rPr lang="en-CA" sz="2800" smtClean="0">
                <a:solidFill>
                  <a:srgbClr val="000000"/>
                </a:solidFill>
                <a:latin typeface="Century Gothic"/>
              </a:rPr>
              <a:t>.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44500" y="4000500"/>
            <a:ext cx="9596120" cy="107478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</a:pPr>
            <a:r>
              <a:rPr lang="en-CA" sz="2800" smtClean="0">
                <a:solidFill>
                  <a:srgbClr val="000000"/>
                </a:solidFill>
                <a:latin typeface="Century Gothic"/>
              </a:rPr>
              <a:t>d) </a:t>
            </a:r>
            <a:r>
              <a:rPr lang="en-CA" sz="2800" smtClean="0">
                <a:solidFill>
                  <a:srgbClr val="0000FF"/>
                </a:solidFill>
                <a:latin typeface="Century Gothic"/>
              </a:rPr>
              <a:t>Translate</a:t>
            </a:r>
            <a:r>
              <a:rPr lang="en-CA" sz="2800" smtClean="0">
                <a:solidFill>
                  <a:srgbClr val="000000"/>
                </a:solidFill>
                <a:latin typeface="Century Gothic"/>
              </a:rPr>
              <a:t> the polygon P</a:t>
            </a:r>
            <a:r>
              <a:rPr lang="en-CA" sz="2800" smtClean="0">
                <a:solidFill>
                  <a:srgbClr val="0000FF"/>
                </a:solidFill>
                <a:latin typeface="Century Gothic"/>
              </a:rPr>
              <a:t>′</a:t>
            </a:r>
            <a:r>
              <a:rPr lang="en-CA" sz="2800" smtClean="0">
                <a:solidFill>
                  <a:srgbClr val="000000"/>
                </a:solidFill>
                <a:latin typeface="Century Gothic"/>
              </a:rPr>
              <a:t> using the description your partner wrote in part b). Label the image P</a:t>
            </a:r>
            <a:r>
              <a:rPr lang="en-CA" sz="2800" smtClean="0">
                <a:solidFill>
                  <a:srgbClr val="0000FF"/>
                </a:solidFill>
                <a:latin typeface="Century Gothic"/>
              </a:rPr>
              <a:t>*</a:t>
            </a:r>
            <a:r>
              <a:rPr lang="en-CA" sz="2800" smtClean="0">
                <a:solidFill>
                  <a:srgbClr val="000000"/>
                </a:solidFill>
                <a:latin typeface="Century Gothic"/>
              </a:rPr>
              <a:t>.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44500" y="5130800"/>
            <a:ext cx="8582685" cy="58355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</a:pPr>
            <a:r>
              <a:rPr lang="en-CA" sz="2800" smtClean="0">
                <a:solidFill>
                  <a:srgbClr val="000000"/>
                </a:solidFill>
                <a:latin typeface="Century Gothic"/>
              </a:rPr>
              <a:t>e) Describe the </a:t>
            </a:r>
            <a:r>
              <a:rPr lang="en-CA" sz="2800" smtClean="0">
                <a:solidFill>
                  <a:srgbClr val="0000FF"/>
                </a:solidFill>
                <a:latin typeface="Century Gothic"/>
              </a:rPr>
              <a:t>transformation</a:t>
            </a:r>
            <a:r>
              <a:rPr lang="en-CA" sz="2800" smtClean="0">
                <a:solidFill>
                  <a:srgbClr val="000000"/>
                </a:solidFill>
                <a:latin typeface="Century Gothic"/>
              </a:rPr>
              <a:t> that takes P to P</a:t>
            </a:r>
            <a:r>
              <a:rPr lang="en-CA" sz="2800" smtClean="0">
                <a:solidFill>
                  <a:srgbClr val="0000FF"/>
                </a:solidFill>
                <a:latin typeface="Century Gothic"/>
              </a:rPr>
              <a:t>*</a:t>
            </a:r>
            <a:r>
              <a:rPr lang="en-CA" sz="2800" smtClean="0">
                <a:solidFill>
                  <a:srgbClr val="000000"/>
                </a:solidFill>
                <a:latin typeface="Century Gothic"/>
              </a:rPr>
              <a:t>.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44500" y="5791200"/>
            <a:ext cx="9682988" cy="107478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</a:pPr>
            <a:r>
              <a:rPr lang="en-CA" sz="2800" smtClean="0">
                <a:solidFill>
                  <a:srgbClr val="000000"/>
                </a:solidFill>
                <a:latin typeface="Century Gothic"/>
              </a:rPr>
              <a:t>f) Compare your answer in part e) to the answer of your partner. What do you notice</a:t>
            </a:r>
            <a:r>
              <a:rPr lang="en-CA" sz="2800" smtClean="0">
                <a:solidFill>
                  <a:srgbClr val="000000"/>
                </a:solidFill>
                <a:latin typeface="Arial"/>
              </a:rPr>
              <a:t>?</a:t>
            </a:r>
            <a:endParaRPr lang="en-CA" sz="2800">
              <a:solidFill>
                <a:srgbClr val="000000"/>
              </a:solidFill>
              <a:latin typeface="Arial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44500" y="6959600"/>
            <a:ext cx="4457649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Discuss the results. See pp. N-8–9 for details.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522589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0" y="4914900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/>
          <p:cNvSpPr txBox="1"/>
          <p:nvPr/>
        </p:nvSpPr>
        <p:spPr>
          <a:xfrm>
            <a:off x="457200" y="419100"/>
            <a:ext cx="9222740" cy="281481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Exercises: 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Emma </a:t>
            </a: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translated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polygon Q 3 units right and 2 units down and then </a:t>
            </a: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translated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the </a:t>
            </a: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image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4 units left and 5 units down. She labelled the final </a:t>
            </a: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image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Q</a:t>
            </a: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*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. 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Which </a:t>
            </a: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translation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takes Q to Q</a:t>
            </a: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*</a:t>
            </a:r>
            <a:r>
              <a:rPr lang="en-CA" sz="2800" dirty="0" smtClean="0">
                <a:solidFill>
                  <a:srgbClr val="000000"/>
                </a:solidFill>
                <a:latin typeface="Arial"/>
              </a:rPr>
              <a:t>?</a:t>
            </a:r>
            <a:endParaRPr lang="en-CA" sz="280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7200" y="5118100"/>
            <a:ext cx="7005574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dirty="0" smtClean="0">
                <a:solidFill>
                  <a:srgbClr val="FF0000"/>
                </a:solidFill>
                <a:latin typeface="Century Gothic"/>
              </a:rPr>
              <a:t>Bonus: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Which </a:t>
            </a: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translation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takes Q</a:t>
            </a: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*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to Q</a:t>
            </a:r>
            <a:r>
              <a:rPr lang="en-CA" sz="2800" dirty="0" smtClean="0">
                <a:solidFill>
                  <a:srgbClr val="000000"/>
                </a:solidFill>
                <a:latin typeface="Arial"/>
              </a:rPr>
              <a:t>?</a:t>
            </a:r>
            <a:endParaRPr lang="en-CA" sz="2800" dirty="0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1873594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19100"/>
            <a:ext cx="9451340" cy="23218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Extensions: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1. I flipped the square over a horizontal line and </a:t>
            </a: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translated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it a little to the right.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Let's draw arrows to show how the vertices changed.  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9900" y="6946900"/>
            <a:ext cx="49555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See p. N-9 for details.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grpSp>
        <p:nvGrpSpPr>
          <p:cNvPr id="18" name="Group 17"/>
          <p:cNvGrpSpPr/>
          <p:nvPr/>
        </p:nvGrpSpPr>
        <p:grpSpPr>
          <a:xfrm>
            <a:off x="2806700" y="3098800"/>
            <a:ext cx="2066442" cy="1582782"/>
            <a:chOff x="2806700" y="3098800"/>
            <a:chExt cx="2066442" cy="1582782"/>
          </a:xfrm>
        </p:grpSpPr>
        <p:sp>
          <p:nvSpPr>
            <p:cNvPr id="4" name="Freeform 3"/>
            <p:cNvSpPr/>
            <p:nvPr/>
          </p:nvSpPr>
          <p:spPr>
            <a:xfrm>
              <a:off x="3192654" y="3355982"/>
              <a:ext cx="1211796" cy="1211796"/>
            </a:xfrm>
            <a:custGeom>
              <a:avLst/>
              <a:gdLst/>
              <a:ahLst/>
              <a:cxnLst/>
              <a:rect l="0" t="0" r="0" b="0"/>
              <a:pathLst>
                <a:path w="1211796" h="1211796">
                  <a:moveTo>
                    <a:pt x="0" y="0"/>
                  </a:moveTo>
                  <a:lnTo>
                    <a:pt x="1211795" y="0"/>
                  </a:lnTo>
                  <a:lnTo>
                    <a:pt x="1211795" y="1211795"/>
                  </a:lnTo>
                  <a:lnTo>
                    <a:pt x="0" y="1211795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2806700" y="4381500"/>
              <a:ext cx="443916" cy="300082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400" i="1" smtClean="0">
                  <a:solidFill>
                    <a:srgbClr val="000000"/>
                  </a:solidFill>
                  <a:latin typeface="Century Gothic"/>
                </a:rPr>
                <a:t>A</a:t>
              </a:r>
              <a:endParaRPr lang="en-CA" sz="2400" i="1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4432300" y="4381500"/>
              <a:ext cx="393472" cy="300082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400" i="1" smtClean="0">
                  <a:solidFill>
                    <a:srgbClr val="000000"/>
                  </a:solidFill>
                  <a:latin typeface="Century Gothic"/>
                </a:rPr>
                <a:t>B</a:t>
              </a:r>
              <a:endParaRPr lang="en-CA" sz="2400" i="1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4406900" y="3098800"/>
              <a:ext cx="466242" cy="300082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400" i="1" smtClean="0">
                  <a:solidFill>
                    <a:srgbClr val="000000"/>
                  </a:solidFill>
                  <a:latin typeface="Century Gothic"/>
                </a:rPr>
                <a:t>C</a:t>
              </a:r>
              <a:endParaRPr lang="en-CA" sz="2400" i="1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2806700" y="3098800"/>
              <a:ext cx="445262" cy="300082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400" i="1" smtClean="0">
                  <a:solidFill>
                    <a:srgbClr val="000000"/>
                  </a:solidFill>
                  <a:latin typeface="Century Gothic"/>
                </a:rPr>
                <a:t>D</a:t>
              </a:r>
              <a:endParaRPr lang="en-CA" sz="2400" i="1">
                <a:solidFill>
                  <a:srgbClr val="000000"/>
                </a:solidFill>
                <a:latin typeface="Century Gothic"/>
              </a:endParaRP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5359400" y="4762500"/>
            <a:ext cx="2122551" cy="1582782"/>
            <a:chOff x="5359400" y="4762500"/>
            <a:chExt cx="2122551" cy="1582782"/>
          </a:xfrm>
        </p:grpSpPr>
        <p:sp>
          <p:nvSpPr>
            <p:cNvPr id="10" name="Freeform 9"/>
            <p:cNvSpPr/>
            <p:nvPr/>
          </p:nvSpPr>
          <p:spPr>
            <a:xfrm>
              <a:off x="5745353" y="5016664"/>
              <a:ext cx="1211795" cy="1211795"/>
            </a:xfrm>
            <a:custGeom>
              <a:avLst/>
              <a:gdLst/>
              <a:ahLst/>
              <a:cxnLst/>
              <a:rect l="0" t="0" r="0" b="0"/>
              <a:pathLst>
                <a:path w="1211795" h="1211795">
                  <a:moveTo>
                    <a:pt x="0" y="0"/>
                  </a:moveTo>
                  <a:lnTo>
                    <a:pt x="1211794" y="0"/>
                  </a:lnTo>
                  <a:lnTo>
                    <a:pt x="1211794" y="1211794"/>
                  </a:lnTo>
                  <a:lnTo>
                    <a:pt x="0" y="1211794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5359400" y="6045200"/>
              <a:ext cx="426644" cy="300082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400" i="1" smtClean="0">
                  <a:solidFill>
                    <a:srgbClr val="000000"/>
                  </a:solidFill>
                  <a:latin typeface="Century Gothic"/>
                </a:rPr>
                <a:t>H</a:t>
              </a:r>
              <a:endParaRPr lang="en-CA" sz="2400" i="1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6997700" y="6045200"/>
              <a:ext cx="484251" cy="300082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400" i="1" smtClean="0">
                  <a:solidFill>
                    <a:srgbClr val="000000"/>
                  </a:solidFill>
                  <a:latin typeface="Century Gothic"/>
                </a:rPr>
                <a:t>G</a:t>
              </a:r>
              <a:endParaRPr lang="en-CA" sz="2400" i="1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6985000" y="4762500"/>
              <a:ext cx="366217" cy="300082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400" i="1" smtClean="0">
                  <a:solidFill>
                    <a:srgbClr val="000000"/>
                  </a:solidFill>
                  <a:latin typeface="Century Gothic"/>
                </a:rPr>
                <a:t>F</a:t>
              </a:r>
              <a:endParaRPr lang="en-CA" sz="2400" i="1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5384800" y="4762500"/>
              <a:ext cx="381864" cy="300082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400" i="1" smtClean="0">
                  <a:solidFill>
                    <a:srgbClr val="000000"/>
                  </a:solidFill>
                  <a:latin typeface="Century Gothic"/>
                </a:rPr>
                <a:t>E</a:t>
              </a:r>
              <a:endParaRPr lang="en-CA" sz="2400" i="1">
                <a:solidFill>
                  <a:srgbClr val="000000"/>
                </a:solidFill>
                <a:latin typeface="Century Gothic"/>
              </a:endParaRPr>
            </a:p>
          </p:txBody>
        </p:sp>
      </p:grpSp>
      <p:sp>
        <p:nvSpPr>
          <p:cNvPr id="17" name="TextBox 16"/>
          <p:cNvSpPr txBox="1"/>
          <p:nvPr/>
        </p:nvSpPr>
        <p:spPr>
          <a:xfrm>
            <a:off x="6311900" y="215900"/>
            <a:ext cx="3790315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Use a paper square to demonstrate.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3990695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19100"/>
            <a:ext cx="9451340" cy="221111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The arrows are not all the same length and not all parallel. I think there is no </a:t>
            </a: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translation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that would take the first square, </a:t>
            </a:r>
            <a:r>
              <a:rPr lang="en-CA" sz="2800" i="1" dirty="0" smtClean="0">
                <a:solidFill>
                  <a:srgbClr val="000000"/>
                </a:solidFill>
                <a:latin typeface="Century Gothic"/>
              </a:rPr>
              <a:t>ABCD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, to the second square, </a:t>
            </a:r>
            <a:r>
              <a:rPr lang="en-CA" sz="2800" i="1" dirty="0" smtClean="0">
                <a:solidFill>
                  <a:srgbClr val="000000"/>
                </a:solidFill>
                <a:latin typeface="Century Gothic"/>
              </a:rPr>
              <a:t>EFGH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. 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Is this correct</a:t>
            </a:r>
            <a:r>
              <a:rPr lang="en-CA" sz="2800" dirty="0" smtClean="0">
                <a:solidFill>
                  <a:srgbClr val="000000"/>
                </a:solidFill>
                <a:latin typeface="Arial"/>
              </a:rPr>
              <a:t>?</a:t>
            </a:r>
            <a:endParaRPr lang="en-CA" sz="280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9900" y="6946900"/>
            <a:ext cx="92354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Have students draw the new arrows. Then discuss symmetrical vs not symmetrical shapes.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grpSp>
        <p:nvGrpSpPr>
          <p:cNvPr id="17" name="Group 16"/>
          <p:cNvGrpSpPr/>
          <p:nvPr/>
        </p:nvGrpSpPr>
        <p:grpSpPr>
          <a:xfrm>
            <a:off x="2794000" y="3009900"/>
            <a:ext cx="2066442" cy="1582782"/>
            <a:chOff x="2794000" y="3009900"/>
            <a:chExt cx="2066442" cy="1582782"/>
          </a:xfrm>
        </p:grpSpPr>
        <p:sp>
          <p:nvSpPr>
            <p:cNvPr id="4" name="Freeform 3"/>
            <p:cNvSpPr/>
            <p:nvPr/>
          </p:nvSpPr>
          <p:spPr>
            <a:xfrm>
              <a:off x="3183674" y="3276708"/>
              <a:ext cx="1211795" cy="1211795"/>
            </a:xfrm>
            <a:custGeom>
              <a:avLst/>
              <a:gdLst/>
              <a:ahLst/>
              <a:cxnLst/>
              <a:rect l="0" t="0" r="0" b="0"/>
              <a:pathLst>
                <a:path w="1211795" h="1211795">
                  <a:moveTo>
                    <a:pt x="0" y="0"/>
                  </a:moveTo>
                  <a:lnTo>
                    <a:pt x="1211794" y="0"/>
                  </a:lnTo>
                  <a:lnTo>
                    <a:pt x="1211794" y="1211794"/>
                  </a:lnTo>
                  <a:lnTo>
                    <a:pt x="0" y="1211794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2794000" y="4292600"/>
              <a:ext cx="443916" cy="300082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400" i="1" smtClean="0">
                  <a:solidFill>
                    <a:srgbClr val="000000"/>
                  </a:solidFill>
                  <a:latin typeface="Century Gothic"/>
                </a:rPr>
                <a:t>A</a:t>
              </a:r>
              <a:endParaRPr lang="en-CA" sz="2400" i="1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4419600" y="4292600"/>
              <a:ext cx="393472" cy="300082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400" i="1" smtClean="0">
                  <a:solidFill>
                    <a:srgbClr val="000000"/>
                  </a:solidFill>
                  <a:latin typeface="Century Gothic"/>
                </a:rPr>
                <a:t>B</a:t>
              </a:r>
              <a:endParaRPr lang="en-CA" sz="2400" i="1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4394200" y="3009900"/>
              <a:ext cx="466242" cy="300082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400" i="1" smtClean="0">
                  <a:solidFill>
                    <a:srgbClr val="000000"/>
                  </a:solidFill>
                  <a:latin typeface="Century Gothic"/>
                </a:rPr>
                <a:t>C</a:t>
              </a:r>
              <a:endParaRPr lang="en-CA" sz="2400" i="1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2794000" y="3009900"/>
              <a:ext cx="445262" cy="300082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400" i="1" smtClean="0">
                  <a:solidFill>
                    <a:srgbClr val="000000"/>
                  </a:solidFill>
                  <a:latin typeface="Century Gothic"/>
                </a:rPr>
                <a:t>D</a:t>
              </a:r>
              <a:endParaRPr lang="en-CA" sz="2400" i="1">
                <a:solidFill>
                  <a:srgbClr val="000000"/>
                </a:solidFill>
                <a:latin typeface="Century Gothic"/>
              </a:endParaRP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5346700" y="4673600"/>
            <a:ext cx="2122551" cy="1582782"/>
            <a:chOff x="5346700" y="4673600"/>
            <a:chExt cx="2122551" cy="1582782"/>
          </a:xfrm>
        </p:grpSpPr>
        <p:sp>
          <p:nvSpPr>
            <p:cNvPr id="10" name="Freeform 9"/>
            <p:cNvSpPr/>
            <p:nvPr/>
          </p:nvSpPr>
          <p:spPr>
            <a:xfrm>
              <a:off x="5736372" y="4937389"/>
              <a:ext cx="1211796" cy="1211795"/>
            </a:xfrm>
            <a:custGeom>
              <a:avLst/>
              <a:gdLst/>
              <a:ahLst/>
              <a:cxnLst/>
              <a:rect l="0" t="0" r="0" b="0"/>
              <a:pathLst>
                <a:path w="1211796" h="1211795">
                  <a:moveTo>
                    <a:pt x="0" y="0"/>
                  </a:moveTo>
                  <a:lnTo>
                    <a:pt x="1211795" y="0"/>
                  </a:lnTo>
                  <a:lnTo>
                    <a:pt x="1211795" y="1211794"/>
                  </a:lnTo>
                  <a:lnTo>
                    <a:pt x="0" y="1211794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5346700" y="5956300"/>
              <a:ext cx="426644" cy="300082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400" i="1" smtClean="0">
                  <a:solidFill>
                    <a:srgbClr val="000000"/>
                  </a:solidFill>
                  <a:latin typeface="Century Gothic"/>
                </a:rPr>
                <a:t>H</a:t>
              </a:r>
              <a:endParaRPr lang="en-CA" sz="2400" i="1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6985000" y="5956300"/>
              <a:ext cx="484251" cy="300082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400" i="1" smtClean="0">
                  <a:solidFill>
                    <a:srgbClr val="000000"/>
                  </a:solidFill>
                  <a:latin typeface="Century Gothic"/>
                </a:rPr>
                <a:t>G</a:t>
              </a:r>
              <a:endParaRPr lang="en-CA" sz="2400" i="1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6972300" y="4673600"/>
              <a:ext cx="366217" cy="300082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400" i="1" smtClean="0">
                  <a:solidFill>
                    <a:srgbClr val="000000"/>
                  </a:solidFill>
                  <a:latin typeface="Century Gothic"/>
                </a:rPr>
                <a:t>F</a:t>
              </a:r>
              <a:endParaRPr lang="en-CA" sz="2400" i="1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5372100" y="4673600"/>
              <a:ext cx="381864" cy="300082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400" i="1" smtClean="0">
                  <a:solidFill>
                    <a:srgbClr val="000000"/>
                  </a:solidFill>
                  <a:latin typeface="Century Gothic"/>
                </a:rPr>
                <a:t>E</a:t>
              </a:r>
              <a:endParaRPr lang="en-CA" sz="2400" i="1">
                <a:solidFill>
                  <a:srgbClr val="000000"/>
                </a:solidFill>
                <a:latin typeface="Century Gothic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6255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6946900"/>
            <a:ext cx="49555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See pp. N-9–10 for details.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7200" y="419100"/>
            <a:ext cx="8985183" cy="1566006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>
              <a:lnSpc>
                <a:spcPct val="114000"/>
              </a:lnSpc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2. The properties of parallelograms give us a way to explain why </a:t>
            </a: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translations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preserve the length of line segments.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grpSp>
        <p:nvGrpSpPr>
          <p:cNvPr id="11" name="Group 10"/>
          <p:cNvGrpSpPr/>
          <p:nvPr/>
        </p:nvGrpSpPr>
        <p:grpSpPr>
          <a:xfrm>
            <a:off x="2730500" y="2609650"/>
            <a:ext cx="2502072" cy="1162093"/>
            <a:chOff x="2730500" y="2609650"/>
            <a:chExt cx="2502072" cy="1162093"/>
          </a:xfrm>
        </p:grpSpPr>
        <p:sp>
          <p:nvSpPr>
            <p:cNvPr id="5" name="TextBox 4"/>
            <p:cNvSpPr txBox="1"/>
            <p:nvPr/>
          </p:nvSpPr>
          <p:spPr>
            <a:xfrm>
              <a:off x="2730500" y="3441700"/>
              <a:ext cx="443916" cy="300082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400" i="1" smtClean="0">
                  <a:solidFill>
                    <a:srgbClr val="000000"/>
                  </a:solidFill>
                  <a:latin typeface="Century Gothic"/>
                </a:rPr>
                <a:t>A</a:t>
              </a:r>
              <a:endParaRPr lang="en-CA" sz="2400" i="1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4839100" y="2609650"/>
              <a:ext cx="393472" cy="300082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400" i="1" dirty="0" smtClean="0">
                  <a:solidFill>
                    <a:srgbClr val="000000"/>
                  </a:solidFill>
                  <a:latin typeface="Century Gothic"/>
                </a:rPr>
                <a:t>B</a:t>
              </a:r>
              <a:endParaRPr lang="en-CA" sz="2400" i="1" dirty="0">
                <a:solidFill>
                  <a:srgbClr val="000000"/>
                </a:solidFill>
                <a:latin typeface="Century Gothic"/>
              </a:endParaRPr>
            </a:p>
          </p:txBody>
        </p:sp>
        <p:grpSp>
          <p:nvGrpSpPr>
            <p:cNvPr id="10" name="Group 9"/>
            <p:cNvGrpSpPr/>
            <p:nvPr/>
          </p:nvGrpSpPr>
          <p:grpSpPr>
            <a:xfrm>
              <a:off x="3115083" y="2948232"/>
              <a:ext cx="1740900" cy="823511"/>
              <a:chOff x="3115083" y="2948232"/>
              <a:chExt cx="1740900" cy="823511"/>
            </a:xfrm>
          </p:grpSpPr>
          <p:cxnSp>
            <p:nvCxnSpPr>
              <p:cNvPr id="4" name="Straight Connector 3"/>
              <p:cNvCxnSpPr/>
              <p:nvPr/>
            </p:nvCxnSpPr>
            <p:spPr>
              <a:xfrm flipV="1">
                <a:off x="3163208" y="3005482"/>
                <a:ext cx="1644650" cy="722503"/>
              </a:xfrm>
              <a:prstGeom prst="line">
                <a:avLst/>
              </a:prstGeom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" name="Oval 7"/>
              <p:cNvSpPr/>
              <p:nvPr/>
            </p:nvSpPr>
            <p:spPr>
              <a:xfrm>
                <a:off x="3115083" y="3663743"/>
                <a:ext cx="108000" cy="108000"/>
              </a:xfrm>
              <a:prstGeom prst="ellipse">
                <a:avLst/>
              </a:prstGeom>
              <a:solidFill>
                <a:schemeClr val="tx1"/>
              </a:solidFill>
              <a:ln w="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9" name="Oval 8"/>
              <p:cNvSpPr/>
              <p:nvPr/>
            </p:nvSpPr>
            <p:spPr>
              <a:xfrm>
                <a:off x="4747983" y="2948232"/>
                <a:ext cx="108000" cy="108000"/>
              </a:xfrm>
              <a:prstGeom prst="ellipse">
                <a:avLst/>
              </a:prstGeom>
              <a:solidFill>
                <a:schemeClr val="tx1"/>
              </a:solidFill>
              <a:ln w="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69465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19100"/>
            <a:ext cx="9171940" cy="103162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Decide if line segments </a:t>
            </a:r>
            <a:r>
              <a:rPr lang="en-CA" sz="2800" i="1" dirty="0" smtClean="0">
                <a:solidFill>
                  <a:srgbClr val="000000"/>
                </a:solidFill>
                <a:latin typeface="Century Gothic"/>
              </a:rPr>
              <a:t>AB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and </a:t>
            </a:r>
            <a:r>
              <a:rPr lang="en-CA" sz="2800" i="1" dirty="0" smtClean="0">
                <a:solidFill>
                  <a:srgbClr val="000000"/>
                </a:solidFill>
                <a:latin typeface="Century Gothic"/>
              </a:rPr>
              <a:t>CD 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are </a:t>
            </a: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translations 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of each other. 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457200" y="1714500"/>
            <a:ext cx="2974721" cy="1927606"/>
            <a:chOff x="457200" y="1714500"/>
            <a:chExt cx="2974721" cy="1927606"/>
          </a:xfrm>
        </p:grpSpPr>
        <p:sp>
          <p:nvSpPr>
            <p:cNvPr id="3" name="TextBox 2"/>
            <p:cNvSpPr txBox="1"/>
            <p:nvPr/>
          </p:nvSpPr>
          <p:spPr>
            <a:xfrm>
              <a:off x="457200" y="1714500"/>
              <a:ext cx="592607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 smtClean="0">
                  <a:solidFill>
                    <a:srgbClr val="000000"/>
                  </a:solidFill>
                  <a:latin typeface="Century Gothic"/>
                </a:rPr>
                <a:t>a)</a:t>
              </a:r>
              <a:endParaRPr lang="en-CA" sz="2800">
                <a:solidFill>
                  <a:srgbClr val="000000"/>
                </a:solidFill>
                <a:latin typeface="Century Gothic"/>
              </a:endParaRPr>
            </a:p>
          </p:txBody>
        </p:sp>
        <p:pic>
          <p:nvPicPr>
            <p:cNvPr id="4" name="Picture 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61212" y="1714500"/>
              <a:ext cx="2370709" cy="1927606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grpSp>
        <p:nvGrpSpPr>
          <p:cNvPr id="8" name="Group 7"/>
          <p:cNvGrpSpPr/>
          <p:nvPr/>
        </p:nvGrpSpPr>
        <p:grpSpPr>
          <a:xfrm>
            <a:off x="5219700" y="1683004"/>
            <a:ext cx="3027680" cy="2015998"/>
            <a:chOff x="5219700" y="1683004"/>
            <a:chExt cx="3027680" cy="2015998"/>
          </a:xfrm>
        </p:grpSpPr>
        <p:pic>
          <p:nvPicPr>
            <p:cNvPr id="6" name="Picture 5"/>
            <p:cNvPicPr>
              <a:picLocks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559044" y="1683004"/>
              <a:ext cx="2688336" cy="2015998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sp>
          <p:nvSpPr>
            <p:cNvPr id="7" name="TextBox 6"/>
            <p:cNvSpPr txBox="1"/>
            <p:nvPr/>
          </p:nvSpPr>
          <p:spPr>
            <a:xfrm>
              <a:off x="5219700" y="1714500"/>
              <a:ext cx="592277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 smtClean="0">
                  <a:solidFill>
                    <a:srgbClr val="000000"/>
                  </a:solidFill>
                  <a:latin typeface="Century Gothic"/>
                </a:rPr>
                <a:t>b)</a:t>
              </a:r>
              <a:endParaRPr lang="en-CA" sz="2800">
                <a:solidFill>
                  <a:srgbClr val="000000"/>
                </a:solidFill>
                <a:latin typeface="Century Gothic"/>
              </a:endParaRP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457200" y="4597400"/>
            <a:ext cx="3500374" cy="1964817"/>
            <a:chOff x="457200" y="4597400"/>
            <a:chExt cx="3500374" cy="1964817"/>
          </a:xfrm>
        </p:grpSpPr>
        <p:pic>
          <p:nvPicPr>
            <p:cNvPr id="9" name="Picture 8"/>
            <p:cNvPicPr>
              <a:picLocks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83742" y="4597400"/>
              <a:ext cx="2973832" cy="1964817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sp>
          <p:nvSpPr>
            <p:cNvPr id="10" name="TextBox 9"/>
            <p:cNvSpPr txBox="1"/>
            <p:nvPr/>
          </p:nvSpPr>
          <p:spPr>
            <a:xfrm>
              <a:off x="457200" y="4635500"/>
              <a:ext cx="579780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 smtClean="0">
                  <a:solidFill>
                    <a:srgbClr val="000000"/>
                  </a:solidFill>
                  <a:latin typeface="Century Gothic"/>
                </a:rPr>
                <a:t>c)</a:t>
              </a:r>
              <a:endParaRPr lang="en-CA" sz="2800">
                <a:solidFill>
                  <a:srgbClr val="000000"/>
                </a:solidFill>
                <a:latin typeface="Century Gothic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19559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419100"/>
            <a:ext cx="8816340" cy="1522853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3. a) Draw a rectangle </a:t>
            </a:r>
            <a:r>
              <a:rPr lang="en-CA" sz="2800" i="1" dirty="0" smtClean="0">
                <a:solidFill>
                  <a:srgbClr val="000000"/>
                </a:solidFill>
                <a:latin typeface="Century Gothic"/>
              </a:rPr>
              <a:t>ABCD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on grid paper, such that </a:t>
            </a:r>
            <a:r>
              <a:rPr lang="en-CA" sz="2800" i="1" dirty="0" smtClean="0">
                <a:solidFill>
                  <a:srgbClr val="000000"/>
                </a:solidFill>
                <a:latin typeface="Century Gothic"/>
              </a:rPr>
              <a:t>AB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= 4 units and is the horizontal top side and </a:t>
            </a:r>
            <a:r>
              <a:rPr lang="en-CA" sz="2800" i="1" dirty="0" smtClean="0">
                <a:solidFill>
                  <a:srgbClr val="000000"/>
                </a:solidFill>
                <a:latin typeface="Century Gothic"/>
              </a:rPr>
              <a:t>BC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= 5 units and is the vertical right side.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9900" y="2705100"/>
            <a:ext cx="8956040" cy="348775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</a:pPr>
            <a:r>
              <a:rPr lang="en-CA" sz="2800" smtClean="0">
                <a:solidFill>
                  <a:srgbClr val="000000"/>
                </a:solidFill>
                <a:latin typeface="Century Gothic"/>
              </a:rPr>
              <a:t>b) For the points </a:t>
            </a:r>
            <a:r>
              <a:rPr lang="en-CA" sz="2800" i="1" smtClean="0">
                <a:solidFill>
                  <a:srgbClr val="000000"/>
                </a:solidFill>
                <a:latin typeface="Century Gothic"/>
              </a:rPr>
              <a:t>A</a:t>
            </a:r>
            <a:r>
              <a:rPr lang="en-CA" sz="2800" smtClean="0">
                <a:solidFill>
                  <a:srgbClr val="000000"/>
                </a:solidFill>
                <a:latin typeface="Century Gothic"/>
              </a:rPr>
              <a:t> and </a:t>
            </a:r>
            <a:r>
              <a:rPr lang="en-CA" sz="2800" i="1" smtClean="0">
                <a:solidFill>
                  <a:srgbClr val="000000"/>
                </a:solidFill>
                <a:latin typeface="Century Gothic"/>
              </a:rPr>
              <a:t>B</a:t>
            </a:r>
            <a:r>
              <a:rPr lang="en-CA" sz="2800" smtClean="0">
                <a:solidFill>
                  <a:srgbClr val="000000"/>
                </a:solidFill>
                <a:latin typeface="Century Gothic"/>
              </a:rPr>
              <a:t>, draw a broken line that starts at </a:t>
            </a:r>
            <a:r>
              <a:rPr lang="en-CA" sz="2800" i="1" smtClean="0">
                <a:solidFill>
                  <a:srgbClr val="000000"/>
                </a:solidFill>
                <a:latin typeface="Century Gothic"/>
              </a:rPr>
              <a:t>A </a:t>
            </a:r>
            <a:r>
              <a:rPr lang="en-CA" sz="2800" smtClean="0">
                <a:solidFill>
                  <a:srgbClr val="000000"/>
                </a:solidFill>
                <a:latin typeface="Century Gothic"/>
              </a:rPr>
              <a:t>and ends at </a:t>
            </a:r>
            <a:r>
              <a:rPr lang="en-CA" sz="2800" i="1" smtClean="0">
                <a:solidFill>
                  <a:srgbClr val="000000"/>
                </a:solidFill>
                <a:latin typeface="Century Gothic"/>
              </a:rPr>
              <a:t>B</a:t>
            </a:r>
            <a:r>
              <a:rPr lang="en-CA" sz="2800" smtClean="0">
                <a:solidFill>
                  <a:srgbClr val="000000"/>
                </a:solidFill>
                <a:latin typeface="Century Gothic"/>
              </a:rPr>
              <a:t> but does not follow the straight line segment </a:t>
            </a:r>
            <a:r>
              <a:rPr lang="en-CA" sz="2800" i="1" smtClean="0">
                <a:solidFill>
                  <a:srgbClr val="000000"/>
                </a:solidFill>
                <a:latin typeface="Century Gothic"/>
              </a:rPr>
              <a:t>AB</a:t>
            </a:r>
            <a:r>
              <a:rPr lang="en-CA" sz="2800" smtClean="0">
                <a:solidFill>
                  <a:srgbClr val="000000"/>
                </a:solidFill>
                <a:latin typeface="Century Gothic"/>
              </a:rPr>
              <a:t> and does not intersect it. The broken line will look like a "scenic route" or wandering path. </a:t>
            </a:r>
            <a:r>
              <a:rPr lang="en-CA" sz="2800" smtClean="0">
                <a:solidFill>
                  <a:srgbClr val="0000FF"/>
                </a:solidFill>
                <a:latin typeface="Century Gothic"/>
              </a:rPr>
              <a:t>Translate</a:t>
            </a:r>
            <a:r>
              <a:rPr lang="en-CA" sz="2800" smtClean="0">
                <a:solidFill>
                  <a:srgbClr val="000000"/>
                </a:solidFill>
                <a:latin typeface="Century Gothic"/>
              </a:rPr>
              <a:t> the broken line 5 units down so that it starts at </a:t>
            </a:r>
            <a:r>
              <a:rPr lang="en-CA" sz="2800" i="1" smtClean="0">
                <a:solidFill>
                  <a:srgbClr val="000000"/>
                </a:solidFill>
                <a:latin typeface="Century Gothic"/>
              </a:rPr>
              <a:t>D</a:t>
            </a:r>
            <a:r>
              <a:rPr lang="en-CA" sz="2800" smtClean="0">
                <a:solidFill>
                  <a:srgbClr val="000000"/>
                </a:solidFill>
                <a:latin typeface="Century Gothic"/>
              </a:rPr>
              <a:t> and ends at </a:t>
            </a:r>
            <a:r>
              <a:rPr lang="en-CA" sz="2800" i="1" smtClean="0">
                <a:solidFill>
                  <a:srgbClr val="000000"/>
                </a:solidFill>
                <a:latin typeface="Century Gothic"/>
              </a:rPr>
              <a:t>C</a:t>
            </a:r>
            <a:r>
              <a:rPr lang="en-CA" sz="2800" smtClean="0">
                <a:solidFill>
                  <a:srgbClr val="000000"/>
                </a:solidFill>
                <a:latin typeface="Century Gothic"/>
              </a:rPr>
              <a:t>. Erase the old lines </a:t>
            </a:r>
            <a:r>
              <a:rPr lang="en-CA" sz="2800" i="1" smtClean="0">
                <a:solidFill>
                  <a:srgbClr val="000000"/>
                </a:solidFill>
                <a:latin typeface="Century Gothic"/>
              </a:rPr>
              <a:t>AB</a:t>
            </a:r>
            <a:r>
              <a:rPr lang="en-CA" sz="2800" smtClean="0">
                <a:solidFill>
                  <a:srgbClr val="000000"/>
                </a:solidFill>
                <a:latin typeface="Century Gothic"/>
              </a:rPr>
              <a:t> and </a:t>
            </a:r>
            <a:r>
              <a:rPr lang="en-CA" sz="2800" i="1" smtClean="0">
                <a:solidFill>
                  <a:srgbClr val="000000"/>
                </a:solidFill>
                <a:latin typeface="Century Gothic"/>
              </a:rPr>
              <a:t>CD</a:t>
            </a:r>
            <a:r>
              <a:rPr lang="en-CA" sz="2800" smtClean="0">
                <a:solidFill>
                  <a:srgbClr val="000000"/>
                </a:solidFill>
                <a:latin typeface="Century Gothic"/>
              </a:rPr>
              <a:t>.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69900" y="6934200"/>
            <a:ext cx="5860517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Explain that a broken line is a collection of line segments. 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1687440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06400"/>
            <a:ext cx="9146540" cy="2996526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c) Draw another broken line that starts at </a:t>
            </a:r>
            <a:r>
              <a:rPr lang="en-CA" sz="2800" i="1" dirty="0" smtClean="0">
                <a:solidFill>
                  <a:srgbClr val="000000"/>
                </a:solidFill>
                <a:latin typeface="Century Gothic"/>
              </a:rPr>
              <a:t>A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and ends at </a:t>
            </a:r>
            <a:r>
              <a:rPr lang="en-CA" sz="2800" i="1" dirty="0" smtClean="0">
                <a:solidFill>
                  <a:srgbClr val="000000"/>
                </a:solidFill>
                <a:latin typeface="Century Gothic"/>
              </a:rPr>
              <a:t>D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, so that it does not intersect any of the lines you drew in part b) or the sides </a:t>
            </a:r>
            <a:r>
              <a:rPr lang="en-CA" sz="2800" i="1" dirty="0" smtClean="0">
                <a:solidFill>
                  <a:srgbClr val="000000"/>
                </a:solidFill>
                <a:latin typeface="Century Gothic"/>
              </a:rPr>
              <a:t>AB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, </a:t>
            </a:r>
            <a:r>
              <a:rPr lang="en-CA" sz="2800" i="1" dirty="0" smtClean="0">
                <a:solidFill>
                  <a:srgbClr val="000000"/>
                </a:solidFill>
                <a:latin typeface="Century Gothic"/>
              </a:rPr>
              <a:t>BC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, or </a:t>
            </a:r>
            <a:r>
              <a:rPr lang="en-CA" sz="2800" i="1" dirty="0" smtClean="0">
                <a:solidFill>
                  <a:srgbClr val="000000"/>
                </a:solidFill>
                <a:latin typeface="Century Gothic"/>
              </a:rPr>
              <a:t>CD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. It can go along parts of </a:t>
            </a:r>
            <a:r>
              <a:rPr lang="en-CA" sz="2800" i="1" dirty="0" smtClean="0">
                <a:solidFill>
                  <a:srgbClr val="000000"/>
                </a:solidFill>
                <a:latin typeface="Century Gothic"/>
              </a:rPr>
              <a:t>AD 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or intersect it. </a:t>
            </a: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Translate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this broken line 4 units to the right. It should start at </a:t>
            </a:r>
            <a:r>
              <a:rPr lang="en-CA" sz="2800" i="1" dirty="0" smtClean="0">
                <a:solidFill>
                  <a:srgbClr val="000000"/>
                </a:solidFill>
                <a:latin typeface="Century Gothic"/>
              </a:rPr>
              <a:t>B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and end at </a:t>
            </a:r>
            <a:r>
              <a:rPr lang="en-CA" sz="2800" i="1" dirty="0" smtClean="0">
                <a:solidFill>
                  <a:srgbClr val="000000"/>
                </a:solidFill>
                <a:latin typeface="Century Gothic"/>
              </a:rPr>
              <a:t>C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. Erase the old lines </a:t>
            </a:r>
            <a:r>
              <a:rPr lang="en-CA" sz="2800" i="1" dirty="0" smtClean="0">
                <a:solidFill>
                  <a:srgbClr val="000000"/>
                </a:solidFill>
                <a:latin typeface="Century Gothic"/>
              </a:rPr>
              <a:t>BC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and </a:t>
            </a:r>
            <a:r>
              <a:rPr lang="en-CA" sz="2800" i="1" dirty="0" smtClean="0">
                <a:solidFill>
                  <a:srgbClr val="000000"/>
                </a:solidFill>
                <a:latin typeface="Century Gothic"/>
              </a:rPr>
              <a:t>AD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.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7200" y="3810000"/>
            <a:ext cx="9720199" cy="103162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</a:pPr>
            <a:r>
              <a:rPr lang="en-CA" sz="2800" smtClean="0">
                <a:solidFill>
                  <a:srgbClr val="000000"/>
                </a:solidFill>
                <a:latin typeface="Century Gothic"/>
              </a:rPr>
              <a:t>d) You have created a polygon with vertices </a:t>
            </a:r>
            <a:r>
              <a:rPr lang="en-CA" sz="2800" i="1" smtClean="0">
                <a:solidFill>
                  <a:srgbClr val="000000"/>
                </a:solidFill>
                <a:latin typeface="Century Gothic"/>
              </a:rPr>
              <a:t>ABCD</a:t>
            </a:r>
            <a:r>
              <a:rPr lang="en-CA" sz="2800" smtClean="0">
                <a:solidFill>
                  <a:srgbClr val="000000"/>
                </a:solidFill>
                <a:latin typeface="Century Gothic"/>
              </a:rPr>
              <a:t>. Draw a copy of it away from </a:t>
            </a:r>
            <a:r>
              <a:rPr lang="en-CA" sz="2800" i="1" smtClean="0">
                <a:solidFill>
                  <a:srgbClr val="000000"/>
                </a:solidFill>
                <a:latin typeface="Century Gothic"/>
              </a:rPr>
              <a:t>ABCD</a:t>
            </a:r>
            <a:r>
              <a:rPr lang="en-CA" sz="2800" smtClean="0">
                <a:solidFill>
                  <a:srgbClr val="000000"/>
                </a:solidFill>
                <a:latin typeface="Century Gothic"/>
              </a:rPr>
              <a:t>.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57200" y="5321300"/>
            <a:ext cx="9349740" cy="1566006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</a:pPr>
            <a:r>
              <a:rPr lang="en-CA" sz="2800" smtClean="0">
                <a:solidFill>
                  <a:srgbClr val="000000"/>
                </a:solidFill>
                <a:latin typeface="Century Gothic"/>
              </a:rPr>
              <a:t>e) </a:t>
            </a:r>
            <a:r>
              <a:rPr lang="en-CA" sz="2800" smtClean="0">
                <a:solidFill>
                  <a:srgbClr val="0000FF"/>
                </a:solidFill>
                <a:latin typeface="Century Gothic"/>
              </a:rPr>
              <a:t>Translate</a:t>
            </a:r>
            <a:r>
              <a:rPr lang="en-CA" sz="2800" smtClean="0">
                <a:solidFill>
                  <a:srgbClr val="000000"/>
                </a:solidFill>
                <a:latin typeface="Century Gothic"/>
              </a:rPr>
              <a:t> the polygon you drew in part d) 4 units to the left. </a:t>
            </a:r>
            <a:r>
              <a:rPr lang="en-CA" sz="2800" smtClean="0">
                <a:solidFill>
                  <a:srgbClr val="0000FF"/>
                </a:solidFill>
                <a:latin typeface="Century Gothic"/>
              </a:rPr>
              <a:t>Translate</a:t>
            </a:r>
            <a:r>
              <a:rPr lang="en-CA" sz="2800" smtClean="0">
                <a:solidFill>
                  <a:srgbClr val="000000"/>
                </a:solidFill>
                <a:latin typeface="Century Gothic"/>
              </a:rPr>
              <a:t> the </a:t>
            </a:r>
            <a:r>
              <a:rPr lang="en-CA" sz="2800" smtClean="0">
                <a:solidFill>
                  <a:srgbClr val="0000FF"/>
                </a:solidFill>
                <a:latin typeface="Century Gothic"/>
              </a:rPr>
              <a:t>image</a:t>
            </a:r>
            <a:r>
              <a:rPr lang="en-CA" sz="2800" smtClean="0">
                <a:solidFill>
                  <a:srgbClr val="000000"/>
                </a:solidFill>
                <a:latin typeface="Century Gothic"/>
              </a:rPr>
              <a:t> 4 units to the left again. Repeat several times.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3777710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06400"/>
            <a:ext cx="8943340" cy="201407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f) </a:t>
            </a: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Translate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the polygon you drew in part d) 5 units down. </a:t>
            </a: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Translate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the </a:t>
            </a: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image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4 units to the left. </a:t>
            </a: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Translate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the </a:t>
            </a: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image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4 units to the left again. Repeat several times.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7200" y="3733800"/>
            <a:ext cx="9108440" cy="201580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</a:pPr>
            <a:r>
              <a:rPr lang="en-CA" sz="2800" smtClean="0">
                <a:solidFill>
                  <a:srgbClr val="000000"/>
                </a:solidFill>
                <a:latin typeface="Century Gothic"/>
              </a:rPr>
              <a:t>g) A pattern made of</a:t>
            </a:r>
            <a:r>
              <a:rPr lang="en-CA" sz="2800" smtClean="0">
                <a:solidFill>
                  <a:srgbClr val="0000FF"/>
                </a:solidFill>
                <a:latin typeface="Century Gothic"/>
              </a:rPr>
              <a:t> congruent</a:t>
            </a:r>
            <a:r>
              <a:rPr lang="en-CA" sz="2800" smtClean="0">
                <a:solidFill>
                  <a:srgbClr val="000000"/>
                </a:solidFill>
                <a:latin typeface="Century Gothic"/>
              </a:rPr>
              <a:t> shapes that cover the grid without gaps or overlaps is called a </a:t>
            </a:r>
            <a:r>
              <a:rPr lang="en-CA" sz="2800" smtClean="0">
                <a:solidFill>
                  <a:srgbClr val="0000FF"/>
                </a:solidFill>
                <a:latin typeface="Century Gothic"/>
              </a:rPr>
              <a:t>tessellation.</a:t>
            </a:r>
            <a:r>
              <a:rPr lang="en-CA" sz="2800" smtClean="0">
                <a:solidFill>
                  <a:srgbClr val="000000"/>
                </a:solidFill>
                <a:latin typeface="Century Gothic"/>
              </a:rPr>
              <a:t> Does the shape you created produce a </a:t>
            </a:r>
            <a:r>
              <a:rPr lang="en-CA" sz="2800" smtClean="0">
                <a:solidFill>
                  <a:srgbClr val="0000FF"/>
                </a:solidFill>
                <a:latin typeface="Century Gothic"/>
              </a:rPr>
              <a:t>tessellation</a:t>
            </a:r>
            <a:r>
              <a:rPr lang="en-CA" sz="2800" smtClean="0">
                <a:solidFill>
                  <a:srgbClr val="000000"/>
                </a:solidFill>
                <a:latin typeface="Arial"/>
              </a:rPr>
              <a:t>?</a:t>
            </a:r>
            <a:endParaRPr lang="en-CA" sz="2800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80948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6934200"/>
            <a:ext cx="4858893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See p. N-3 for details.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052060" y="203200"/>
            <a:ext cx="4968748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 smtClean="0">
                <a:solidFill>
                  <a:srgbClr val="666666"/>
                </a:solidFill>
                <a:latin typeface="Century Gothic"/>
              </a:rPr>
              <a:t>Show two identical L-shapes oriented differently.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69900" y="800100"/>
            <a:ext cx="9372346" cy="118551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These two shapes are identical.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In math terms, we say they are ______________.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69900" y="3810000"/>
            <a:ext cx="9216009" cy="103162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I want to move the shapes so they line up exactly, one on top of the other, facing the same direction.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2457104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82600" y="406400"/>
            <a:ext cx="6606540" cy="130304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AP Book 6.2 pp. 48–50</a:t>
            </a:r>
          </a:p>
          <a:p>
            <a:pPr>
              <a:lnSpc>
                <a:spcPct val="150000"/>
              </a:lnSpc>
            </a:pPr>
            <a:r>
              <a:rPr lang="en-CA" sz="2800" dirty="0" smtClean="0">
                <a:solidFill>
                  <a:srgbClr val="808080"/>
                </a:solidFill>
                <a:latin typeface="Century Gothic"/>
              </a:rPr>
              <a:t>New Canadian Edition</a:t>
            </a:r>
            <a:endParaRPr lang="en-CA" sz="2800" dirty="0">
              <a:solidFill>
                <a:srgbClr val="80808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1216579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6934200"/>
            <a:ext cx="82067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Have students tell you the steps to perform. See pp. N-3–4 for details.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7200" y="419100"/>
            <a:ext cx="8867140" cy="2167966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Pretend the shapes are very heavy, very hot sheets of metal. 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To program a robot to move them, we need to divide the process into very simple steps.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57200" y="3187700"/>
            <a:ext cx="96545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Use a combination of these 3 movements: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20700" y="3924301"/>
            <a:ext cx="724910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CA" sz="2800" dirty="0">
                <a:solidFill>
                  <a:srgbClr val="000000"/>
                </a:solidFill>
              </a:rPr>
              <a:t>• slide it along a straight line (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translation</a:t>
            </a:r>
            <a:r>
              <a:rPr lang="en-CA" sz="2800" dirty="0">
                <a:solidFill>
                  <a:srgbClr val="000000"/>
                </a:solidFill>
              </a:rPr>
              <a:t>)</a:t>
            </a:r>
          </a:p>
        </p:txBody>
      </p:sp>
      <p:sp>
        <p:nvSpPr>
          <p:cNvPr id="7" name="Rectangle 6"/>
          <p:cNvSpPr/>
          <p:nvPr/>
        </p:nvSpPr>
        <p:spPr>
          <a:xfrm>
            <a:off x="520700" y="4744329"/>
            <a:ext cx="743985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CA" sz="2800" dirty="0">
                <a:solidFill>
                  <a:srgbClr val="000000"/>
                </a:solidFill>
              </a:rPr>
              <a:t>• flip it horizontally or vertically (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reflection</a:t>
            </a:r>
            <a:r>
              <a:rPr lang="en-CA" sz="2800" dirty="0">
                <a:solidFill>
                  <a:srgbClr val="000000"/>
                </a:solidFill>
              </a:rPr>
              <a:t>)</a:t>
            </a:r>
          </a:p>
        </p:txBody>
      </p:sp>
      <p:sp>
        <p:nvSpPr>
          <p:cNvPr id="8" name="Rectangle 7"/>
          <p:cNvSpPr/>
          <p:nvPr/>
        </p:nvSpPr>
        <p:spPr>
          <a:xfrm>
            <a:off x="520700" y="5564357"/>
            <a:ext cx="683232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CA" sz="2800" dirty="0">
                <a:solidFill>
                  <a:srgbClr val="000000"/>
                </a:solidFill>
              </a:rPr>
              <a:t>• turn it around a fixed point (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rotation</a:t>
            </a:r>
            <a:r>
              <a:rPr lang="en-CA" sz="2800" dirty="0">
                <a:solidFill>
                  <a:srgbClr val="000000"/>
                </a:solidFill>
              </a:rPr>
              <a:t>)</a:t>
            </a:r>
          </a:p>
        </p:txBody>
      </p:sp>
      <p:sp>
        <p:nvSpPr>
          <p:cNvPr id="9" name="Rectangle 8"/>
          <p:cNvSpPr/>
          <p:nvPr/>
        </p:nvSpPr>
        <p:spPr>
          <a:xfrm>
            <a:off x="520700" y="3924301"/>
            <a:ext cx="40267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CA" sz="2800" dirty="0" smtClean="0">
                <a:solidFill>
                  <a:srgbClr val="000000"/>
                </a:solidFill>
              </a:rPr>
              <a:t>•</a:t>
            </a:r>
            <a:endParaRPr lang="en-CA" sz="2800" dirty="0">
              <a:solidFill>
                <a:srgbClr val="000000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520700" y="4744329"/>
            <a:ext cx="40267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CA" sz="2800" dirty="0" smtClean="0">
                <a:solidFill>
                  <a:srgbClr val="000000"/>
                </a:solidFill>
              </a:rPr>
              <a:t>•</a:t>
            </a:r>
            <a:endParaRPr lang="en-CA" sz="2800" dirty="0">
              <a:solidFill>
                <a:srgbClr val="000000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520700" y="5564357"/>
            <a:ext cx="40267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CA" sz="2800" dirty="0" smtClean="0">
                <a:solidFill>
                  <a:srgbClr val="000000"/>
                </a:solidFill>
              </a:rPr>
              <a:t>•</a:t>
            </a:r>
            <a:endParaRPr lang="en-CA" sz="28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22268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6" name="Straight Connector 15"/>
          <p:cNvCxnSpPr/>
          <p:nvPr/>
        </p:nvCxnSpPr>
        <p:spPr>
          <a:xfrm>
            <a:off x="0" y="2273300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/>
          <p:cNvSpPr txBox="1"/>
          <p:nvPr/>
        </p:nvSpPr>
        <p:spPr>
          <a:xfrm>
            <a:off x="469900" y="419100"/>
            <a:ext cx="9641840" cy="107478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These changes (</a:t>
            </a: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translation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, </a:t>
            </a: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reflection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, and </a:t>
            </a: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rotation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) are all examples of </a:t>
            </a: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transformations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.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9900" y="1841500"/>
            <a:ext cx="5468112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See p. N-4 for details.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grpSp>
        <p:nvGrpSpPr>
          <p:cNvPr id="22" name="Group 21"/>
          <p:cNvGrpSpPr/>
          <p:nvPr/>
        </p:nvGrpSpPr>
        <p:grpSpPr>
          <a:xfrm>
            <a:off x="2428375" y="2971800"/>
            <a:ext cx="5252483" cy="928132"/>
            <a:chOff x="2428375" y="2971800"/>
            <a:chExt cx="5252483" cy="928132"/>
          </a:xfrm>
        </p:grpSpPr>
        <p:sp>
          <p:nvSpPr>
            <p:cNvPr id="4" name="TextBox 3"/>
            <p:cNvSpPr txBox="1"/>
            <p:nvPr/>
          </p:nvSpPr>
          <p:spPr>
            <a:xfrm>
              <a:off x="2710180" y="2971800"/>
              <a:ext cx="481482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2800" i="1" smtClean="0">
                  <a:solidFill>
                    <a:srgbClr val="000000"/>
                  </a:solidFill>
                  <a:latin typeface="Century Gothic"/>
                </a:rPr>
                <a:t>A</a:t>
              </a:r>
              <a:endParaRPr lang="en-CA" sz="2800" i="1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3802380" y="2971800"/>
              <a:ext cx="551815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2800" i="1" smtClean="0">
                  <a:solidFill>
                    <a:srgbClr val="000000"/>
                  </a:solidFill>
                  <a:latin typeface="Century Gothic"/>
                </a:rPr>
                <a:t>A</a:t>
              </a:r>
              <a:r>
                <a:rPr lang="en-CA" sz="2800" i="1" smtClean="0">
                  <a:solidFill>
                    <a:srgbClr val="0000FF"/>
                  </a:solidFill>
                  <a:latin typeface="Century Gothic"/>
                </a:rPr>
                <a:t>'</a:t>
              </a:r>
              <a:endParaRPr lang="en-CA" sz="2800" i="1">
                <a:solidFill>
                  <a:srgbClr val="0000FF"/>
                </a:solidFill>
                <a:latin typeface="Century Gothic"/>
              </a:endParaRPr>
            </a:p>
          </p:txBody>
        </p:sp>
        <p:cxnSp>
          <p:nvCxnSpPr>
            <p:cNvPr id="6" name="Straight Connector 5"/>
            <p:cNvCxnSpPr/>
            <p:nvPr/>
          </p:nvCxnSpPr>
          <p:spPr>
            <a:xfrm>
              <a:off x="3267051" y="3233410"/>
              <a:ext cx="446786" cy="0"/>
            </a:xfrm>
            <a:prstGeom prst="line">
              <a:avLst/>
            </a:prstGeom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sm"/>
              <a:tailEnd type="triangl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TextBox 6"/>
            <p:cNvSpPr txBox="1"/>
            <p:nvPr/>
          </p:nvSpPr>
          <p:spPr>
            <a:xfrm>
              <a:off x="2428375" y="3530600"/>
              <a:ext cx="1023569" cy="369332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1800" dirty="0" smtClean="0">
                  <a:solidFill>
                    <a:srgbClr val="000000"/>
                  </a:solidFill>
                  <a:latin typeface="Century Gothic"/>
                </a:rPr>
                <a:t>original</a:t>
              </a:r>
              <a:endParaRPr lang="en-CA" sz="1800" dirty="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3644900" y="3530600"/>
              <a:ext cx="937159" cy="369332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1800" dirty="0" smtClean="0">
                  <a:solidFill>
                    <a:srgbClr val="0000FF"/>
                  </a:solidFill>
                  <a:latin typeface="Century Gothic"/>
                </a:rPr>
                <a:t>image</a:t>
              </a:r>
              <a:endParaRPr lang="en-CA" sz="1800" dirty="0">
                <a:solidFill>
                  <a:srgbClr val="0000FF"/>
                </a:solidFill>
                <a:latin typeface="Century Gothic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4813300" y="2971800"/>
              <a:ext cx="558241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 smtClean="0">
                  <a:solidFill>
                    <a:srgbClr val="000000"/>
                  </a:solidFill>
                  <a:latin typeface="Century Gothic"/>
                </a:rPr>
                <a:t>or</a:t>
              </a:r>
              <a:endParaRPr lang="en-CA" sz="28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5847080" y="2971800"/>
              <a:ext cx="422631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2800" i="1" smtClean="0">
                  <a:solidFill>
                    <a:srgbClr val="000000"/>
                  </a:solidFill>
                  <a:latin typeface="Century Gothic"/>
                </a:rPr>
                <a:t>B</a:t>
              </a:r>
              <a:endParaRPr lang="en-CA" sz="2800" i="1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6888480" y="2971800"/>
              <a:ext cx="573684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2800" i="1" smtClean="0">
                  <a:solidFill>
                    <a:srgbClr val="000000"/>
                  </a:solidFill>
                  <a:latin typeface="Century Gothic"/>
                </a:rPr>
                <a:t>B</a:t>
              </a:r>
              <a:r>
                <a:rPr lang="en-CA" sz="2800" i="1" smtClean="0">
                  <a:solidFill>
                    <a:srgbClr val="0000FF"/>
                  </a:solidFill>
                  <a:latin typeface="Century Gothic"/>
                </a:rPr>
                <a:t>*</a:t>
              </a:r>
              <a:endParaRPr lang="en-CA" sz="2800" i="1">
                <a:solidFill>
                  <a:srgbClr val="0000FF"/>
                </a:solidFill>
                <a:latin typeface="Century Gothic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>
              <a:off x="6296914" y="3233410"/>
              <a:ext cx="446786" cy="0"/>
            </a:xfrm>
            <a:prstGeom prst="line">
              <a:avLst/>
            </a:prstGeom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sm"/>
              <a:tailEnd type="triangl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TextBox 13"/>
            <p:cNvSpPr txBox="1"/>
            <p:nvPr/>
          </p:nvSpPr>
          <p:spPr>
            <a:xfrm>
              <a:off x="5539875" y="3530600"/>
              <a:ext cx="1023569" cy="369332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1800" dirty="0" smtClean="0">
                  <a:solidFill>
                    <a:srgbClr val="000000"/>
                  </a:solidFill>
                  <a:latin typeface="Century Gothic"/>
                </a:rPr>
                <a:t>original</a:t>
              </a:r>
              <a:endParaRPr lang="en-CA" sz="1800" dirty="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6743700" y="3530600"/>
              <a:ext cx="937158" cy="369332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1800" smtClean="0">
                  <a:solidFill>
                    <a:srgbClr val="0000FF"/>
                  </a:solidFill>
                  <a:latin typeface="Century Gothic"/>
                </a:rPr>
                <a:t>image</a:t>
              </a:r>
              <a:endParaRPr lang="en-CA" sz="1800">
                <a:solidFill>
                  <a:srgbClr val="0000FF"/>
                </a:solidFill>
                <a:latin typeface="Century Gothic"/>
              </a:endParaRPr>
            </a:p>
          </p:txBody>
        </p:sp>
      </p:grpSp>
      <p:sp>
        <p:nvSpPr>
          <p:cNvPr id="18" name="TextBox 17"/>
          <p:cNvSpPr txBox="1"/>
          <p:nvPr/>
        </p:nvSpPr>
        <p:spPr>
          <a:xfrm>
            <a:off x="469900" y="4826000"/>
            <a:ext cx="434655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How do we read these</a:t>
            </a:r>
            <a:r>
              <a:rPr lang="en-CA" sz="2800" smtClean="0">
                <a:solidFill>
                  <a:srgbClr val="000000"/>
                </a:solidFill>
                <a:latin typeface="Arial"/>
              </a:rPr>
              <a:t>?</a:t>
            </a:r>
            <a:endParaRPr lang="en-CA" sz="2800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0479860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22752" y="-86627"/>
            <a:ext cx="10114495" cy="1266073"/>
            <a:chOff x="22752" y="-86627"/>
            <a:chExt cx="10114495" cy="1266073"/>
          </a:xfrm>
        </p:grpSpPr>
        <p:sp>
          <p:nvSpPr>
            <p:cNvPr id="3" name="Freeform 2"/>
            <p:cNvSpPr/>
            <p:nvPr/>
          </p:nvSpPr>
          <p:spPr>
            <a:xfrm>
              <a:off x="22752" y="-86627"/>
              <a:ext cx="10114495" cy="1266073"/>
            </a:xfrm>
            <a:custGeom>
              <a:avLst/>
              <a:gdLst/>
              <a:ahLst/>
              <a:cxnLst/>
              <a:rect l="0" t="0" r="0" b="0"/>
              <a:pathLst>
                <a:path w="10114495" h="1774691">
                  <a:moveTo>
                    <a:pt x="0" y="0"/>
                  </a:moveTo>
                  <a:lnTo>
                    <a:pt x="10114494" y="0"/>
                  </a:lnTo>
                  <a:lnTo>
                    <a:pt x="10114494" y="1774690"/>
                  </a:lnTo>
                  <a:lnTo>
                    <a:pt x="0" y="1774690"/>
                  </a:lnTo>
                  <a:close/>
                </a:path>
              </a:pathLst>
            </a:custGeom>
            <a:solidFill>
              <a:srgbClr val="FFFFFF"/>
            </a:solidFill>
            <a:ln w="38100" cap="flat" cmpd="sng" algn="ctr">
              <a:solidFill>
                <a:srgbClr val="FFFFFF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469900" y="406400"/>
              <a:ext cx="6203569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 dirty="0" smtClean="0">
                  <a:solidFill>
                    <a:srgbClr val="000000"/>
                  </a:solidFill>
                  <a:latin typeface="Century Gothic"/>
                </a:rPr>
                <a:t>Today we will focus on </a:t>
              </a:r>
              <a:r>
                <a:rPr lang="en-CA" sz="2800" dirty="0" smtClean="0">
                  <a:solidFill>
                    <a:srgbClr val="0000FF"/>
                  </a:solidFill>
                  <a:latin typeface="Century Gothic"/>
                </a:rPr>
                <a:t>translations</a:t>
              </a:r>
              <a:r>
                <a:rPr lang="en-CA" sz="2800" dirty="0" smtClean="0">
                  <a:solidFill>
                    <a:srgbClr val="000000"/>
                  </a:solidFill>
                  <a:latin typeface="Century Gothic"/>
                </a:rPr>
                <a:t>.</a:t>
              </a:r>
              <a:endParaRPr lang="en-CA" sz="2800" dirty="0">
                <a:solidFill>
                  <a:srgbClr val="000000"/>
                </a:solidFill>
                <a:latin typeface="Century Gothic"/>
              </a:endParaRP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448875" y="6926080"/>
            <a:ext cx="5489137" cy="436134"/>
            <a:chOff x="448875" y="6926080"/>
            <a:chExt cx="5489137" cy="436134"/>
          </a:xfrm>
        </p:grpSpPr>
        <p:sp>
          <p:nvSpPr>
            <p:cNvPr id="2" name="Freeform 1"/>
            <p:cNvSpPr/>
            <p:nvPr/>
          </p:nvSpPr>
          <p:spPr>
            <a:xfrm>
              <a:off x="448875" y="6926080"/>
              <a:ext cx="2709362" cy="436134"/>
            </a:xfrm>
            <a:custGeom>
              <a:avLst/>
              <a:gdLst/>
              <a:ahLst/>
              <a:cxnLst/>
              <a:rect l="0" t="0" r="0" b="0"/>
              <a:pathLst>
                <a:path w="2709362" h="436134">
                  <a:moveTo>
                    <a:pt x="0" y="0"/>
                  </a:moveTo>
                  <a:lnTo>
                    <a:pt x="2709361" y="0"/>
                  </a:lnTo>
                  <a:lnTo>
                    <a:pt x="2709361" y="436133"/>
                  </a:lnTo>
                  <a:lnTo>
                    <a:pt x="0" y="436133"/>
                  </a:lnTo>
                  <a:close/>
                </a:path>
              </a:pathLst>
            </a:custGeom>
            <a:solidFill>
              <a:srgbClr val="FFFFFF"/>
            </a:solidFill>
            <a:ln w="38100" cap="flat" cmpd="sng" algn="ctr">
              <a:solidFill>
                <a:srgbClr val="FFFFFF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469900" y="6974870"/>
              <a:ext cx="5468112" cy="338554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1600" dirty="0" smtClean="0">
                  <a:solidFill>
                    <a:srgbClr val="666666"/>
                  </a:solidFill>
                  <a:latin typeface="Century Gothic"/>
                </a:rPr>
                <a:t>See pp. N-4–5 for details.</a:t>
              </a:r>
              <a:endParaRPr lang="en-CA" sz="1600" dirty="0">
                <a:solidFill>
                  <a:srgbClr val="666666"/>
                </a:solidFill>
                <a:latin typeface="Century Gothic"/>
              </a:endParaRPr>
            </a:p>
          </p:txBody>
        </p:sp>
      </p:grpSp>
      <p:sp>
        <p:nvSpPr>
          <p:cNvPr id="6" name="Freeform 5"/>
          <p:cNvSpPr/>
          <p:nvPr/>
        </p:nvSpPr>
        <p:spPr>
          <a:xfrm>
            <a:off x="2535450" y="3181495"/>
            <a:ext cx="12701" cy="12701"/>
          </a:xfrm>
          <a:custGeom>
            <a:avLst/>
            <a:gdLst/>
            <a:ahLst/>
            <a:cxnLst/>
            <a:rect l="0" t="0" r="0" b="0"/>
            <a:pathLst>
              <a:path w="12701" h="12701">
                <a:moveTo>
                  <a:pt x="0" y="0"/>
                </a:moveTo>
                <a:lnTo>
                  <a:pt x="12700" y="12700"/>
                </a:lnTo>
              </a:path>
            </a:pathLst>
          </a:custGeom>
          <a:ln w="190500" cap="flat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" name="Oval 6"/>
          <p:cNvSpPr/>
          <p:nvPr/>
        </p:nvSpPr>
        <p:spPr>
          <a:xfrm>
            <a:off x="2324100" y="2973224"/>
            <a:ext cx="422656" cy="422656"/>
          </a:xfrm>
          <a:prstGeom prst="ellipse">
            <a:avLst/>
          </a:prstGeom>
          <a:solidFill>
            <a:srgbClr val="009300"/>
          </a:solidFill>
          <a:ln w="38100" cap="flat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695256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2400300"/>
            <a:ext cx="31775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a) 2 units up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232400" y="2400300"/>
            <a:ext cx="35204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b) 3 units down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57200" y="4559300"/>
            <a:ext cx="31902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c) 5 units right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232400" y="4559300"/>
            <a:ext cx="39649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d) 1 unit left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57200" y="419100"/>
            <a:ext cx="9521190" cy="167674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Exercises: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Draw a point on a grid and label it </a:t>
            </a:r>
            <a:r>
              <a:rPr lang="en-CA" sz="2800" i="1" dirty="0" smtClean="0">
                <a:solidFill>
                  <a:srgbClr val="000000"/>
                </a:solidFill>
                <a:latin typeface="Century Gothic"/>
              </a:rPr>
              <a:t>A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. Draw a point </a:t>
            </a:r>
            <a:r>
              <a:rPr lang="en-CA" sz="2800" i="1" dirty="0" smtClean="0">
                <a:solidFill>
                  <a:srgbClr val="000000"/>
                </a:solidFill>
                <a:latin typeface="Century Gothic"/>
              </a:rPr>
              <a:t>A</a:t>
            </a: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′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that is the </a:t>
            </a: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image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of </a:t>
            </a:r>
            <a:r>
              <a:rPr lang="en-CA" sz="2800" i="1" dirty="0" smtClean="0">
                <a:solidFill>
                  <a:srgbClr val="000000"/>
                </a:solidFill>
                <a:latin typeface="Century Gothic"/>
              </a:rPr>
              <a:t>A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</a:t>
            </a: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under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the given </a:t>
            </a: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translation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. 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3283548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22753" y="0"/>
            <a:ext cx="10114494" cy="1192146"/>
            <a:chOff x="22753" y="0"/>
            <a:chExt cx="10114494" cy="1192146"/>
          </a:xfrm>
        </p:grpSpPr>
        <p:sp>
          <p:nvSpPr>
            <p:cNvPr id="3" name="Freeform 2"/>
            <p:cNvSpPr/>
            <p:nvPr/>
          </p:nvSpPr>
          <p:spPr>
            <a:xfrm>
              <a:off x="22753" y="0"/>
              <a:ext cx="10114494" cy="1192146"/>
            </a:xfrm>
            <a:custGeom>
              <a:avLst/>
              <a:gdLst/>
              <a:ahLst/>
              <a:cxnLst/>
              <a:rect l="0" t="0" r="0" b="0"/>
              <a:pathLst>
                <a:path w="10114494" h="1774691">
                  <a:moveTo>
                    <a:pt x="0" y="0"/>
                  </a:moveTo>
                  <a:lnTo>
                    <a:pt x="10114493" y="0"/>
                  </a:lnTo>
                  <a:lnTo>
                    <a:pt x="10114493" y="1774690"/>
                  </a:lnTo>
                  <a:lnTo>
                    <a:pt x="0" y="1774690"/>
                  </a:lnTo>
                  <a:close/>
                </a:path>
              </a:pathLst>
            </a:custGeom>
            <a:solidFill>
              <a:srgbClr val="FFFFFF"/>
            </a:solidFill>
            <a:ln w="38100" cap="flat" cmpd="sng" algn="ctr">
              <a:solidFill>
                <a:srgbClr val="FFFFFF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469900" y="406400"/>
              <a:ext cx="6134989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 smtClean="0">
                  <a:solidFill>
                    <a:srgbClr val="000000"/>
                  </a:solidFill>
                  <a:latin typeface="Century Gothic"/>
                </a:rPr>
                <a:t>We can also combine </a:t>
              </a:r>
              <a:r>
                <a:rPr lang="en-CA" sz="2800" smtClean="0">
                  <a:solidFill>
                    <a:srgbClr val="0000FF"/>
                  </a:solidFill>
                  <a:latin typeface="Century Gothic"/>
                </a:rPr>
                <a:t>translations</a:t>
              </a:r>
              <a:r>
                <a:rPr lang="en-CA" sz="2800" smtClean="0">
                  <a:solidFill>
                    <a:srgbClr val="000000"/>
                  </a:solidFill>
                  <a:latin typeface="Century Gothic"/>
                </a:rPr>
                <a:t>.</a:t>
              </a:r>
              <a:endParaRPr lang="en-CA" sz="2800">
                <a:solidFill>
                  <a:srgbClr val="000000"/>
                </a:solidFill>
                <a:latin typeface="Century Gothic"/>
              </a:endParaRP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396841" y="6934308"/>
            <a:ext cx="5541171" cy="419677"/>
            <a:chOff x="396841" y="6934308"/>
            <a:chExt cx="5541171" cy="419677"/>
          </a:xfrm>
        </p:grpSpPr>
        <p:sp>
          <p:nvSpPr>
            <p:cNvPr id="2" name="Freeform 1"/>
            <p:cNvSpPr/>
            <p:nvPr/>
          </p:nvSpPr>
          <p:spPr>
            <a:xfrm>
              <a:off x="396841" y="6934308"/>
              <a:ext cx="2322865" cy="419677"/>
            </a:xfrm>
            <a:custGeom>
              <a:avLst/>
              <a:gdLst/>
              <a:ahLst/>
              <a:cxnLst/>
              <a:rect l="0" t="0" r="0" b="0"/>
              <a:pathLst>
                <a:path w="2322865" h="419677">
                  <a:moveTo>
                    <a:pt x="0" y="0"/>
                  </a:moveTo>
                  <a:lnTo>
                    <a:pt x="2322864" y="0"/>
                  </a:lnTo>
                  <a:lnTo>
                    <a:pt x="2322864" y="419676"/>
                  </a:lnTo>
                  <a:lnTo>
                    <a:pt x="0" y="419676"/>
                  </a:lnTo>
                  <a:close/>
                </a:path>
              </a:pathLst>
            </a:custGeom>
            <a:solidFill>
              <a:srgbClr val="FFFFFF"/>
            </a:solidFill>
            <a:ln w="38100" cap="flat" cmpd="sng" algn="ctr">
              <a:solidFill>
                <a:srgbClr val="FFFFFF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469900" y="6974869"/>
              <a:ext cx="5468112" cy="338554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1600" dirty="0" smtClean="0">
                  <a:solidFill>
                    <a:srgbClr val="666666"/>
                  </a:solidFill>
                  <a:latin typeface="Century Gothic"/>
                </a:rPr>
                <a:t>See p. N-5 for details.</a:t>
              </a:r>
              <a:endParaRPr lang="en-CA" sz="1600" dirty="0">
                <a:solidFill>
                  <a:srgbClr val="666666"/>
                </a:solidFill>
                <a:latin typeface="Century Gothic"/>
              </a:endParaRPr>
            </a:p>
          </p:txBody>
        </p:sp>
      </p:grpSp>
      <p:sp>
        <p:nvSpPr>
          <p:cNvPr id="6" name="Freeform 5"/>
          <p:cNvSpPr/>
          <p:nvPr/>
        </p:nvSpPr>
        <p:spPr>
          <a:xfrm>
            <a:off x="2548150" y="3181495"/>
            <a:ext cx="12701" cy="12701"/>
          </a:xfrm>
          <a:custGeom>
            <a:avLst/>
            <a:gdLst/>
            <a:ahLst/>
            <a:cxnLst/>
            <a:rect l="0" t="0" r="0" b="0"/>
            <a:pathLst>
              <a:path w="12701" h="12701">
                <a:moveTo>
                  <a:pt x="0" y="0"/>
                </a:moveTo>
                <a:lnTo>
                  <a:pt x="12700" y="12700"/>
                </a:lnTo>
              </a:path>
            </a:pathLst>
          </a:custGeom>
          <a:ln w="190500" cap="flat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" name="Oval 6"/>
          <p:cNvSpPr/>
          <p:nvPr/>
        </p:nvSpPr>
        <p:spPr>
          <a:xfrm>
            <a:off x="2336800" y="2970149"/>
            <a:ext cx="422656" cy="422656"/>
          </a:xfrm>
          <a:prstGeom prst="ellipse">
            <a:avLst/>
          </a:prstGeom>
          <a:solidFill>
            <a:srgbClr val="009300"/>
          </a:solidFill>
          <a:ln w="38100" cap="flat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grpSp>
        <p:nvGrpSpPr>
          <p:cNvPr id="11" name="Group 10"/>
          <p:cNvGrpSpPr/>
          <p:nvPr/>
        </p:nvGrpSpPr>
        <p:grpSpPr>
          <a:xfrm>
            <a:off x="396841" y="5571726"/>
            <a:ext cx="9389223" cy="658316"/>
            <a:chOff x="396841" y="5571726"/>
            <a:chExt cx="9389223" cy="658316"/>
          </a:xfrm>
        </p:grpSpPr>
        <p:sp>
          <p:nvSpPr>
            <p:cNvPr id="8" name="Freeform 7"/>
            <p:cNvSpPr/>
            <p:nvPr/>
          </p:nvSpPr>
          <p:spPr>
            <a:xfrm>
              <a:off x="396841" y="5571726"/>
              <a:ext cx="9389223" cy="658316"/>
            </a:xfrm>
            <a:custGeom>
              <a:avLst/>
              <a:gdLst/>
              <a:ahLst/>
              <a:cxnLst/>
              <a:rect l="0" t="0" r="0" b="0"/>
              <a:pathLst>
                <a:path w="9389223" h="658316">
                  <a:moveTo>
                    <a:pt x="0" y="0"/>
                  </a:moveTo>
                  <a:lnTo>
                    <a:pt x="9389222" y="0"/>
                  </a:lnTo>
                  <a:lnTo>
                    <a:pt x="9389222" y="658315"/>
                  </a:lnTo>
                  <a:lnTo>
                    <a:pt x="0" y="658315"/>
                  </a:lnTo>
                  <a:close/>
                </a:path>
              </a:pathLst>
            </a:custGeom>
            <a:solidFill>
              <a:srgbClr val="FFFFFF"/>
            </a:solidFill>
            <a:ln w="38100" cap="flat" cmpd="sng" algn="ctr">
              <a:solidFill>
                <a:srgbClr val="FFFFFF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469900" y="5639274"/>
              <a:ext cx="9014511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 dirty="0" smtClean="0">
                  <a:solidFill>
                    <a:srgbClr val="0000FF"/>
                  </a:solidFill>
                  <a:latin typeface="Century Gothic"/>
                </a:rPr>
                <a:t>Translate</a:t>
              </a:r>
              <a:r>
                <a:rPr lang="en-CA" sz="2800" dirty="0" smtClean="0">
                  <a:solidFill>
                    <a:srgbClr val="000000"/>
                  </a:solidFill>
                  <a:latin typeface="Century Gothic"/>
                </a:rPr>
                <a:t> the counter 3 units right and 2 units down.</a:t>
              </a:r>
              <a:endParaRPr lang="en-CA" sz="2800" dirty="0">
                <a:solidFill>
                  <a:srgbClr val="000000"/>
                </a:solidFill>
                <a:latin typeface="Century Gothic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30046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2298700"/>
            <a:ext cx="46634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a) 2 units left, 1 unit down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7200" y="3175000"/>
            <a:ext cx="48920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b) 4 units right, 3 units up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57200" y="4038600"/>
            <a:ext cx="51587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c) 6 units right, 2 units down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57200" y="4914900"/>
            <a:ext cx="48666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d) 3 units left, 4 units up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57200" y="419100"/>
            <a:ext cx="9521190" cy="167674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Exercises: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Draw a point on a grid and label it </a:t>
            </a:r>
            <a:r>
              <a:rPr lang="en-CA" sz="2800" i="1" dirty="0" smtClean="0">
                <a:solidFill>
                  <a:srgbClr val="000000"/>
                </a:solidFill>
                <a:latin typeface="Century Gothic"/>
              </a:rPr>
              <a:t>A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. Draw a point </a:t>
            </a:r>
            <a:r>
              <a:rPr lang="en-CA" sz="2800" i="1" dirty="0" smtClean="0">
                <a:solidFill>
                  <a:srgbClr val="000000"/>
                </a:solidFill>
                <a:latin typeface="Century Gothic"/>
              </a:rPr>
              <a:t>A</a:t>
            </a: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′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that is the </a:t>
            </a: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image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of </a:t>
            </a:r>
            <a:r>
              <a:rPr lang="en-CA" sz="2800" i="1" dirty="0" smtClean="0">
                <a:solidFill>
                  <a:srgbClr val="000000"/>
                </a:solidFill>
                <a:latin typeface="Century Gothic"/>
              </a:rPr>
              <a:t>A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</a:t>
            </a: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under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the given </a:t>
            </a: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translation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. 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57200" y="5778500"/>
            <a:ext cx="4265117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e) 3 units right, 1 unit up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57200" y="6654800"/>
            <a:ext cx="49936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f) 5 units left, 3 units down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3575652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JUMP Styles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7FA1BCBC6E2B8468E172994160D6E3A" ma:contentTypeVersion="11" ma:contentTypeDescription="Create a new document." ma:contentTypeScope="" ma:versionID="ce0ea5008157ab5b98911c0e52a210a7">
  <xsd:schema xmlns:xsd="http://www.w3.org/2001/XMLSchema" xmlns:xs="http://www.w3.org/2001/XMLSchema" xmlns:p="http://schemas.microsoft.com/office/2006/metadata/properties" xmlns:ns2="e18f966e-def6-491c-90ef-ce766f7b57b2" xmlns:ns3="fa50482e-f21a-4d27-9292-78c96369b738" targetNamespace="http://schemas.microsoft.com/office/2006/metadata/properties" ma:root="true" ma:fieldsID="1dc34ba02f05da32e371e9c9edcd8d32" ns2:_="" ns3:_="">
    <xsd:import namespace="e18f966e-def6-491c-90ef-ce766f7b57b2"/>
    <xsd:import namespace="fa50482e-f21a-4d27-9292-78c96369b73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18f966e-def6-491c-90ef-ce766f7b57b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7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8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a50482e-f21a-4d27-9292-78c96369b738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653C6F5D-514C-4915-9D34-333CAD42B8E8}"/>
</file>

<file path=customXml/itemProps2.xml><?xml version="1.0" encoding="utf-8"?>
<ds:datastoreItem xmlns:ds="http://schemas.openxmlformats.org/officeDocument/2006/customXml" ds:itemID="{5AF63BC0-E15F-40CB-B9B9-723CF3C7FF20}"/>
</file>

<file path=customXml/itemProps3.xml><?xml version="1.0" encoding="utf-8"?>
<ds:datastoreItem xmlns:ds="http://schemas.openxmlformats.org/officeDocument/2006/customXml" ds:itemID="{31B3B23B-7857-4692-9841-A04745F2F602}"/>
</file>

<file path=docProps/app.xml><?xml version="1.0" encoding="utf-8"?>
<Properties xmlns="http://schemas.openxmlformats.org/officeDocument/2006/extended-properties" xmlns:vt="http://schemas.openxmlformats.org/officeDocument/2006/docPropsVTypes">
  <TotalTime>36</TotalTime>
  <Words>1453</Words>
  <Application>Microsoft Office PowerPoint</Application>
  <PresentationFormat>Custom</PresentationFormat>
  <Paragraphs>158</Paragraphs>
  <Slides>30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3" baseType="lpstr">
      <vt:lpstr>Arial</vt:lpstr>
      <vt:lpstr>Century Gothic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Katie Baldwin</dc:creator>
  <cp:lastModifiedBy>Katie</cp:lastModifiedBy>
  <cp:revision>29</cp:revision>
  <dcterms:created xsi:type="dcterms:W3CDTF">2019-01-17T21:25:06Z</dcterms:created>
  <dcterms:modified xsi:type="dcterms:W3CDTF">2019-01-26T00:53:13Z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0x01010017FA1BCBC6E2B8468E172994160D6E3A</vt:lpwstr>
  </property>
</Properties>
</file>