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6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2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0160000" cy="7620000"/>
  <p:notesSz cx="6858000" cy="9144000"/>
  <p:embeddedFontLst>
    <p:embeddedFont>
      <p:font typeface="Century Gothic" panose="020B0502020202020204" pitchFamily="34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12" autoAdjust="0"/>
    <p:restoredTop sz="94660"/>
  </p:normalViewPr>
  <p:slideViewPr>
    <p:cSldViewPr snapToGrid="0">
      <p:cViewPr varScale="1">
        <p:scale>
          <a:sx n="99" d="100"/>
          <a:sy n="99" d="100"/>
        </p:scale>
        <p:origin x="18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38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3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FA62-DF7E-4D3B-B8F9-33EDD2A78A4C}" type="datetimeFigureOut">
              <a:rPr lang="en-CA" smtClean="0"/>
              <a:t>2019-04-22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2BE0-0EFE-450D-BA6D-92E98B4F0A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27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FA62-DF7E-4D3B-B8F9-33EDD2A78A4C}" type="datetimeFigureOut">
              <a:rPr lang="en-CA" smtClean="0"/>
              <a:t>2019-04-22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2BE0-0EFE-450D-BA6D-92E98B4F0A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8737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FA62-DF7E-4D3B-B8F9-33EDD2A78A4C}" type="datetimeFigureOut">
              <a:rPr lang="en-CA" smtClean="0"/>
              <a:t>2019-04-22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2BE0-0EFE-450D-BA6D-92E98B4F0A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5257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FA62-DF7E-4D3B-B8F9-33EDD2A78A4C}" type="datetimeFigureOut">
              <a:rPr lang="en-CA" smtClean="0"/>
              <a:t>2019-04-22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2BE0-0EFE-450D-BA6D-92E98B4F0A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75026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FA62-DF7E-4D3B-B8F9-33EDD2A78A4C}" type="datetimeFigureOut">
              <a:rPr lang="en-CA" smtClean="0"/>
              <a:t>2019-04-22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2BE0-0EFE-450D-BA6D-92E98B4F0A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39523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FA62-DF7E-4D3B-B8F9-33EDD2A78A4C}" type="datetimeFigureOut">
              <a:rPr lang="en-CA" smtClean="0"/>
              <a:t>2019-04-22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2BE0-0EFE-450D-BA6D-92E98B4F0A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02273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FA62-DF7E-4D3B-B8F9-33EDD2A78A4C}" type="datetimeFigureOut">
              <a:rPr lang="en-CA" smtClean="0"/>
              <a:t>2019-04-22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2BE0-0EFE-450D-BA6D-92E98B4F0A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9811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FA62-DF7E-4D3B-B8F9-33EDD2A78A4C}" type="datetimeFigureOut">
              <a:rPr lang="en-CA" smtClean="0"/>
              <a:t>2019-04-22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2BE0-0EFE-450D-BA6D-92E98B4F0A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50018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FA62-DF7E-4D3B-B8F9-33EDD2A78A4C}" type="datetimeFigureOut">
              <a:rPr lang="en-CA" smtClean="0"/>
              <a:t>2019-04-22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2BE0-0EFE-450D-BA6D-92E98B4F0A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87076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FA62-DF7E-4D3B-B8F9-33EDD2A78A4C}" type="datetimeFigureOut">
              <a:rPr lang="en-CA" smtClean="0"/>
              <a:t>2019-04-22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2BE0-0EFE-450D-BA6D-92E98B4F0A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3299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FA62-DF7E-4D3B-B8F9-33EDD2A78A4C}" type="datetimeFigureOut">
              <a:rPr lang="en-CA" smtClean="0"/>
              <a:t>2019-04-22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42BE0-0EFE-450D-BA6D-92E98B4F0A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584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1FA62-DF7E-4D3B-B8F9-33EDD2A78A4C}" type="datetimeFigureOut">
              <a:rPr lang="en-CA" smtClean="0"/>
              <a:t>2019-04-22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42BE0-0EFE-450D-BA6D-92E98B4F0A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19912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5831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2460" y="736600"/>
            <a:ext cx="80670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6.2 Unit 11 Geometry pp. N-20–27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2018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G6-15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Rotations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714740" cy="120186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rotate points and shapes 90° around a given centre; and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verify that rotations take polygons to congruent polygons.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6.2 pp. 54–56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0018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0" y="20574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2336800"/>
            <a:ext cx="96418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In the exercises,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centre of rotation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and the points we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rotated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were all grid line intersections.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342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N-22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3810000"/>
            <a:ext cx="8786012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Were the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image 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points also grid line intersections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5200" y="774700"/>
            <a:ext cx="32410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FF"/>
                </a:solidFill>
                <a:latin typeface="Century Gothic"/>
              </a:rPr>
              <a:t>centre of rotation</a:t>
            </a:r>
            <a:endParaRPr lang="en-CA" sz="2800">
              <a:solidFill>
                <a:srgbClr val="0000FF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38884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0" y="28829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69900" y="24384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N-22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1" y="431800"/>
            <a:ext cx="9617376" cy="156600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When you perform 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transformation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such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reflection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or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some points move, and some points do not.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3098800"/>
            <a:ext cx="5499303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Are there any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fixed points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in ...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• 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rotation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5003800"/>
            <a:ext cx="2694965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• a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reflection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6210300"/>
            <a:ext cx="285226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• a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translation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9900" y="5003800"/>
            <a:ext cx="417228" cy="58355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•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9900" y="6210300"/>
            <a:ext cx="417228" cy="58355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•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97552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362047" y="6874286"/>
            <a:ext cx="5672993" cy="403219"/>
            <a:chOff x="362047" y="6874286"/>
            <a:chExt cx="5672993" cy="403219"/>
          </a:xfrm>
        </p:grpSpPr>
        <p:sp>
          <p:nvSpPr>
            <p:cNvPr id="3" name="Freeform 2"/>
            <p:cNvSpPr/>
            <p:nvPr/>
          </p:nvSpPr>
          <p:spPr>
            <a:xfrm>
              <a:off x="362047" y="6874286"/>
              <a:ext cx="2518056" cy="403219"/>
            </a:xfrm>
            <a:custGeom>
              <a:avLst/>
              <a:gdLst/>
              <a:ahLst/>
              <a:cxnLst/>
              <a:rect l="0" t="0" r="0" b="0"/>
              <a:pathLst>
                <a:path w="2518056" h="403219">
                  <a:moveTo>
                    <a:pt x="0" y="0"/>
                  </a:moveTo>
                  <a:lnTo>
                    <a:pt x="2518055" y="0"/>
                  </a:lnTo>
                  <a:lnTo>
                    <a:pt x="2518055" y="403218"/>
                  </a:lnTo>
                  <a:lnTo>
                    <a:pt x="0" y="403218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4500" y="6906618"/>
              <a:ext cx="5590540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smtClean="0">
                  <a:solidFill>
                    <a:srgbClr val="666666"/>
                  </a:solidFill>
                  <a:latin typeface="Century Gothic"/>
                </a:rPr>
                <a:t>See p. N-22 for details.</a:t>
              </a:r>
              <a:endParaRPr lang="en-CA" sz="160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0" y="-1"/>
            <a:ext cx="10160000" cy="1711621"/>
            <a:chOff x="0" y="-1"/>
            <a:chExt cx="10160000" cy="1711621"/>
          </a:xfrm>
        </p:grpSpPr>
        <p:sp>
          <p:nvSpPr>
            <p:cNvPr id="2" name="Freeform 1"/>
            <p:cNvSpPr/>
            <p:nvPr/>
          </p:nvSpPr>
          <p:spPr>
            <a:xfrm>
              <a:off x="0" y="-1"/>
              <a:ext cx="10160000" cy="1711621"/>
            </a:xfrm>
            <a:custGeom>
              <a:avLst/>
              <a:gdLst/>
              <a:ahLst/>
              <a:cxnLst/>
              <a:rect l="0" t="0" r="0" b="0"/>
              <a:pathLst>
                <a:path w="10730543" h="2049008">
                  <a:moveTo>
                    <a:pt x="0" y="0"/>
                  </a:moveTo>
                  <a:lnTo>
                    <a:pt x="10730542" y="0"/>
                  </a:lnTo>
                  <a:lnTo>
                    <a:pt x="10730542" y="2049007"/>
                  </a:lnTo>
                  <a:lnTo>
                    <a:pt x="0" y="2049007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44500" y="406400"/>
              <a:ext cx="9123172" cy="10316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I want to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 rotate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the triangle 90° clockwise around the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centre of rotation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</a:t>
              </a:r>
              <a:r>
                <a:rPr lang="en-CA" sz="2800" i="1" dirty="0" smtClean="0">
                  <a:solidFill>
                    <a:srgbClr val="000000"/>
                  </a:solidFill>
                  <a:latin typeface="Century Gothic"/>
                </a:rPr>
                <a:t>O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.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720475" y="2085475"/>
            <a:ext cx="4077556" cy="4343245"/>
            <a:chOff x="2720475" y="2085475"/>
            <a:chExt cx="4077556" cy="4343245"/>
          </a:xfrm>
        </p:grpSpPr>
        <p:grpSp>
          <p:nvGrpSpPr>
            <p:cNvPr id="24" name="Group 23"/>
            <p:cNvGrpSpPr/>
            <p:nvPr/>
          </p:nvGrpSpPr>
          <p:grpSpPr>
            <a:xfrm>
              <a:off x="2720475" y="2085475"/>
              <a:ext cx="4077556" cy="4343245"/>
              <a:chOff x="2720475" y="2085475"/>
              <a:chExt cx="4077556" cy="4343245"/>
            </a:xfrm>
          </p:grpSpPr>
          <p:cxnSp>
            <p:nvCxnSpPr>
              <p:cNvPr id="4" name="Straight Connector 3"/>
              <p:cNvCxnSpPr/>
              <p:nvPr/>
            </p:nvCxnSpPr>
            <p:spPr>
              <a:xfrm flipV="1">
                <a:off x="3192112" y="2560040"/>
                <a:ext cx="1897513" cy="3799849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Connector 4"/>
              <p:cNvCxnSpPr/>
              <p:nvPr/>
            </p:nvCxnSpPr>
            <p:spPr>
              <a:xfrm>
                <a:off x="5070375" y="2560039"/>
                <a:ext cx="1270000" cy="124460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 flipV="1">
                <a:off x="3192112" y="3804639"/>
                <a:ext cx="3148263" cy="255525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3990875" y="3349325"/>
                <a:ext cx="527507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i="1" dirty="0" smtClean="0">
                    <a:solidFill>
                      <a:srgbClr val="000000"/>
                    </a:solidFill>
                    <a:latin typeface="Century Gothic"/>
                  </a:rPr>
                  <a:t>O</a:t>
                </a:r>
                <a:endParaRPr lang="en-CA" sz="2800" i="1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698600" y="2085475"/>
                <a:ext cx="481482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i="1" dirty="0" smtClean="0">
                    <a:solidFill>
                      <a:srgbClr val="000000"/>
                    </a:solidFill>
                    <a:latin typeface="Century Gothic"/>
                  </a:rPr>
                  <a:t>A</a:t>
                </a:r>
                <a:endParaRPr lang="en-CA" sz="2800" i="1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6375400" y="3339700"/>
                <a:ext cx="422631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i="1" dirty="0" smtClean="0">
                    <a:solidFill>
                      <a:srgbClr val="000000"/>
                    </a:solidFill>
                    <a:latin typeface="Century Gothic"/>
                  </a:rPr>
                  <a:t>B</a:t>
                </a:r>
                <a:endParaRPr lang="en-CA" sz="2800" i="1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720475" y="5905500"/>
                <a:ext cx="507543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800" i="1" dirty="0" smtClean="0">
                    <a:solidFill>
                      <a:srgbClr val="000000"/>
                    </a:solidFill>
                    <a:latin typeface="Century Gothic"/>
                  </a:rPr>
                  <a:t>C</a:t>
                </a:r>
                <a:endParaRPr lang="en-CA" sz="2800" i="1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sp>
          <p:nvSpPr>
            <p:cNvPr id="25" name="Oval 24"/>
            <p:cNvSpPr/>
            <p:nvPr/>
          </p:nvSpPr>
          <p:spPr>
            <a:xfrm>
              <a:off x="4376520" y="3738753"/>
              <a:ext cx="144000" cy="144000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92427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0" y="1244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419100"/>
            <a:ext cx="9476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Do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rotations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take polygons to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congruent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polygons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511300"/>
            <a:ext cx="85877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If two triangles are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congruent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does this mean that one is a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rotation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of the other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6946900"/>
            <a:ext cx="5095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N-22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54667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415315" y="6928614"/>
            <a:ext cx="5509997" cy="338554"/>
            <a:chOff x="415315" y="6928614"/>
            <a:chExt cx="5509997" cy="338554"/>
          </a:xfrm>
        </p:grpSpPr>
        <p:sp>
          <p:nvSpPr>
            <p:cNvPr id="2" name="Freeform 1"/>
            <p:cNvSpPr/>
            <p:nvPr/>
          </p:nvSpPr>
          <p:spPr>
            <a:xfrm>
              <a:off x="415315" y="6940273"/>
              <a:ext cx="2411081" cy="315236"/>
            </a:xfrm>
            <a:custGeom>
              <a:avLst/>
              <a:gdLst/>
              <a:ahLst/>
              <a:cxnLst/>
              <a:rect l="0" t="0" r="0" b="0"/>
              <a:pathLst>
                <a:path w="2411081" h="315236">
                  <a:moveTo>
                    <a:pt x="0" y="0"/>
                  </a:moveTo>
                  <a:lnTo>
                    <a:pt x="2411080" y="0"/>
                  </a:lnTo>
                  <a:lnTo>
                    <a:pt x="2411080" y="315235"/>
                  </a:lnTo>
                  <a:lnTo>
                    <a:pt x="0" y="315235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57200" y="6928614"/>
              <a:ext cx="5468112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dirty="0" smtClean="0">
                  <a:solidFill>
                    <a:srgbClr val="666666"/>
                  </a:solidFill>
                  <a:latin typeface="Century Gothic"/>
                </a:rPr>
                <a:t>See p. N-23 for details.</a:t>
              </a:r>
              <a:endParaRPr lang="en-CA" sz="1600" dirty="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-1" y="-1"/>
            <a:ext cx="10160001" cy="1698921"/>
            <a:chOff x="-1" y="-1"/>
            <a:chExt cx="10160001" cy="1698921"/>
          </a:xfrm>
        </p:grpSpPr>
        <p:sp>
          <p:nvSpPr>
            <p:cNvPr id="3" name="Freeform 2"/>
            <p:cNvSpPr/>
            <p:nvPr/>
          </p:nvSpPr>
          <p:spPr>
            <a:xfrm>
              <a:off x="-1" y="-1"/>
              <a:ext cx="10160001" cy="1698921"/>
            </a:xfrm>
            <a:custGeom>
              <a:avLst/>
              <a:gdLst/>
              <a:ahLst/>
              <a:cxnLst/>
              <a:rect l="0" t="0" r="0" b="0"/>
              <a:pathLst>
                <a:path w="10730543" h="2049008">
                  <a:moveTo>
                    <a:pt x="0" y="0"/>
                  </a:moveTo>
                  <a:lnTo>
                    <a:pt x="10730542" y="0"/>
                  </a:lnTo>
                  <a:lnTo>
                    <a:pt x="10730542" y="2049007"/>
                  </a:lnTo>
                  <a:lnTo>
                    <a:pt x="0" y="2049007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7200" y="406400"/>
              <a:ext cx="9654540" cy="10316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Let's use the grid to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rotate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the triangle 90° clockwise around the vertex </a:t>
              </a:r>
              <a:r>
                <a:rPr lang="en-CA" sz="2800" i="1" dirty="0" smtClean="0">
                  <a:solidFill>
                    <a:srgbClr val="000000"/>
                  </a:solidFill>
                  <a:latin typeface="Century Gothic"/>
                </a:rPr>
                <a:t>O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. 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987400" y="2047875"/>
            <a:ext cx="3653936" cy="1614920"/>
            <a:chOff x="3987400" y="2047875"/>
            <a:chExt cx="3653936" cy="1614920"/>
          </a:xfrm>
        </p:grpSpPr>
        <p:grpSp>
          <p:nvGrpSpPr>
            <p:cNvPr id="9" name="Group 8"/>
            <p:cNvGrpSpPr/>
            <p:nvPr/>
          </p:nvGrpSpPr>
          <p:grpSpPr>
            <a:xfrm>
              <a:off x="4445000" y="2522020"/>
              <a:ext cx="2584651" cy="673075"/>
              <a:chOff x="4445000" y="2522020"/>
              <a:chExt cx="2584651" cy="673075"/>
            </a:xfrm>
          </p:grpSpPr>
          <p:sp>
            <p:nvSpPr>
              <p:cNvPr id="4" name="Freeform 3"/>
              <p:cNvSpPr/>
              <p:nvPr/>
            </p:nvSpPr>
            <p:spPr>
              <a:xfrm flipV="1">
                <a:off x="4449575" y="2528550"/>
                <a:ext cx="2580076" cy="666545"/>
              </a:xfrm>
              <a:custGeom>
                <a:avLst/>
                <a:gdLst/>
                <a:ahLst/>
                <a:cxnLst/>
                <a:rect l="0" t="0" r="0" b="0"/>
                <a:pathLst>
                  <a:path w="2580076" h="666545">
                    <a:moveTo>
                      <a:pt x="0" y="0"/>
                    </a:moveTo>
                    <a:lnTo>
                      <a:pt x="2580075" y="666544"/>
                    </a:lnTo>
                    <a:lnTo>
                      <a:pt x="0" y="666544"/>
                    </a:lnTo>
                    <a:close/>
                  </a:path>
                </a:pathLst>
              </a:custGeom>
              <a:solidFill>
                <a:srgbClr val="C0C0C0"/>
              </a:solidFill>
              <a:ln w="12700" cap="flat" cmpd="sng" algn="ctr">
                <a:solidFill>
                  <a:srgbClr val="C0C0C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4445000" y="2522020"/>
                <a:ext cx="2552700" cy="652853"/>
                <a:chOff x="4445000" y="2522020"/>
                <a:chExt cx="2552700" cy="652853"/>
              </a:xfrm>
            </p:grpSpPr>
            <p:cxnSp>
              <p:nvCxnSpPr>
                <p:cNvPr id="5" name="Straight Connector 4"/>
                <p:cNvCxnSpPr/>
                <p:nvPr/>
              </p:nvCxnSpPr>
              <p:spPr>
                <a:xfrm>
                  <a:off x="4464250" y="2522020"/>
                  <a:ext cx="0" cy="63360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4468368" y="2541270"/>
                  <a:ext cx="2529332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 flipV="1">
                  <a:off x="4445000" y="2541270"/>
                  <a:ext cx="2552700" cy="63360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2" name="TextBox 11"/>
            <p:cNvSpPr txBox="1"/>
            <p:nvPr/>
          </p:nvSpPr>
          <p:spPr>
            <a:xfrm>
              <a:off x="3987400" y="3139575"/>
              <a:ext cx="5275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i="1" dirty="0" smtClean="0">
                  <a:solidFill>
                    <a:srgbClr val="000000"/>
                  </a:solidFill>
                  <a:latin typeface="Century Gothic"/>
                </a:rPr>
                <a:t>O</a:t>
              </a:r>
              <a:endParaRPr lang="en-CA" sz="2800" i="1" dirty="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14" name="Picture 13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69100" y="2047875"/>
              <a:ext cx="872236" cy="85217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6" name="Oval 15"/>
            <p:cNvSpPr/>
            <p:nvPr/>
          </p:nvSpPr>
          <p:spPr>
            <a:xfrm>
              <a:off x="4396128" y="3126747"/>
              <a:ext cx="115503" cy="11550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393068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21190" cy="22111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Draw four right triangles on a grid. Make sure the triangles are not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congruent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and they are oriented differently (point in different directions) on a page.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3327400"/>
            <a:ext cx="9216189" cy="10747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On each triangle, label one of the acute angles as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O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The vertex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O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will be the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centre of rotation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092700"/>
            <a:ext cx="9645777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Rotate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the first two triangles 90° clockwise and the other two triangles 90° counter-clockwise around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O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934200"/>
            <a:ext cx="599117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Students can exchange notebooks to check their answers.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3924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15315" y="6928614"/>
            <a:ext cx="5509997" cy="338554"/>
            <a:chOff x="415315" y="6928614"/>
            <a:chExt cx="5509997" cy="338554"/>
          </a:xfrm>
        </p:grpSpPr>
        <p:sp>
          <p:nvSpPr>
            <p:cNvPr id="2" name="Freeform 1"/>
            <p:cNvSpPr/>
            <p:nvPr/>
          </p:nvSpPr>
          <p:spPr>
            <a:xfrm>
              <a:off x="415315" y="6940273"/>
              <a:ext cx="2411081" cy="315236"/>
            </a:xfrm>
            <a:custGeom>
              <a:avLst/>
              <a:gdLst/>
              <a:ahLst/>
              <a:cxnLst/>
              <a:rect l="0" t="0" r="0" b="0"/>
              <a:pathLst>
                <a:path w="2411081" h="315236">
                  <a:moveTo>
                    <a:pt x="0" y="0"/>
                  </a:moveTo>
                  <a:lnTo>
                    <a:pt x="2411080" y="0"/>
                  </a:lnTo>
                  <a:lnTo>
                    <a:pt x="2411080" y="315235"/>
                  </a:lnTo>
                  <a:lnTo>
                    <a:pt x="0" y="315235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6928614"/>
              <a:ext cx="5468112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smtClean="0">
                  <a:solidFill>
                    <a:srgbClr val="666666"/>
                  </a:solidFill>
                  <a:latin typeface="Century Gothic"/>
                </a:rPr>
                <a:t>See p. N-23 for details.</a:t>
              </a:r>
              <a:endParaRPr lang="en-CA" sz="160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-1" y="0"/>
            <a:ext cx="10160001" cy="1698920"/>
            <a:chOff x="-1" y="0"/>
            <a:chExt cx="10160001" cy="1698920"/>
          </a:xfrm>
        </p:grpSpPr>
        <p:sp>
          <p:nvSpPr>
            <p:cNvPr id="3" name="Freeform 2"/>
            <p:cNvSpPr/>
            <p:nvPr/>
          </p:nvSpPr>
          <p:spPr>
            <a:xfrm>
              <a:off x="-1" y="0"/>
              <a:ext cx="10160001" cy="1698920"/>
            </a:xfrm>
            <a:custGeom>
              <a:avLst/>
              <a:gdLst/>
              <a:ahLst/>
              <a:cxnLst/>
              <a:rect l="0" t="0" r="0" b="0"/>
              <a:pathLst>
                <a:path w="10730543" h="2049008">
                  <a:moveTo>
                    <a:pt x="0" y="0"/>
                  </a:moveTo>
                  <a:lnTo>
                    <a:pt x="10730542" y="0"/>
                  </a:lnTo>
                  <a:lnTo>
                    <a:pt x="10730542" y="2049007"/>
                  </a:lnTo>
                  <a:lnTo>
                    <a:pt x="0" y="2049007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7200" y="419100"/>
              <a:ext cx="8663940" cy="103336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How could we use right triangles to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rotate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this line segment 90° clockwise around the point </a:t>
              </a:r>
              <a:r>
                <a:rPr lang="en-CA" sz="2800" i="1" dirty="0" smtClean="0">
                  <a:solidFill>
                    <a:srgbClr val="000000"/>
                  </a:solidFill>
                  <a:latin typeface="Century Gothic"/>
                </a:rPr>
                <a:t>O</a:t>
              </a:r>
              <a:r>
                <a:rPr lang="en-CA" sz="2800" dirty="0" smtClean="0">
                  <a:solidFill>
                    <a:srgbClr val="000000"/>
                  </a:solidFill>
                  <a:latin typeface="Arial"/>
                </a:rPr>
                <a:t>?</a:t>
              </a:r>
              <a:endParaRPr lang="en-CA" sz="2800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006650" y="2554478"/>
            <a:ext cx="2980509" cy="1108317"/>
            <a:chOff x="4006650" y="2554478"/>
            <a:chExt cx="2980509" cy="1108317"/>
          </a:xfrm>
        </p:grpSpPr>
        <p:sp>
          <p:nvSpPr>
            <p:cNvPr id="6" name="TextBox 5"/>
            <p:cNvSpPr txBox="1"/>
            <p:nvPr/>
          </p:nvSpPr>
          <p:spPr>
            <a:xfrm>
              <a:off x="4006650" y="3139575"/>
              <a:ext cx="5275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i="1" dirty="0" smtClean="0">
                  <a:solidFill>
                    <a:srgbClr val="000000"/>
                  </a:solidFill>
                  <a:latin typeface="Century Gothic"/>
                </a:rPr>
                <a:t>O</a:t>
              </a:r>
              <a:endParaRPr lang="en-CA" sz="2800" i="1" dirty="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4388103" y="2554478"/>
              <a:ext cx="2599056" cy="689051"/>
              <a:chOff x="4388103" y="2554478"/>
              <a:chExt cx="2599056" cy="689051"/>
            </a:xfrm>
          </p:grpSpPr>
          <p:cxnSp>
            <p:nvCxnSpPr>
              <p:cNvPr id="8" name="Straight Connector 7"/>
              <p:cNvCxnSpPr/>
              <p:nvPr/>
            </p:nvCxnSpPr>
            <p:spPr>
              <a:xfrm flipV="1">
                <a:off x="4442968" y="2554478"/>
                <a:ext cx="2544191" cy="620522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Oval 9"/>
              <p:cNvSpPr/>
              <p:nvPr/>
            </p:nvSpPr>
            <p:spPr>
              <a:xfrm>
                <a:off x="4388103" y="3114550"/>
                <a:ext cx="128979" cy="12897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0597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2119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line segment 90° clockwise around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O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7200" y="1930400"/>
            <a:ext cx="2581529" cy="2006600"/>
            <a:chOff x="457200" y="1930400"/>
            <a:chExt cx="2581529" cy="2006600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19304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1400" y="1930400"/>
              <a:ext cx="1997329" cy="20066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219700" y="1930400"/>
            <a:ext cx="2578100" cy="2006600"/>
            <a:chOff x="5219700" y="1930400"/>
            <a:chExt cx="2578100" cy="2006600"/>
          </a:xfrm>
        </p:grpSpPr>
        <p:sp>
          <p:nvSpPr>
            <p:cNvPr id="6" name="TextBox 5"/>
            <p:cNvSpPr txBox="1"/>
            <p:nvPr/>
          </p:nvSpPr>
          <p:spPr>
            <a:xfrm>
              <a:off x="5219700" y="1930400"/>
              <a:ext cx="59227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32983" y="1944878"/>
              <a:ext cx="1964817" cy="199212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1" name="Group 10"/>
          <p:cNvGrpSpPr/>
          <p:nvPr/>
        </p:nvGrpSpPr>
        <p:grpSpPr>
          <a:xfrm>
            <a:off x="469900" y="4605147"/>
            <a:ext cx="2618867" cy="2056765"/>
            <a:chOff x="469900" y="4605147"/>
            <a:chExt cx="2618867" cy="2056765"/>
          </a:xfrm>
        </p:grpSpPr>
        <p:sp>
          <p:nvSpPr>
            <p:cNvPr id="9" name="TextBox 8"/>
            <p:cNvSpPr txBox="1"/>
            <p:nvPr/>
          </p:nvSpPr>
          <p:spPr>
            <a:xfrm>
              <a:off x="469900" y="4610100"/>
              <a:ext cx="5797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10" name="Picture 9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1400" y="4605147"/>
              <a:ext cx="2047367" cy="205676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4" name="Group 13"/>
          <p:cNvGrpSpPr/>
          <p:nvPr/>
        </p:nvGrpSpPr>
        <p:grpSpPr>
          <a:xfrm>
            <a:off x="5219700" y="4610100"/>
            <a:ext cx="2627630" cy="2014347"/>
            <a:chOff x="5219700" y="4610100"/>
            <a:chExt cx="2627630" cy="2014347"/>
          </a:xfrm>
        </p:grpSpPr>
        <p:sp>
          <p:nvSpPr>
            <p:cNvPr id="12" name="TextBox 11"/>
            <p:cNvSpPr txBox="1"/>
            <p:nvPr/>
          </p:nvSpPr>
          <p:spPr>
            <a:xfrm>
              <a:off x="5219700" y="4610100"/>
              <a:ext cx="5933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d)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13" name="Picture 12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32983" y="4610100"/>
              <a:ext cx="2014347" cy="201434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176986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0068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Now try to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line segments by only imagining the triangles, not drawing them.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N-24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930400"/>
            <a:ext cx="9006840" cy="21679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For a partner, draw slanted line segments and label one of the vertices as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centre of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each other's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line segments 90° clockwise around the marked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centre of rotation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7153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15315" y="6928614"/>
            <a:ext cx="5509997" cy="338554"/>
            <a:chOff x="415315" y="6928614"/>
            <a:chExt cx="5509997" cy="338554"/>
          </a:xfrm>
        </p:grpSpPr>
        <p:sp>
          <p:nvSpPr>
            <p:cNvPr id="2" name="Freeform 1"/>
            <p:cNvSpPr/>
            <p:nvPr/>
          </p:nvSpPr>
          <p:spPr>
            <a:xfrm>
              <a:off x="415315" y="6940273"/>
              <a:ext cx="2411081" cy="315236"/>
            </a:xfrm>
            <a:custGeom>
              <a:avLst/>
              <a:gdLst/>
              <a:ahLst/>
              <a:cxnLst/>
              <a:rect l="0" t="0" r="0" b="0"/>
              <a:pathLst>
                <a:path w="2411081" h="315236">
                  <a:moveTo>
                    <a:pt x="0" y="0"/>
                  </a:moveTo>
                  <a:lnTo>
                    <a:pt x="2411080" y="0"/>
                  </a:lnTo>
                  <a:lnTo>
                    <a:pt x="2411080" y="315235"/>
                  </a:lnTo>
                  <a:lnTo>
                    <a:pt x="0" y="315235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6928614"/>
              <a:ext cx="5468112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smtClean="0">
                  <a:solidFill>
                    <a:srgbClr val="666666"/>
                  </a:solidFill>
                  <a:latin typeface="Century Gothic"/>
                </a:rPr>
                <a:t>See p. N-24 for details.</a:t>
              </a:r>
              <a:endParaRPr lang="en-CA" sz="160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0" y="-1"/>
            <a:ext cx="10160000" cy="1698921"/>
            <a:chOff x="0" y="-1"/>
            <a:chExt cx="10160000" cy="1698921"/>
          </a:xfrm>
        </p:grpSpPr>
        <p:sp>
          <p:nvSpPr>
            <p:cNvPr id="3" name="Freeform 2"/>
            <p:cNvSpPr/>
            <p:nvPr/>
          </p:nvSpPr>
          <p:spPr>
            <a:xfrm>
              <a:off x="0" y="-1"/>
              <a:ext cx="10160000" cy="1698921"/>
            </a:xfrm>
            <a:custGeom>
              <a:avLst/>
              <a:gdLst/>
              <a:ahLst/>
              <a:cxnLst/>
              <a:rect l="0" t="0" r="0" b="0"/>
              <a:pathLst>
                <a:path w="10730543" h="2049008">
                  <a:moveTo>
                    <a:pt x="0" y="0"/>
                  </a:moveTo>
                  <a:lnTo>
                    <a:pt x="10730542" y="0"/>
                  </a:lnTo>
                  <a:lnTo>
                    <a:pt x="10730542" y="2049007"/>
                  </a:lnTo>
                  <a:lnTo>
                    <a:pt x="0" y="2049007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7200" y="419100"/>
              <a:ext cx="8663940" cy="103336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How can I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rotate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point </a:t>
              </a:r>
              <a:r>
                <a:rPr lang="en-CA" sz="2800" i="1" dirty="0" smtClean="0">
                  <a:solidFill>
                    <a:srgbClr val="000000"/>
                  </a:solidFill>
                  <a:latin typeface="Century Gothic"/>
                </a:rPr>
                <a:t>A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90° clockwise around point </a:t>
              </a:r>
              <a:r>
                <a:rPr lang="en-CA" sz="2800" i="1" dirty="0" smtClean="0">
                  <a:solidFill>
                    <a:srgbClr val="000000"/>
                  </a:solidFill>
                  <a:latin typeface="Century Gothic"/>
                </a:rPr>
                <a:t>O</a:t>
              </a:r>
              <a:r>
                <a:rPr lang="en-CA" sz="2800" dirty="0" smtClean="0">
                  <a:solidFill>
                    <a:srgbClr val="000000"/>
                  </a:solidFill>
                  <a:latin typeface="Arial"/>
                </a:rPr>
                <a:t>?</a:t>
              </a:r>
              <a:endParaRPr lang="en-CA" sz="2800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028398" y="3761873"/>
            <a:ext cx="604509" cy="571347"/>
            <a:chOff x="5028398" y="3761873"/>
            <a:chExt cx="604509" cy="571347"/>
          </a:xfrm>
        </p:grpSpPr>
        <p:sp>
          <p:nvSpPr>
            <p:cNvPr id="6" name="TextBox 5"/>
            <p:cNvSpPr txBox="1"/>
            <p:nvPr/>
          </p:nvSpPr>
          <p:spPr>
            <a:xfrm>
              <a:off x="5105400" y="3810000"/>
              <a:ext cx="5275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i="1" smtClean="0">
                  <a:solidFill>
                    <a:srgbClr val="000000"/>
                  </a:solidFill>
                  <a:latin typeface="Century Gothic"/>
                </a:rPr>
                <a:t>O</a:t>
              </a:r>
              <a:endParaRPr lang="en-CA" sz="28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028398" y="3761873"/>
              <a:ext cx="115503" cy="11550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761472" y="5657248"/>
            <a:ext cx="568110" cy="580972"/>
            <a:chOff x="3761472" y="5657248"/>
            <a:chExt cx="568110" cy="580972"/>
          </a:xfrm>
        </p:grpSpPr>
        <p:sp>
          <p:nvSpPr>
            <p:cNvPr id="9" name="TextBox 8"/>
            <p:cNvSpPr txBox="1"/>
            <p:nvPr/>
          </p:nvSpPr>
          <p:spPr>
            <a:xfrm>
              <a:off x="3848100" y="5715000"/>
              <a:ext cx="4814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i="1" smtClean="0">
                  <a:solidFill>
                    <a:srgbClr val="000000"/>
                  </a:solidFill>
                  <a:latin typeface="Century Gothic"/>
                </a:rPr>
                <a:t>A</a:t>
              </a:r>
              <a:endParaRPr lang="en-CA" sz="28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3761472" y="5657248"/>
              <a:ext cx="115503" cy="11550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7675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283714"/>
            <a:ext cx="5405755" cy="2006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050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N-20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8710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21190" cy="265919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Draw a quadrilateral that is not symmetrical in any way. Choose a point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O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away from the quadrilateral.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quadrilateral 90° counter-clockwise around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O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165600"/>
            <a:ext cx="9621012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Draw a pentagon that is not symmetrical in any way and has a right angle.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pentagon </a:t>
            </a:r>
          </a:p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90° clockwise around the vertex with the right angle.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8713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99660" y="203200"/>
            <a:ext cx="51057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This activity is essential.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1270000"/>
            <a:ext cx="9438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FF"/>
                </a:solidFill>
                <a:latin typeface="Century Gothic"/>
              </a:rPr>
              <a:t>Rotating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triangles.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431800"/>
            <a:ext cx="9438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Activity: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8067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Distribute BLM Rotating a Triangle (p. N-55). See pp. N-24–25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84399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74381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44500" y="70231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note on p. N-25.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495365"/>
              </p:ext>
            </p:extLst>
          </p:nvPr>
        </p:nvGraphicFramePr>
        <p:xfrm>
          <a:off x="508000" y="2978912"/>
          <a:ext cx="9215755" cy="308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8657"/>
                <a:gridCol w="1824228"/>
                <a:gridCol w="1662938"/>
                <a:gridCol w="1762379"/>
                <a:gridCol w="1757553"/>
              </a:tblGrid>
              <a:tr h="820420"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FF"/>
                          </a:solidFill>
                          <a:latin typeface="+mj-lt"/>
                        </a:rPr>
                        <a:t>Transformation</a:t>
                      </a:r>
                      <a:endParaRPr lang="en-CA" sz="2000" b="1" i="0" u="none" baseline="0" dirty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Lengths of</a:t>
                      </a:r>
                    </a:p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Sides</a:t>
                      </a:r>
                      <a:endParaRPr lang="en-CA" sz="20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Sizes of</a:t>
                      </a:r>
                    </a:p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Angles</a:t>
                      </a:r>
                      <a:endParaRPr lang="en-CA" sz="20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Orientation</a:t>
                      </a:r>
                      <a:endParaRPr lang="en-CA" sz="20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i="0" u="none" baseline="0" smtClean="0">
                          <a:solidFill>
                            <a:srgbClr val="000000"/>
                          </a:solidFill>
                          <a:latin typeface="+mj-lt"/>
                        </a:rPr>
                        <a:t>Position on</a:t>
                      </a:r>
                    </a:p>
                    <a:p>
                      <a:pPr algn="ctr"/>
                      <a:r>
                        <a:rPr lang="en-CA" sz="2000" b="1" i="0" u="none" baseline="0" smtClean="0">
                          <a:solidFill>
                            <a:srgbClr val="000000"/>
                          </a:solidFill>
                          <a:latin typeface="+mj-lt"/>
                        </a:rPr>
                        <a:t>Page</a:t>
                      </a:r>
                      <a:endParaRPr lang="en-CA" sz="2000" b="1" i="0" u="none" baseline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754380">
                <a:tc>
                  <a:txBody>
                    <a:bodyPr/>
                    <a:lstStyle/>
                    <a:p>
                      <a:pPr algn="ctr"/>
                      <a:r>
                        <a:rPr lang="en-CA" sz="2000" b="0" i="0" u="none" baseline="0" smtClean="0">
                          <a:solidFill>
                            <a:srgbClr val="0000FF"/>
                          </a:solidFill>
                          <a:latin typeface="+mj-lt"/>
                        </a:rPr>
                        <a:t>Reflection</a:t>
                      </a:r>
                      <a:endParaRPr lang="en-CA" sz="2000" b="0" i="0" u="none" baseline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754380">
                <a:tc>
                  <a:txBody>
                    <a:bodyPr/>
                    <a:lstStyle/>
                    <a:p>
                      <a:pPr algn="ctr"/>
                      <a:r>
                        <a:rPr lang="en-CA" sz="2000" b="0" i="0" u="none" baseline="0" smtClean="0">
                          <a:solidFill>
                            <a:srgbClr val="0000FF"/>
                          </a:solidFill>
                          <a:latin typeface="+mj-lt"/>
                        </a:rPr>
                        <a:t>Translation</a:t>
                      </a:r>
                      <a:endParaRPr lang="en-CA" sz="2000" b="0" i="0" u="none" baseline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754380">
                <a:tc>
                  <a:txBody>
                    <a:bodyPr/>
                    <a:lstStyle/>
                    <a:p>
                      <a:pPr algn="ctr"/>
                      <a:r>
                        <a:rPr lang="en-CA" sz="2000" b="0" i="0" u="none" baseline="0" smtClean="0">
                          <a:solidFill>
                            <a:srgbClr val="0000FF"/>
                          </a:solidFill>
                          <a:latin typeface="+mj-lt"/>
                        </a:rPr>
                        <a:t>Rotation</a:t>
                      </a:r>
                      <a:endParaRPr lang="en-CA" sz="2000" b="0" i="0" u="none" baseline="0">
                        <a:solidFill>
                          <a:srgbClr val="0000FF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44500" y="965200"/>
            <a:ext cx="9337040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Fill in the table to summarize. What happens to a polygon that is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reflected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Translated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Rotated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4500" y="215900"/>
            <a:ext cx="741309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Discuss what students can notice from the activity. See p. N-25 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25417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9146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Distribute BLM Rotations Without a Grid (p. N-56).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19100"/>
            <a:ext cx="79908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Complete "Rotations Without a Grid."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3461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12800"/>
            <a:ext cx="96545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Investigating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rotations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using The Geometer's Sketchpad®.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15560" y="203200"/>
            <a:ext cx="490181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This Extension is required for the AB curriculum.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6934200"/>
            <a:ext cx="507250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N-26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0075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159240" cy="25484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3. Play "Find a Flip."</a:t>
            </a:r>
          </a:p>
          <a:p>
            <a:pPr>
              <a:lnSpc>
                <a:spcPct val="114000"/>
              </a:lnSpc>
            </a:pPr>
            <a:endParaRPr lang="en-CA" sz="2800" dirty="0" smtClean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</a:pP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Objective: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Create 2 by 2 squares of cards with each card's shape the result of one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transformation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from the adjacent cards.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34200"/>
            <a:ext cx="8511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Use cards from BLM Find a Flip (pp. N-57–58). See p. N-27 for details and examples.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46772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6.2 pp. 54–56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New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8290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2119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Use the method from the MMM to divide.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930400"/>
            <a:ext cx="16743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58 ÷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32400" y="1930400"/>
            <a:ext cx="187106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430 ÷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419600"/>
            <a:ext cx="185856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889 ÷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32400" y="4419600"/>
            <a:ext cx="20691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1237 ÷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1779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34200"/>
            <a:ext cx="2809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N-21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06400"/>
            <a:ext cx="155872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Review: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78300" y="1701800"/>
            <a:ext cx="18969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clockwise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41700" y="2882900"/>
            <a:ext cx="336953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counter-clockwise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82370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6946900"/>
            <a:ext cx="240007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N-21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06400"/>
            <a:ext cx="9425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If this arrow turns 90° clockwise, where will it point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409" y="1789176"/>
            <a:ext cx="4097910" cy="404152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403903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6946900"/>
            <a:ext cx="845439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Repeat with other examples. Use short forms (CW and CCW). See p. N-21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912" y="1308100"/>
            <a:ext cx="4176776" cy="405282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06718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9687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From the dark arrow, draw an arc showing the given turn. Draw the arrow after turning.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7200" y="2413000"/>
            <a:ext cx="2347595" cy="2256917"/>
            <a:chOff x="457200" y="2413000"/>
            <a:chExt cx="2347595" cy="2256917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2886" y="2910459"/>
              <a:ext cx="1811909" cy="175945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457200" y="2413000"/>
              <a:ext cx="224543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 90° CCW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219700" y="2413000"/>
            <a:ext cx="2445258" cy="2313051"/>
            <a:chOff x="5219700" y="2413000"/>
            <a:chExt cx="2445258" cy="2313051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60009" y="2868676"/>
              <a:ext cx="2004949" cy="185737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5219700" y="2413000"/>
              <a:ext cx="215305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 180° CW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5016500"/>
            <a:ext cx="2330323" cy="2352294"/>
            <a:chOff x="457200" y="5016500"/>
            <a:chExt cx="2330323" cy="2352294"/>
          </a:xfrm>
        </p:grpSpPr>
        <p:pic>
          <p:nvPicPr>
            <p:cNvPr id="9" name="Picture 8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6983" y="5490210"/>
              <a:ext cx="1780540" cy="187858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457200" y="5016500"/>
              <a:ext cx="194348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 90° CW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219700" y="5016500"/>
            <a:ext cx="2360168" cy="2388362"/>
            <a:chOff x="5219700" y="5016500"/>
            <a:chExt cx="2360168" cy="2388362"/>
          </a:xfrm>
        </p:grpSpPr>
        <p:pic>
          <p:nvPicPr>
            <p:cNvPr id="12" name="Picture 11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94172" y="5498211"/>
              <a:ext cx="1885696" cy="190665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3" name="TextBox 12"/>
            <p:cNvSpPr txBox="1"/>
            <p:nvPr/>
          </p:nvSpPr>
          <p:spPr>
            <a:xfrm>
              <a:off x="5219700" y="5016500"/>
              <a:ext cx="224612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d) 90° CCW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577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3681730" y="1236726"/>
            <a:ext cx="6478270" cy="6383274"/>
            <a:chOff x="3681730" y="1236726"/>
            <a:chExt cx="6478270" cy="6383274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3681730" y="1236726"/>
              <a:ext cx="647827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681730" y="1236726"/>
              <a:ext cx="0" cy="63832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469900" y="6946900"/>
            <a:ext cx="4803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N-21–22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19100"/>
            <a:ext cx="864519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Let's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rotate 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point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P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around point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O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90° clockwise.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00" y="2181225"/>
            <a:ext cx="2452497" cy="243332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8" name="TextBox 7"/>
          <p:cNvSpPr txBox="1"/>
          <p:nvPr/>
        </p:nvSpPr>
        <p:spPr>
          <a:xfrm>
            <a:off x="3860800" y="1422400"/>
            <a:ext cx="5510530" cy="8642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200" b="1" dirty="0" smtClean="0">
                <a:solidFill>
                  <a:srgbClr val="000000"/>
                </a:solidFill>
                <a:latin typeface="Century Gothic"/>
              </a:rPr>
              <a:t>Step 1: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 Draw the line segment </a:t>
            </a:r>
            <a:r>
              <a:rPr lang="en-CA" sz="2200" i="1" dirty="0" smtClean="0">
                <a:solidFill>
                  <a:srgbClr val="000000"/>
                </a:solidFill>
                <a:latin typeface="Century Gothic"/>
              </a:rPr>
              <a:t>OP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. Measure its length.</a:t>
            </a:r>
            <a:endParaRPr lang="en-CA" sz="22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60800" y="2463800"/>
            <a:ext cx="5624830" cy="8642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200" b="1" dirty="0" smtClean="0">
                <a:solidFill>
                  <a:srgbClr val="000000"/>
                </a:solidFill>
                <a:latin typeface="Century Gothic"/>
              </a:rPr>
              <a:t>Step 2: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 Draw an arc clockwise to show the direction of</a:t>
            </a:r>
            <a:r>
              <a:rPr lang="en-CA" sz="2200" dirty="0" smtClean="0">
                <a:solidFill>
                  <a:srgbClr val="0000FF"/>
                </a:solidFill>
                <a:latin typeface="Century Gothic"/>
              </a:rPr>
              <a:t> rotation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2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60800" y="3505200"/>
            <a:ext cx="6196330" cy="16360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200" b="1" dirty="0" smtClean="0">
                <a:solidFill>
                  <a:srgbClr val="000000"/>
                </a:solidFill>
                <a:latin typeface="Century Gothic"/>
              </a:rPr>
              <a:t>Step 3: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 Place a set square so that:</a:t>
            </a:r>
          </a:p>
          <a:p>
            <a:pPr>
              <a:lnSpc>
                <a:spcPct val="114000"/>
              </a:lnSpc>
            </a:pP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• the arc points at the diagonal side,</a:t>
            </a:r>
          </a:p>
          <a:p>
            <a:pPr>
              <a:lnSpc>
                <a:spcPct val="114000"/>
              </a:lnSpc>
            </a:pP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• the right angle is at point </a:t>
            </a:r>
            <a:r>
              <a:rPr lang="en-CA" sz="2200" i="1" dirty="0" smtClean="0">
                <a:solidFill>
                  <a:srgbClr val="000000"/>
                </a:solidFill>
                <a:latin typeface="Century Gothic"/>
              </a:rPr>
              <a:t>O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, and</a:t>
            </a:r>
          </a:p>
          <a:p>
            <a:pPr>
              <a:lnSpc>
                <a:spcPct val="114000"/>
              </a:lnSpc>
            </a:pP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• one arm of the right angle aligns with </a:t>
            </a:r>
            <a:r>
              <a:rPr lang="en-CA" sz="2200" i="1" dirty="0" smtClean="0">
                <a:solidFill>
                  <a:srgbClr val="000000"/>
                </a:solidFill>
                <a:latin typeface="Century Gothic"/>
              </a:rPr>
              <a:t>OP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2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60800" y="5283200"/>
            <a:ext cx="5675630" cy="8642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200" b="1" dirty="0" smtClean="0">
                <a:solidFill>
                  <a:srgbClr val="000000"/>
                </a:solidFill>
                <a:latin typeface="Century Gothic"/>
              </a:rPr>
              <a:t>Step 4: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 Draw a ray from point </a:t>
            </a:r>
            <a:r>
              <a:rPr lang="en-CA" sz="2200" i="1" dirty="0" smtClean="0">
                <a:solidFill>
                  <a:srgbClr val="000000"/>
                </a:solidFill>
                <a:latin typeface="Century Gothic"/>
              </a:rPr>
              <a:t>O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 along the side of the square corner.</a:t>
            </a:r>
            <a:endParaRPr lang="en-CA" sz="22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60800" y="6324600"/>
            <a:ext cx="5904230" cy="8642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200" b="1" dirty="0" smtClean="0">
                <a:solidFill>
                  <a:srgbClr val="000000"/>
                </a:solidFill>
                <a:latin typeface="Century Gothic"/>
              </a:rPr>
              <a:t>Step 5: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 On the new ray, measure and mark the</a:t>
            </a:r>
            <a:r>
              <a:rPr lang="en-CA" sz="2200" dirty="0" smtClean="0">
                <a:solidFill>
                  <a:srgbClr val="0000FF"/>
                </a:solidFill>
                <a:latin typeface="Century Gothic"/>
              </a:rPr>
              <a:t> image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 point </a:t>
            </a:r>
            <a:r>
              <a:rPr lang="en-CA" sz="2200" i="1" dirty="0" smtClean="0">
                <a:solidFill>
                  <a:srgbClr val="000000"/>
                </a:solidFill>
                <a:latin typeface="Century Gothic"/>
              </a:rPr>
              <a:t>P</a:t>
            </a:r>
            <a:r>
              <a:rPr lang="en-CA" sz="2200" i="1" dirty="0" smtClean="0">
                <a:solidFill>
                  <a:srgbClr val="0000FF"/>
                </a:solidFill>
                <a:latin typeface="Century Gothic"/>
              </a:rPr>
              <a:t>′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, so that </a:t>
            </a:r>
            <a:r>
              <a:rPr lang="en-CA" sz="2200" i="1" dirty="0" smtClean="0">
                <a:solidFill>
                  <a:srgbClr val="000000"/>
                </a:solidFill>
                <a:latin typeface="Century Gothic"/>
              </a:rPr>
              <a:t>OP</a:t>
            </a:r>
            <a:r>
              <a:rPr lang="en-CA" sz="2200" i="1" dirty="0" smtClean="0">
                <a:solidFill>
                  <a:srgbClr val="0000FF"/>
                </a:solidFill>
                <a:latin typeface="Century Gothic"/>
              </a:rPr>
              <a:t>′</a:t>
            </a:r>
            <a:r>
              <a:rPr lang="en-CA" sz="2200" i="1" dirty="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= </a:t>
            </a:r>
            <a:r>
              <a:rPr lang="en-CA" sz="2200" i="1" dirty="0" smtClean="0">
                <a:solidFill>
                  <a:srgbClr val="000000"/>
                </a:solidFill>
                <a:latin typeface="Century Gothic"/>
              </a:rPr>
              <a:t>OP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2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76955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057640" cy="271587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Draw two points on the same horizontal line and label them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point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around point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90° clockwise.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 smtClean="0">
                <a:solidFill>
                  <a:srgbClr val="000000"/>
                </a:solidFill>
                <a:latin typeface="Century Gothic"/>
              </a:rPr>
              <a:t>Always start with points on grid intersections. </a:t>
            </a:r>
            <a:endParaRPr lang="en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3276600"/>
            <a:ext cx="89687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Draw point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C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and draw point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underneath it, on the same vertical line.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around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C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90° counter-clockwise.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991100"/>
            <a:ext cx="9608566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Draw two points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U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V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that are not on the same horizontal or vertical line.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Rotate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point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V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around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U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90° clockwise.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680200"/>
            <a:ext cx="8857894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Rotate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point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U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around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V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90° counter-clockwise.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1794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CC112C4-A9B1-4FBD-98D7-DA80558A1732}"/>
</file>

<file path=customXml/itemProps2.xml><?xml version="1.0" encoding="utf-8"?>
<ds:datastoreItem xmlns:ds="http://schemas.openxmlformats.org/officeDocument/2006/customXml" ds:itemID="{E0036452-B6F3-4A9D-B544-916AFE38D922}"/>
</file>

<file path=customXml/itemProps3.xml><?xml version="1.0" encoding="utf-8"?>
<ds:datastoreItem xmlns:ds="http://schemas.openxmlformats.org/officeDocument/2006/customXml" ds:itemID="{9F5A9D35-0CA7-4B36-BD1E-349EC1C39CCE}"/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1066</Words>
  <Application>Microsoft Office PowerPoint</Application>
  <PresentationFormat>Custom</PresentationFormat>
  <Paragraphs>130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Katie Baldwin</cp:lastModifiedBy>
  <cp:revision>22</cp:revision>
  <dcterms:created xsi:type="dcterms:W3CDTF">2019-01-17T21:27:09Z</dcterms:created>
  <dcterms:modified xsi:type="dcterms:W3CDTF">2019-04-22T15:47:41Z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