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8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10160000" cy="7620000"/>
  <p:notesSz cx="6858000" cy="9144000"/>
  <p:embeddedFontLst>
    <p:embeddedFont>
      <p:font typeface="Century Gothic" panose="020B0502020202020204" pitchFamily="34" charset="0"/>
      <p:regular r:id="rId35"/>
      <p:bold r:id="rId36"/>
      <p:italic r:id="rId37"/>
      <p:boldItalic r:id="rId3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942" y="-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viewProps" Target="viewProps.xml"/><Relationship Id="rId45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5A9B0-55BB-48E8-A830-35E64FF409F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58AD6-434D-4020-8F9C-36DE4FF10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964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5A9B0-55BB-48E8-A830-35E64FF409F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58AD6-434D-4020-8F9C-36DE4FF10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60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5A9B0-55BB-48E8-A830-35E64FF409F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58AD6-434D-4020-8F9C-36DE4FF10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40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5A9B0-55BB-48E8-A830-35E64FF409F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58AD6-434D-4020-8F9C-36DE4FF10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248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5A9B0-55BB-48E8-A830-35E64FF409F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58AD6-434D-4020-8F9C-36DE4FF10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764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5A9B0-55BB-48E8-A830-35E64FF409F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58AD6-434D-4020-8F9C-36DE4FF10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30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5A9B0-55BB-48E8-A830-35E64FF409F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58AD6-434D-4020-8F9C-36DE4FF10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485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5A9B0-55BB-48E8-A830-35E64FF409F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58AD6-434D-4020-8F9C-36DE4FF10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793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5A9B0-55BB-48E8-A830-35E64FF409F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58AD6-434D-4020-8F9C-36DE4FF10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588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5A9B0-55BB-48E8-A830-35E64FF409F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58AD6-434D-4020-8F9C-36DE4FF10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18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5A9B0-55BB-48E8-A830-35E64FF409F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58AD6-434D-4020-8F9C-36DE4FF10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825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35A9B0-55BB-48E8-A830-35E64FF409F1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58AD6-434D-4020-8F9C-36DE4FF10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288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 dirty="0">
                <a:solidFill>
                  <a:srgbClr val="666666"/>
                </a:solidFill>
                <a:latin typeface="Century Gothic"/>
              </a:rPr>
              <a:t>Teacher Resource 6.1 Unit 2 Number Sense pp. C-13–18</a:t>
            </a:r>
          </a:p>
          <a:p>
            <a:pPr algn="r">
              <a:lnSpc>
                <a:spcPct val="200000"/>
              </a:lnSpc>
            </a:pPr>
            <a:r>
              <a:rPr lang="en-US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Century Gothic"/>
              </a:rPr>
              <a:t>JUMP Math™    Copyright © 2018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666666"/>
                </a:solidFill>
                <a:latin typeface="Century Gothic"/>
              </a:rPr>
              <a:t>NS6-3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000">
                <a:solidFill>
                  <a:srgbClr val="000000"/>
                </a:solidFill>
                <a:latin typeface="Century Gothic"/>
              </a:rPr>
              <a:t>Comparing and Ordering Numbers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333740" cy="121668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0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000" dirty="0">
                <a:solidFill>
                  <a:srgbClr val="000000"/>
                </a:solidFill>
                <a:latin typeface="Century Gothic"/>
              </a:rPr>
              <a:t>•  order sets of two or more numbers, and will find the greatest and least number possible using the digits given.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Century Gothic"/>
              </a:rPr>
              <a:t>AP Book 6.1 pp. 26–27</a:t>
            </a:r>
          </a:p>
        </p:txBody>
      </p:sp>
    </p:spTree>
    <p:extLst>
      <p:ext uri="{BB962C8B-B14F-4D97-AF65-F5344CB8AC3E}">
        <p14:creationId xmlns:p14="http://schemas.microsoft.com/office/powerpoint/2010/main" val="3349183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342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See p. C-14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3177489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Which is greater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57200" y="1866900"/>
            <a:ext cx="1343050" cy="1031629"/>
            <a:chOff x="457200" y="1866900"/>
            <a:chExt cx="1343050" cy="1031629"/>
          </a:xfrm>
        </p:grpSpPr>
        <p:sp>
          <p:nvSpPr>
            <p:cNvPr id="4" name="TextBox 3"/>
            <p:cNvSpPr txBox="1"/>
            <p:nvPr/>
          </p:nvSpPr>
          <p:spPr>
            <a:xfrm>
              <a:off x="457200" y="1866900"/>
              <a:ext cx="592607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90600" y="1866900"/>
              <a:ext cx="809650" cy="1031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 dirty="0">
                  <a:solidFill>
                    <a:srgbClr val="000000"/>
                  </a:solidFill>
                  <a:latin typeface="Century Gothic"/>
                </a:rPr>
                <a:t>632641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19700" y="1866900"/>
            <a:ext cx="1343050" cy="1031629"/>
            <a:chOff x="5219700" y="1866900"/>
            <a:chExt cx="1343050" cy="1031629"/>
          </a:xfrm>
        </p:grpSpPr>
        <p:sp>
          <p:nvSpPr>
            <p:cNvPr id="7" name="TextBox 6"/>
            <p:cNvSpPr txBox="1"/>
            <p:nvPr/>
          </p:nvSpPr>
          <p:spPr>
            <a:xfrm>
              <a:off x="5219700" y="1866900"/>
              <a:ext cx="592277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753100" y="1866900"/>
              <a:ext cx="809650" cy="1031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 dirty="0">
                  <a:solidFill>
                    <a:srgbClr val="000000"/>
                  </a:solidFill>
                  <a:latin typeface="Century Gothic"/>
                </a:rPr>
                <a:t>873576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57200" y="4394200"/>
            <a:ext cx="1540129" cy="1031629"/>
            <a:chOff x="457200" y="4394200"/>
            <a:chExt cx="1540129" cy="1031629"/>
          </a:xfrm>
        </p:grpSpPr>
        <p:sp>
          <p:nvSpPr>
            <p:cNvPr id="10" name="TextBox 9"/>
            <p:cNvSpPr txBox="1"/>
            <p:nvPr/>
          </p:nvSpPr>
          <p:spPr>
            <a:xfrm>
              <a:off x="457200" y="4394200"/>
              <a:ext cx="579780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90600" y="4394200"/>
              <a:ext cx="1006729" cy="1031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 dirty="0">
                  <a:solidFill>
                    <a:srgbClr val="000000"/>
                  </a:solidFill>
                  <a:latin typeface="Century Gothic"/>
                </a:rPr>
                <a:t>27412750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19700" y="4394200"/>
            <a:ext cx="2032737" cy="1033360"/>
            <a:chOff x="5219700" y="4394200"/>
            <a:chExt cx="2032737" cy="1033360"/>
          </a:xfrm>
        </p:grpSpPr>
        <p:sp>
          <p:nvSpPr>
            <p:cNvPr id="13" name="TextBox 12"/>
            <p:cNvSpPr txBox="1"/>
            <p:nvPr/>
          </p:nvSpPr>
          <p:spPr>
            <a:xfrm>
              <a:off x="5219700" y="4394200"/>
              <a:ext cx="593319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753100" y="4394200"/>
              <a:ext cx="1499337" cy="103336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 dirty="0">
                  <a:solidFill>
                    <a:srgbClr val="000000"/>
                  </a:solidFill>
                  <a:latin typeface="Century Gothic"/>
                </a:rPr>
                <a:t>352 418</a:t>
              </a:r>
              <a:br>
                <a:rPr lang="en-US" sz="2800" dirty="0">
                  <a:solidFill>
                    <a:srgbClr val="000000"/>
                  </a:solidFill>
                  <a:latin typeface="Century Gothic"/>
                </a:rPr>
              </a:br>
              <a:r>
                <a:rPr lang="en-US" sz="2800" dirty="0">
                  <a:solidFill>
                    <a:srgbClr val="000000"/>
                  </a:solidFill>
                  <a:latin typeface="Century Gothic"/>
                </a:rPr>
                <a:t>​327 631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57200" y="1054100"/>
            <a:ext cx="6238900" cy="41235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US" sz="2000">
                <a:solidFill>
                  <a:srgbClr val="000000"/>
                </a:solidFill>
                <a:latin typeface="Century Gothic"/>
              </a:rPr>
              <a:t>Circle the first, left-most digit that is different.</a:t>
            </a:r>
          </a:p>
        </p:txBody>
      </p:sp>
    </p:spTree>
    <p:extLst>
      <p:ext uri="{BB962C8B-B14F-4D97-AF65-F5344CB8AC3E}">
        <p14:creationId xmlns:p14="http://schemas.microsoft.com/office/powerpoint/2010/main" val="351080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7775" y="6821743"/>
            <a:ext cx="5520417" cy="486714"/>
            <a:chOff x="387775" y="6821743"/>
            <a:chExt cx="5520417" cy="486714"/>
          </a:xfrm>
        </p:grpSpPr>
        <p:sp>
          <p:nvSpPr>
            <p:cNvPr id="2" name="Freeform 1"/>
            <p:cNvSpPr/>
            <p:nvPr/>
          </p:nvSpPr>
          <p:spPr>
            <a:xfrm>
              <a:off x="387775" y="6821743"/>
              <a:ext cx="5517726" cy="444363"/>
            </a:xfrm>
            <a:custGeom>
              <a:avLst/>
              <a:gdLst/>
              <a:ahLst/>
              <a:cxnLst/>
              <a:rect l="0" t="0" r="0" b="0"/>
              <a:pathLst>
                <a:path w="5517726" h="444363">
                  <a:moveTo>
                    <a:pt x="0" y="0"/>
                  </a:moveTo>
                  <a:lnTo>
                    <a:pt x="5517725" y="0"/>
                  </a:lnTo>
                  <a:lnTo>
                    <a:pt x="5517725" y="444362"/>
                  </a:lnTo>
                  <a:lnTo>
                    <a:pt x="0" y="444362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200"/>
                </a:spcAft>
              </a:pPr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57200" y="6896100"/>
              <a:ext cx="5450992" cy="41235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000">
                  <a:solidFill>
                    <a:srgbClr val="0000FF"/>
                  </a:solidFill>
                  <a:latin typeface="Century Gothic"/>
                </a:rPr>
                <a:t>Hint: </a:t>
              </a:r>
              <a:r>
                <a:rPr lang="en-US" sz="2000">
                  <a:solidFill>
                    <a:srgbClr val="000000"/>
                  </a:solidFill>
                  <a:latin typeface="Century Gothic"/>
                </a:rPr>
                <a:t>Use a grid to line up the place values.</a:t>
              </a:r>
            </a:p>
          </p:txBody>
        </p:sp>
      </p:grpSp>
      <p:sp>
        <p:nvSpPr>
          <p:cNvPr id="5" name="Freeform 4"/>
          <p:cNvSpPr/>
          <p:nvPr/>
        </p:nvSpPr>
        <p:spPr>
          <a:xfrm>
            <a:off x="-1" y="-953835"/>
            <a:ext cx="10160001" cy="5675577"/>
          </a:xfrm>
          <a:custGeom>
            <a:avLst/>
            <a:gdLst/>
            <a:ahLst/>
            <a:cxnLst/>
            <a:rect l="0" t="0" r="0" b="0"/>
            <a:pathLst>
              <a:path w="11380668" h="5675577">
                <a:moveTo>
                  <a:pt x="0" y="0"/>
                </a:moveTo>
                <a:lnTo>
                  <a:pt x="11380667" y="0"/>
                </a:lnTo>
                <a:lnTo>
                  <a:pt x="11380667" y="5675576"/>
                </a:lnTo>
                <a:lnTo>
                  <a:pt x="0" y="5675576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200"/>
              </a:spcAft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43053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See p. C-15 for details.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81300" y="2057400"/>
            <a:ext cx="149933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214 567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56300" y="2057400"/>
            <a:ext cx="130225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21 456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406400"/>
            <a:ext cx="8130311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From the left, these numbers seem to have the same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3390900"/>
            <a:ext cx="5560949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How can I tell which is greater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F793E92-51EC-4EFD-8271-02291B74E770}"/>
              </a:ext>
            </a:extLst>
          </p:cNvPr>
          <p:cNvCxnSpPr/>
          <p:nvPr/>
        </p:nvCxnSpPr>
        <p:spPr>
          <a:xfrm>
            <a:off x="-1" y="4637699"/>
            <a:ext cx="101600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C2EBE6D8-12B5-4D7A-9964-ED3F3CEB6B04}"/>
              </a:ext>
            </a:extLst>
          </p:cNvPr>
          <p:cNvSpPr/>
          <p:nvPr/>
        </p:nvSpPr>
        <p:spPr>
          <a:xfrm>
            <a:off x="-1" y="4680231"/>
            <a:ext cx="10160001" cy="29822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116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Which number is greater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55360" y="215900"/>
            <a:ext cx="39522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200"/>
              </a:spcAft>
            </a:pPr>
            <a:r>
              <a:rPr lang="en-US" sz="1600">
                <a:solidFill>
                  <a:srgbClr val="666666"/>
                </a:solidFill>
                <a:latin typeface="Century Gothic"/>
              </a:rPr>
              <a:t>Have students signal their answers.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943100"/>
            <a:ext cx="280400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718   or   523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2882900"/>
            <a:ext cx="319780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5234   or   6234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3822700"/>
            <a:ext cx="476153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9 843 275   or   9 846 192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762500"/>
            <a:ext cx="418404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d) 874 321   or   874 132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5702300"/>
            <a:ext cx="535381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e) 345 089 235   or   76 801 284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642100"/>
            <a:ext cx="474174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f) 789 345   or   789 345 009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FDC6E46-9796-4717-A6D4-AA238EA4705F}"/>
              </a:ext>
            </a:extLst>
          </p:cNvPr>
          <p:cNvCxnSpPr/>
          <p:nvPr/>
        </p:nvCxnSpPr>
        <p:spPr>
          <a:xfrm>
            <a:off x="0" y="268860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452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C-15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9603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We have a shortcut for this: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 inequality signs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10100" y="1397000"/>
            <a:ext cx="10249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&lt;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98980" y="3149600"/>
            <a:ext cx="2219909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2800" dirty="0">
                <a:solidFill>
                  <a:srgbClr val="0000FF"/>
                </a:solidFill>
                <a:latin typeface="Century Gothic"/>
              </a:rPr>
              <a:t>&lt;</a:t>
            </a:r>
          </a:p>
          <a:p>
            <a:pPr algn="ctr"/>
            <a:r>
              <a:rPr lang="en-US" sz="2800" dirty="0">
                <a:latin typeface="Century Gothic"/>
              </a:rPr>
              <a:t>"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is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less than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"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47080" y="3149600"/>
            <a:ext cx="3706353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00FF"/>
                </a:solidFill>
                <a:latin typeface="Century Gothic"/>
              </a:rPr>
              <a:t>&gt;</a:t>
            </a:r>
          </a:p>
          <a:p>
            <a:pPr algn="ctr"/>
            <a:r>
              <a:rPr lang="en-US" sz="2800" dirty="0"/>
              <a:t>"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is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greater than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"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ED93C82-04D0-4963-ADA0-0E23D313606B}"/>
              </a:ext>
            </a:extLst>
          </p:cNvPr>
          <p:cNvCxnSpPr>
            <a:cxnSpLocks/>
          </p:cNvCxnSpPr>
          <p:nvPr/>
        </p:nvCxnSpPr>
        <p:spPr>
          <a:xfrm>
            <a:off x="0" y="24892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3660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Write "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&lt;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" or "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&gt;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" for the pair of numbers.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93900"/>
            <a:ext cx="4333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t-BR" sz="2800">
                <a:solidFill>
                  <a:srgbClr val="000000"/>
                </a:solidFill>
                <a:latin typeface="Century Gothic"/>
              </a:rPr>
              <a:t>a) 32 417  ____  276 329</a:t>
            </a:r>
            <a:endParaRPr lang="en-US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390900"/>
            <a:ext cx="4701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>
                <a:solidFill>
                  <a:srgbClr val="000000"/>
                </a:solidFill>
                <a:latin typeface="Century Gothic"/>
              </a:rPr>
              <a:t>b) 912 401  ____  91 401</a:t>
            </a:r>
            <a:endParaRPr lang="en-US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800600"/>
            <a:ext cx="6771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c) 8 322 407  ____  8 322 415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197600"/>
            <a:ext cx="39644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d) 62 713  ____  68 290</a:t>
            </a:r>
          </a:p>
        </p:txBody>
      </p:sp>
    </p:spTree>
    <p:extLst>
      <p:ext uri="{BB962C8B-B14F-4D97-AF65-F5344CB8AC3E}">
        <p14:creationId xmlns:p14="http://schemas.microsoft.com/office/powerpoint/2010/main" val="3675680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pp. C-15–16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65200" y="2616200"/>
            <a:ext cx="100672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3786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94000" y="2616200"/>
            <a:ext cx="100672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2567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35500" y="2616200"/>
            <a:ext cx="100672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3084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65900" y="2616200"/>
            <a:ext cx="8096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678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05800" y="2616200"/>
            <a:ext cx="100672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2193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419100"/>
            <a:ext cx="963803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I want to order these numbers from least to greatest.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strategies can we use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380300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C-16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65200" y="1981200"/>
            <a:ext cx="130225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67 890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94000" y="1981200"/>
            <a:ext cx="14993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678 900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27600" y="1981200"/>
            <a:ext cx="14993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678 678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24700" y="1981200"/>
            <a:ext cx="21889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678 678 900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19100"/>
            <a:ext cx="96380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Order from greatest to least:</a:t>
            </a:r>
          </a:p>
        </p:txBody>
      </p:sp>
    </p:spTree>
    <p:extLst>
      <p:ext uri="{BB962C8B-B14F-4D97-AF65-F5344CB8AC3E}">
        <p14:creationId xmlns:p14="http://schemas.microsoft.com/office/powerpoint/2010/main" val="31169023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Order the numbers from least to greatest.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68500"/>
            <a:ext cx="43459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3458, 3576, 3479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75300" y="1968500"/>
            <a:ext cx="43332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4987, 6104, 6087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340100"/>
            <a:ext cx="46380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41 387, 25 912, 34 006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75300" y="3340100"/>
            <a:ext cx="305630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3407, 410, 740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724400"/>
            <a:ext cx="491573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e) 678 093, 782 076, 234 987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096000"/>
            <a:ext cx="70510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f) 2 354 000, 798 999, 54 211 235</a:t>
            </a:r>
          </a:p>
        </p:txBody>
      </p:sp>
    </p:spTree>
    <p:extLst>
      <p:ext uri="{BB962C8B-B14F-4D97-AF65-F5344CB8AC3E}">
        <p14:creationId xmlns:p14="http://schemas.microsoft.com/office/powerpoint/2010/main" val="42164641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943100"/>
            <a:ext cx="81940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pt-BR" sz="2800">
                <a:solidFill>
                  <a:srgbClr val="000000"/>
                </a:solidFill>
                <a:latin typeface="Century Gothic"/>
              </a:rPr>
              <a:t>a) 678 907 342, 6 789 070, 678 907, 678 907 000, 67 890 700</a:t>
            </a:r>
            <a:endParaRPr lang="en-US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483100"/>
            <a:ext cx="84861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pl-PL" sz="2800">
                <a:solidFill>
                  <a:srgbClr val="000000"/>
                </a:solidFill>
                <a:latin typeface="Century Gothic"/>
              </a:rPr>
              <a:t>b) 30 409 765, 30 765 409, 76 540 930, 7 654 093, 304 097 650</a:t>
            </a:r>
            <a:endParaRPr lang="en-US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19100"/>
            <a:ext cx="7331481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FF0000"/>
                </a:solidFill>
                <a:latin typeface="Century Gothic"/>
              </a:rPr>
              <a:t>Bonus: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Order the numbers from greatest to least.</a:t>
            </a:r>
          </a:p>
        </p:txBody>
      </p:sp>
    </p:spTree>
    <p:extLst>
      <p:ext uri="{BB962C8B-B14F-4D97-AF65-F5344CB8AC3E}">
        <p14:creationId xmlns:p14="http://schemas.microsoft.com/office/powerpoint/2010/main" val="37824938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0733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Make all the possible 3-digit numbers from: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C-16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75100" y="16510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14900" y="16510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67400" y="16510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5524500"/>
            <a:ext cx="5221783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US" sz="2000">
                <a:solidFill>
                  <a:srgbClr val="000000"/>
                </a:solidFill>
                <a:latin typeface="Century Gothic"/>
              </a:rPr>
              <a:t>Can you do it in an organized way</a:t>
            </a:r>
            <a:r>
              <a:rPr lang="en-US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24200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32000"/>
            <a:ext cx="5588000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7073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C-13 for details.</a:t>
            </a:r>
          </a:p>
        </p:txBody>
      </p:sp>
    </p:spTree>
    <p:extLst>
      <p:ext uri="{BB962C8B-B14F-4D97-AF65-F5344CB8AC3E}">
        <p14:creationId xmlns:p14="http://schemas.microsoft.com/office/powerpoint/2010/main" val="22608557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0733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Make the greatest possible number from: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C-16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57700" y="15748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84800" y="15748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99200" y="15748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5511800"/>
            <a:ext cx="6805701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US" sz="2000">
                <a:solidFill>
                  <a:srgbClr val="000000"/>
                </a:solidFill>
                <a:latin typeface="Century Gothic"/>
              </a:rPr>
              <a:t>Do you have to find all the possibilities to do this</a:t>
            </a:r>
            <a:r>
              <a:rPr lang="en-US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30600" y="15748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870668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8412226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Create the greatest possible number using each digit once.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2400300"/>
            <a:ext cx="28092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pt-BR" sz="2800">
                <a:solidFill>
                  <a:srgbClr val="000000"/>
                </a:solidFill>
                <a:latin typeface="Century Gothic"/>
              </a:rPr>
              <a:t>a) 2, 9, 7, 8, 4</a:t>
            </a:r>
            <a:endParaRPr lang="en-US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32400" y="2400300"/>
            <a:ext cx="359638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pl-PL" sz="2800">
                <a:solidFill>
                  <a:srgbClr val="000000"/>
                </a:solidFill>
                <a:latin typeface="Century Gothic"/>
              </a:rPr>
              <a:t>b) 4, 4, 8, 3, 2</a:t>
            </a:r>
            <a:endParaRPr lang="en-US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3962400"/>
            <a:ext cx="34823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3, 7, 0, 6,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5676900"/>
            <a:ext cx="9650349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Then find the least possible number, as well as a number in between the greatest and least possible numbers.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0215AF2-86A6-4A18-A9BE-D2C16250266E}"/>
              </a:ext>
            </a:extLst>
          </p:cNvPr>
          <p:cNvCxnSpPr/>
          <p:nvPr/>
        </p:nvCxnSpPr>
        <p:spPr>
          <a:xfrm>
            <a:off x="0" y="545910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3363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C-17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94642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Use the digits 0 to 9 once each so that: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130300" y="1828800"/>
            <a:ext cx="8023251" cy="338554"/>
            <a:chOff x="1130300" y="1828800"/>
            <a:chExt cx="8023251" cy="338554"/>
          </a:xfrm>
        </p:grpSpPr>
        <p:grpSp>
          <p:nvGrpSpPr>
            <p:cNvPr id="7" name="Group 6"/>
            <p:cNvGrpSpPr/>
            <p:nvPr/>
          </p:nvGrpSpPr>
          <p:grpSpPr>
            <a:xfrm>
              <a:off x="1130300" y="1828800"/>
              <a:ext cx="7921752" cy="338554"/>
              <a:chOff x="1130300" y="1828800"/>
              <a:chExt cx="7921752" cy="338554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1130300" y="1828800"/>
                <a:ext cx="3377692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US" sz="2800">
                    <a:solidFill>
                      <a:srgbClr val="000000"/>
                    </a:solidFill>
                    <a:latin typeface="Century Gothic"/>
                  </a:rPr>
                  <a:t>___ ___  ___ ___ ___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4927600" y="1828800"/>
                <a:ext cx="43390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US" sz="2800">
                    <a:solidFill>
                      <a:srgbClr val="0000FF"/>
                    </a:solidFill>
                    <a:latin typeface="Century Gothic"/>
                  </a:rPr>
                  <a:t>&gt;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5765800" y="1828800"/>
                <a:ext cx="3377692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US" sz="2800">
                    <a:solidFill>
                      <a:srgbClr val="000000"/>
                    </a:solidFill>
                    <a:latin typeface="Century Gothic"/>
                  </a:rPr>
                  <a:t>___ ___  ___ ___ ___</a:t>
                </a: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8928100" y="1828800"/>
              <a:ext cx="31689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.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57200" y="3213100"/>
            <a:ext cx="94642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Can you place the digits so that: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130300" y="4635500"/>
            <a:ext cx="8211465" cy="351254"/>
            <a:chOff x="1130300" y="4635500"/>
            <a:chExt cx="8211465" cy="351254"/>
          </a:xfrm>
        </p:grpSpPr>
        <p:sp>
          <p:nvSpPr>
            <p:cNvPr id="11" name="TextBox 10"/>
            <p:cNvSpPr txBox="1"/>
            <p:nvPr/>
          </p:nvSpPr>
          <p:spPr>
            <a:xfrm>
              <a:off x="1130300" y="4635500"/>
              <a:ext cx="264739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___ ___ ___ ___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279900" y="4635500"/>
              <a:ext cx="433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FF"/>
                  </a:solidFill>
                  <a:latin typeface="Century Gothic"/>
                </a:rPr>
                <a:t>&gt;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194300" y="4635500"/>
              <a:ext cx="400954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___ ___ ___  ___ ___ ___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017000" y="4648200"/>
              <a:ext cx="41620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Arial"/>
                </a:rPr>
                <a:t>?</a:t>
              </a:r>
            </a:p>
          </p:txBody>
        </p:sp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C86F6ED-6350-4D61-B571-9C98725D1128}"/>
              </a:ext>
            </a:extLst>
          </p:cNvPr>
          <p:cNvCxnSpPr>
            <a:cxnSpLocks/>
          </p:cNvCxnSpPr>
          <p:nvPr/>
        </p:nvCxnSpPr>
        <p:spPr>
          <a:xfrm>
            <a:off x="0" y="298886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0523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3083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1. Use the digits 0, 1, and 2 to create a number that is: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400300"/>
            <a:ext cx="457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a) more than 200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089400"/>
            <a:ext cx="4625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b) between 100 and 200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778500"/>
            <a:ext cx="5082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c) a multiple of 10</a:t>
            </a:r>
          </a:p>
        </p:txBody>
      </p:sp>
    </p:spTree>
    <p:extLst>
      <p:ext uri="{BB962C8B-B14F-4D97-AF65-F5344CB8AC3E}">
        <p14:creationId xmlns:p14="http://schemas.microsoft.com/office/powerpoint/2010/main" val="411433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790700"/>
            <a:ext cx="50571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between 6200 and 6500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644900"/>
            <a:ext cx="46253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larger than 8000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511800"/>
            <a:ext cx="86893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an even number between 9500 and 9700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19100"/>
            <a:ext cx="9654540" cy="10305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2. Use the digits 4, 6, 7, and 9 to create a number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that is:</a:t>
            </a:r>
          </a:p>
        </p:txBody>
      </p:sp>
    </p:spTree>
    <p:extLst>
      <p:ext uri="{BB962C8B-B14F-4D97-AF65-F5344CB8AC3E}">
        <p14:creationId xmlns:p14="http://schemas.microsoft.com/office/powerpoint/2010/main" val="23609668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778000"/>
            <a:ext cx="50571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a multiple of 10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632200"/>
            <a:ext cx="55016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between 73 900 and 75 000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499100"/>
            <a:ext cx="86893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more than 40 000 and less than 70 000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19100"/>
            <a:ext cx="9654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3. Use the digits 0, 3, 4, 7, and 8 to create a number that is:</a:t>
            </a:r>
          </a:p>
        </p:txBody>
      </p:sp>
    </p:spTree>
    <p:extLst>
      <p:ext uri="{BB962C8B-B14F-4D97-AF65-F5344CB8AC3E}">
        <p14:creationId xmlns:p14="http://schemas.microsoft.com/office/powerpoint/2010/main" val="41399490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65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4. Find the correct missing digit.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422400"/>
            <a:ext cx="598911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t-BR" sz="2800">
                <a:solidFill>
                  <a:srgbClr val="000000"/>
                </a:solidFill>
                <a:latin typeface="Century Gothic"/>
              </a:rPr>
              <a:t>a)  3 2 5 0   </a:t>
            </a:r>
            <a:r>
              <a:rPr lang="pt-BR" sz="2800">
                <a:solidFill>
                  <a:srgbClr val="0000FF"/>
                </a:solidFill>
                <a:latin typeface="Century Gothic"/>
              </a:rPr>
              <a:t>&lt;</a:t>
            </a:r>
            <a:r>
              <a:rPr lang="pt-BR" sz="2800">
                <a:solidFill>
                  <a:srgbClr val="000000"/>
                </a:solidFill>
                <a:latin typeface="Century Gothic"/>
              </a:rPr>
              <a:t>   3 ___ 1 0   </a:t>
            </a:r>
            <a:r>
              <a:rPr lang="pt-BR" sz="2800">
                <a:solidFill>
                  <a:srgbClr val="0000FF"/>
                </a:solidFill>
                <a:latin typeface="Century Gothic"/>
              </a:rPr>
              <a:t>&lt;</a:t>
            </a:r>
            <a:r>
              <a:rPr lang="pt-BR" sz="2800">
                <a:solidFill>
                  <a:srgbClr val="000000"/>
                </a:solidFill>
                <a:latin typeface="Century Gothic"/>
              </a:rPr>
              <a:t>   3 3 4 8</a:t>
            </a:r>
            <a:endParaRPr lang="en-US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013200"/>
            <a:ext cx="71706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>
                <a:solidFill>
                  <a:srgbClr val="000000"/>
                </a:solidFill>
                <a:latin typeface="Century Gothic"/>
              </a:rPr>
              <a:t>b)  2 5  3 9 1   </a:t>
            </a:r>
            <a:r>
              <a:rPr lang="pl-PL" sz="2800">
                <a:solidFill>
                  <a:srgbClr val="0000FF"/>
                </a:solidFill>
                <a:latin typeface="Century Gothic"/>
              </a:rPr>
              <a:t>&lt;</a:t>
            </a:r>
            <a:r>
              <a:rPr lang="pl-PL" sz="2800">
                <a:solidFill>
                  <a:srgbClr val="000000"/>
                </a:solidFill>
                <a:latin typeface="Century Gothic"/>
              </a:rPr>
              <a:t>   2 5  ___ 7 0   </a:t>
            </a:r>
            <a:r>
              <a:rPr lang="pl-PL" sz="2800">
                <a:solidFill>
                  <a:srgbClr val="0000FF"/>
                </a:solidFill>
                <a:latin typeface="Century Gothic"/>
              </a:rPr>
              <a:t>&lt;</a:t>
            </a:r>
            <a:r>
              <a:rPr lang="pl-PL" sz="2800">
                <a:solidFill>
                  <a:srgbClr val="000000"/>
                </a:solidFill>
                <a:latin typeface="Century Gothic"/>
              </a:rPr>
              <a:t>   2 5  5 6 3</a:t>
            </a:r>
            <a:endParaRPr lang="en-US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42830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Activity 1: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15900"/>
            <a:ext cx="51057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666666"/>
                </a:solidFill>
                <a:latin typeface="Century Gothic"/>
              </a:rPr>
              <a:t>This activity is optional.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Creating numbers with dice.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977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See p. C-17 for details.</a:t>
            </a:r>
          </a:p>
        </p:txBody>
      </p:sp>
    </p:spTree>
    <p:extLst>
      <p:ext uri="{BB962C8B-B14F-4D97-AF65-F5344CB8AC3E}">
        <p14:creationId xmlns:p14="http://schemas.microsoft.com/office/powerpoint/2010/main" val="9395104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Activity 2: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15900"/>
            <a:ext cx="51057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666666"/>
                </a:solidFill>
                <a:latin typeface="Century Gothic"/>
              </a:rPr>
              <a:t>This activity is optional.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Lining up with number cards.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977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See p. C-17 for details.</a:t>
            </a:r>
          </a:p>
        </p:txBody>
      </p:sp>
    </p:spTree>
    <p:extLst>
      <p:ext uri="{BB962C8B-B14F-4D97-AF65-F5344CB8AC3E}">
        <p14:creationId xmlns:p14="http://schemas.microsoft.com/office/powerpoint/2010/main" val="12667106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51340" cy="23218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1. How many whole numbers are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greater than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4000 but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less than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4350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Explain how you know.</a:t>
            </a:r>
          </a:p>
        </p:txBody>
      </p:sp>
    </p:spTree>
    <p:extLst>
      <p:ext uri="{BB962C8B-B14F-4D97-AF65-F5344CB8AC3E}">
        <p14:creationId xmlns:p14="http://schemas.microsoft.com/office/powerpoint/2010/main" val="389122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C-13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89100" y="1651000"/>
            <a:ext cx="322922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435 = 400 + 30 + 5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89100" y="2882900"/>
            <a:ext cx="322922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425 = 400 + 20 + 5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06400"/>
            <a:ext cx="462315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Which number is greater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838700"/>
            <a:ext cx="3775431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US" sz="2000">
                <a:solidFill>
                  <a:srgbClr val="000000"/>
                </a:solidFill>
                <a:latin typeface="Century Gothic"/>
              </a:rPr>
              <a:t> How can you easily tell</a:t>
            </a:r>
            <a:r>
              <a:rPr lang="en-US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264548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2227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2. What is the greatest six-digit number you can create so that: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739900"/>
            <a:ext cx="554863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the number is a multiple of 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216400"/>
            <a:ext cx="830521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the ten thousands digit is twice the tens digit</a:t>
            </a:r>
          </a:p>
        </p:txBody>
      </p:sp>
    </p:spTree>
    <p:extLst>
      <p:ext uri="{BB962C8B-B14F-4D97-AF65-F5344CB8AC3E}">
        <p14:creationId xmlns:p14="http://schemas.microsoft.com/office/powerpoint/2010/main" val="7749444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06400"/>
            <a:ext cx="90322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3. Find all the numbers greater than 98 950 that use the same digits.</a:t>
            </a:r>
          </a:p>
        </p:txBody>
      </p:sp>
    </p:spTree>
    <p:extLst>
      <p:ext uri="{BB962C8B-B14F-4D97-AF65-F5344CB8AC3E}">
        <p14:creationId xmlns:p14="http://schemas.microsoft.com/office/powerpoint/2010/main" val="26919821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8671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4. a) Find a number that differs from 75 095 in only one digit.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222500"/>
            <a:ext cx="9496806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Share your number with a partner.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Is their number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greater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or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 less than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75 095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Whose number is greatest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724400"/>
            <a:ext cx="9438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Work in groups of 4, 5, or 6 to order all the different numbers you made.</a:t>
            </a:r>
          </a:p>
        </p:txBody>
      </p:sp>
    </p:spTree>
    <p:extLst>
      <p:ext uri="{BB962C8B-B14F-4D97-AF65-F5344CB8AC3E}">
        <p14:creationId xmlns:p14="http://schemas.microsoft.com/office/powerpoint/2010/main" val="39824296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AP Book 6.1 pp. 26–27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3446257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Use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expanded form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to identify the greater number.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68500"/>
            <a:ext cx="2948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a) 352 or 452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968500"/>
            <a:ext cx="3698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b) 405 or 401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597400"/>
            <a:ext cx="3533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c) 398 or 358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4597400"/>
            <a:ext cx="24108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d) 541 or 241</a:t>
            </a:r>
          </a:p>
        </p:txBody>
      </p:sp>
    </p:spTree>
    <p:extLst>
      <p:ext uri="{BB962C8B-B14F-4D97-AF65-F5344CB8AC3E}">
        <p14:creationId xmlns:p14="http://schemas.microsoft.com/office/powerpoint/2010/main" val="2592665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342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C-14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24400" y="1638300"/>
            <a:ext cx="8096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435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24400" y="2844800"/>
            <a:ext cx="8096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425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06400"/>
            <a:ext cx="8930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You can also look at the digits that are different:</a:t>
            </a:r>
          </a:p>
        </p:txBody>
      </p:sp>
    </p:spTree>
    <p:extLst>
      <p:ext uri="{BB962C8B-B14F-4D97-AF65-F5344CB8AC3E}">
        <p14:creationId xmlns:p14="http://schemas.microsoft.com/office/powerpoint/2010/main" val="4041629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3591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Circle the digits that are different, then write the greater number.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2387600"/>
            <a:ext cx="1368450" cy="1031629"/>
            <a:chOff x="457200" y="2387600"/>
            <a:chExt cx="1368450" cy="1031629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387600"/>
              <a:ext cx="701040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016000" y="2387600"/>
              <a:ext cx="809650" cy="1031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 dirty="0">
                  <a:solidFill>
                    <a:srgbClr val="000000"/>
                  </a:solidFill>
                  <a:latin typeface="Century Gothic"/>
                </a:rPr>
                <a:t>542​642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346700" y="2387600"/>
            <a:ext cx="1368450" cy="1031629"/>
            <a:chOff x="5346700" y="2387600"/>
            <a:chExt cx="1368450" cy="1031629"/>
          </a:xfrm>
        </p:grpSpPr>
        <p:sp>
          <p:nvSpPr>
            <p:cNvPr id="6" name="TextBox 5"/>
            <p:cNvSpPr txBox="1"/>
            <p:nvPr/>
          </p:nvSpPr>
          <p:spPr>
            <a:xfrm>
              <a:off x="5346700" y="2387600"/>
              <a:ext cx="701040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905500" y="2387600"/>
              <a:ext cx="809650" cy="1031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 dirty="0">
                  <a:solidFill>
                    <a:srgbClr val="000000"/>
                  </a:solidFill>
                  <a:latin typeface="Century Gothic"/>
                </a:rPr>
                <a:t>706705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4114800"/>
            <a:ext cx="1540129" cy="1031629"/>
            <a:chOff x="457200" y="4114800"/>
            <a:chExt cx="1540129" cy="1031629"/>
          </a:xfrm>
        </p:grpSpPr>
        <p:sp>
          <p:nvSpPr>
            <p:cNvPr id="9" name="TextBox 8"/>
            <p:cNvSpPr txBox="1"/>
            <p:nvPr/>
          </p:nvSpPr>
          <p:spPr>
            <a:xfrm>
              <a:off x="457200" y="4114800"/>
              <a:ext cx="777240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c) 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90600" y="4114800"/>
              <a:ext cx="1006729" cy="1031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 dirty="0">
                  <a:solidFill>
                    <a:srgbClr val="000000"/>
                  </a:solidFill>
                  <a:latin typeface="Century Gothic"/>
                </a:rPr>
                <a:t>32403540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46700" y="4114800"/>
            <a:ext cx="2058137" cy="1031629"/>
            <a:chOff x="5346700" y="4114800"/>
            <a:chExt cx="2058137" cy="1031629"/>
          </a:xfrm>
        </p:grpSpPr>
        <p:sp>
          <p:nvSpPr>
            <p:cNvPr id="12" name="TextBox 11"/>
            <p:cNvSpPr txBox="1"/>
            <p:nvPr/>
          </p:nvSpPr>
          <p:spPr>
            <a:xfrm>
              <a:off x="5346700" y="4114800"/>
              <a:ext cx="691769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d) 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05500" y="4114800"/>
              <a:ext cx="1499337" cy="1031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 dirty="0">
                  <a:solidFill>
                    <a:srgbClr val="000000"/>
                  </a:solidFill>
                  <a:latin typeface="Century Gothic"/>
                </a:rPr>
                <a:t>432 706</a:t>
              </a:r>
              <a:br>
                <a:rPr lang="en-US" sz="2800" dirty="0">
                  <a:solidFill>
                    <a:srgbClr val="000000"/>
                  </a:solidFill>
                  <a:latin typeface="Century Gothic"/>
                </a:rPr>
              </a:br>
              <a:r>
                <a:rPr lang="en-US" sz="2800" dirty="0">
                  <a:solidFill>
                    <a:srgbClr val="000000"/>
                  </a:solidFill>
                  <a:latin typeface="Century Gothic"/>
                </a:rPr>
                <a:t>412 706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7200" y="5867400"/>
            <a:ext cx="2525319" cy="1033360"/>
            <a:chOff x="457200" y="5867400"/>
            <a:chExt cx="2525319" cy="1033360"/>
          </a:xfrm>
        </p:grpSpPr>
        <p:sp>
          <p:nvSpPr>
            <p:cNvPr id="15" name="TextBox 14"/>
            <p:cNvSpPr txBox="1"/>
            <p:nvPr/>
          </p:nvSpPr>
          <p:spPr>
            <a:xfrm>
              <a:off x="457200" y="5867400"/>
              <a:ext cx="679272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e) 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90600" y="5867400"/>
              <a:ext cx="1991919" cy="103336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 dirty="0">
                  <a:solidFill>
                    <a:srgbClr val="000000"/>
                  </a:solidFill>
                  <a:latin typeface="Century Gothic"/>
                </a:rPr>
                <a:t>43 207 932</a:t>
              </a:r>
              <a:br>
                <a:rPr lang="en-US" sz="2800" dirty="0">
                  <a:solidFill>
                    <a:srgbClr val="000000"/>
                  </a:solidFill>
                  <a:latin typeface="Century Gothic"/>
                </a:rPr>
              </a:br>
              <a:r>
                <a:rPr lang="en-US" sz="2800" dirty="0">
                  <a:solidFill>
                    <a:srgbClr val="000000"/>
                  </a:solidFill>
                  <a:latin typeface="Century Gothic"/>
                </a:rPr>
                <a:t>​43 247 932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46700" y="5867400"/>
            <a:ext cx="3043326" cy="1033360"/>
            <a:chOff x="5346700" y="5867400"/>
            <a:chExt cx="3043326" cy="1033360"/>
          </a:xfrm>
        </p:grpSpPr>
        <p:sp>
          <p:nvSpPr>
            <p:cNvPr id="18" name="TextBox 17"/>
            <p:cNvSpPr txBox="1"/>
            <p:nvPr/>
          </p:nvSpPr>
          <p:spPr>
            <a:xfrm>
              <a:off x="5346700" y="5867400"/>
              <a:ext cx="461340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f)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905500" y="5867400"/>
              <a:ext cx="2484526" cy="103336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 dirty="0">
                  <a:solidFill>
                    <a:srgbClr val="000000"/>
                  </a:solidFill>
                  <a:latin typeface="Century Gothic"/>
                </a:rPr>
                <a:t>6 308 004 975</a:t>
              </a:r>
              <a:br>
                <a:rPr lang="en-US" sz="2800" dirty="0">
                  <a:solidFill>
                    <a:srgbClr val="000000"/>
                  </a:solidFill>
                  <a:latin typeface="Century Gothic"/>
                </a:rPr>
              </a:br>
              <a:r>
                <a:rPr lang="en-US" sz="2800" dirty="0">
                  <a:solidFill>
                    <a:srgbClr val="000000"/>
                  </a:solidFill>
                  <a:latin typeface="Century Gothic"/>
                </a:rPr>
                <a:t>​1 308 004 975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4049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2164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C-14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24400" y="1612900"/>
            <a:ext cx="8096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342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24400" y="2882900"/>
            <a:ext cx="8096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257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19100"/>
            <a:ext cx="90429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Let's compare the digits, starting with the hundreds: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876800"/>
            <a:ext cx="965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Which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place value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tells us which number is greater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6946900"/>
            <a:ext cx="694141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If necessary, students can make and compare the base ten models.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E688409-08A0-4755-8276-53A1D968D44C}"/>
              </a:ext>
            </a:extLst>
          </p:cNvPr>
          <p:cNvCxnSpPr>
            <a:cxnSpLocks/>
          </p:cNvCxnSpPr>
          <p:nvPr/>
        </p:nvCxnSpPr>
        <p:spPr>
          <a:xfrm>
            <a:off x="0" y="46482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4566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Circle the greater number.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68500"/>
            <a:ext cx="29489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731 or 550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1968500"/>
            <a:ext cx="33172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642 or 713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330700"/>
            <a:ext cx="26441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519 or 382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946900"/>
            <a:ext cx="5565775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600">
                <a:solidFill>
                  <a:srgbClr val="666666"/>
                </a:solidFill>
                <a:latin typeface="Century Gothic"/>
              </a:rPr>
              <a:t>Students can use grid paper if necessary.</a:t>
            </a:r>
          </a:p>
        </p:txBody>
      </p:sp>
    </p:spTree>
    <p:extLst>
      <p:ext uri="{BB962C8B-B14F-4D97-AF65-F5344CB8AC3E}">
        <p14:creationId xmlns:p14="http://schemas.microsoft.com/office/powerpoint/2010/main" val="271456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69469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See p. C-14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00200" y="1917700"/>
            <a:ext cx="261978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582 = 500 + 82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2908300"/>
            <a:ext cx="261978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574 = 500 + 74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19100"/>
            <a:ext cx="90322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Now I want to compare 582 and 574. We can split them this way: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4191000"/>
            <a:ext cx="3851884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What do you notice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02113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7EE1F34-5235-4133-B2B7-B68AB472A43F}"/>
</file>

<file path=customXml/itemProps2.xml><?xml version="1.0" encoding="utf-8"?>
<ds:datastoreItem xmlns:ds="http://schemas.openxmlformats.org/officeDocument/2006/customXml" ds:itemID="{0D1998D0-EC09-4A42-BE73-9C29FC931CCC}"/>
</file>

<file path=customXml/itemProps3.xml><?xml version="1.0" encoding="utf-8"?>
<ds:datastoreItem xmlns:ds="http://schemas.openxmlformats.org/officeDocument/2006/customXml" ds:itemID="{59FB8B4C-2559-44ED-B2DC-C27E121114FF}"/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1204</Words>
  <Application>Microsoft Office PowerPoint</Application>
  <PresentationFormat>Custom</PresentationFormat>
  <Paragraphs>189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STANDARD</dc:creator>
  <cp:lastModifiedBy>Toshiba</cp:lastModifiedBy>
  <cp:revision>5</cp:revision>
  <dcterms:created xsi:type="dcterms:W3CDTF">2018-09-25T21:04:23Z</dcterms:created>
  <dcterms:modified xsi:type="dcterms:W3CDTF">2018-09-26T17:47:39Z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