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23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22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10160000" cy="7620000"/>
  <p:notesSz cx="6858000" cy="9144000"/>
  <p:embeddedFontLst>
    <p:embeddedFont>
      <p:font typeface="Century Gothic" panose="020B0502020202020204" pitchFamily="34" charset="0"/>
      <p:regular r:id="rId31"/>
      <p:bold r:id="rId32"/>
      <p:italic r:id="rId33"/>
      <p:boldItalic r:id="rId3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11" autoAdjust="0"/>
    <p:restoredTop sz="94660"/>
  </p:normalViewPr>
  <p:slideViewPr>
    <p:cSldViewPr snapToGrid="0">
      <p:cViewPr varScale="1">
        <p:scale>
          <a:sx n="99" d="100"/>
          <a:sy n="99" d="100"/>
        </p:scale>
        <p:origin x="114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1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theme" Target="theme/theme1.xml"/><Relationship Id="rId40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E780-1244-44C7-B2C1-474D0E7C28F0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92CE6-92DE-44DD-B664-BDE5B7D0D5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2245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E780-1244-44C7-B2C1-474D0E7C28F0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92CE6-92DE-44DD-B664-BDE5B7D0D5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68676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E780-1244-44C7-B2C1-474D0E7C28F0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92CE6-92DE-44DD-B664-BDE5B7D0D5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19167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E780-1244-44C7-B2C1-474D0E7C28F0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92CE6-92DE-44DD-B664-BDE5B7D0D5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92780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E780-1244-44C7-B2C1-474D0E7C28F0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92CE6-92DE-44DD-B664-BDE5B7D0D5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63670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E780-1244-44C7-B2C1-474D0E7C28F0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92CE6-92DE-44DD-B664-BDE5B7D0D5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47627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E780-1244-44C7-B2C1-474D0E7C28F0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92CE6-92DE-44DD-B664-BDE5B7D0D5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36776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E780-1244-44C7-B2C1-474D0E7C28F0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92CE6-92DE-44DD-B664-BDE5B7D0D5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3940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E780-1244-44C7-B2C1-474D0E7C28F0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92CE6-92DE-44DD-B664-BDE5B7D0D5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88936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E780-1244-44C7-B2C1-474D0E7C28F0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92CE6-92DE-44DD-B664-BDE5B7D0D5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21046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E780-1244-44C7-B2C1-474D0E7C28F0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92CE6-92DE-44DD-B664-BDE5B7D0D5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95368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DE780-1244-44C7-B2C1-474D0E7C28F0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92CE6-92DE-44DD-B664-BDE5B7D0D5A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1593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17335" y="6530131"/>
            <a:ext cx="5831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</a:t>
            </a: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BC</a:t>
            </a: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</a:t>
            </a: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ON</a:t>
            </a: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2460" y="736600"/>
            <a:ext cx="80670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6.2 Unit 11 Geometry pp. N-28–35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2018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2567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G6-16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More Rotations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803640" cy="19248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rotate points and shapes around a given centre;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perform combinations of rotations and combine rotations with reflections and translations; and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identify and describe rotations.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6.2 pp. 57–59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02412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0" y="3797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57200" y="419100"/>
            <a:ext cx="91338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When we perform a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rotation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of 180°, does it matter if the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rotation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is clockwise or counter-clockwise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33655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N-30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013200"/>
            <a:ext cx="8830691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If we want to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 point in a coordinate plane 270° clockwise, what simpler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could we do instead and get the same result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9079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0160000" cy="2200887"/>
            <a:chOff x="0" y="0"/>
            <a:chExt cx="10160000" cy="2200887"/>
          </a:xfrm>
        </p:grpSpPr>
        <p:sp>
          <p:nvSpPr>
            <p:cNvPr id="3" name="Freeform 2"/>
            <p:cNvSpPr/>
            <p:nvPr/>
          </p:nvSpPr>
          <p:spPr>
            <a:xfrm>
              <a:off x="0" y="0"/>
              <a:ext cx="10160000" cy="2200887"/>
            </a:xfrm>
            <a:custGeom>
              <a:avLst/>
              <a:gdLst/>
              <a:ahLst/>
              <a:cxnLst/>
              <a:rect l="0" t="0" r="0" b="0"/>
              <a:pathLst>
                <a:path w="10738770" h="2913047">
                  <a:moveTo>
                    <a:pt x="0" y="0"/>
                  </a:moveTo>
                  <a:lnTo>
                    <a:pt x="10738769" y="0"/>
                  </a:lnTo>
                  <a:lnTo>
                    <a:pt x="10738769" y="2913046"/>
                  </a:lnTo>
                  <a:lnTo>
                    <a:pt x="0" y="2913046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7200" y="419100"/>
              <a:ext cx="9641840" cy="152285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Plot a pair of points on a grid, but not on the same horizontal or vertical grid line. Label them </a:t>
              </a:r>
              <a:r>
                <a:rPr lang="en-CA" sz="2800" i="1" dirty="0" smtClean="0">
                  <a:solidFill>
                    <a:srgbClr val="000000"/>
                  </a:solidFill>
                  <a:latin typeface="Century Gothic"/>
                </a:rPr>
                <a:t>P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and </a:t>
              </a:r>
              <a:r>
                <a:rPr lang="en-CA" sz="2800" i="1" dirty="0" smtClean="0">
                  <a:solidFill>
                    <a:srgbClr val="000000"/>
                  </a:solidFill>
                  <a:latin typeface="Century Gothic"/>
                </a:rPr>
                <a:t>O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, and 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rotate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</a:t>
              </a:r>
              <a:r>
                <a:rPr lang="en-CA" sz="2800" i="1" dirty="0" smtClean="0">
                  <a:solidFill>
                    <a:srgbClr val="000000"/>
                  </a:solidFill>
                  <a:latin typeface="Century Gothic"/>
                </a:rPr>
                <a:t>P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270° clockwise around </a:t>
              </a:r>
              <a:r>
                <a:rPr lang="en-CA" sz="2800" i="1" dirty="0" smtClean="0">
                  <a:solidFill>
                    <a:srgbClr val="000000"/>
                  </a:solidFill>
                  <a:latin typeface="Century Gothic"/>
                </a:rPr>
                <a:t>O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.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05660" y="6861409"/>
            <a:ext cx="9045680" cy="403219"/>
            <a:chOff x="405660" y="6861409"/>
            <a:chExt cx="9045680" cy="403219"/>
          </a:xfrm>
        </p:grpSpPr>
        <p:sp>
          <p:nvSpPr>
            <p:cNvPr id="2" name="Freeform 1"/>
            <p:cNvSpPr/>
            <p:nvPr/>
          </p:nvSpPr>
          <p:spPr>
            <a:xfrm>
              <a:off x="405660" y="6861409"/>
              <a:ext cx="7019288" cy="403219"/>
            </a:xfrm>
            <a:custGeom>
              <a:avLst/>
              <a:gdLst/>
              <a:ahLst/>
              <a:cxnLst/>
              <a:rect l="0" t="0" r="0" b="0"/>
              <a:pathLst>
                <a:path w="7019288" h="403219">
                  <a:moveTo>
                    <a:pt x="0" y="0"/>
                  </a:moveTo>
                  <a:lnTo>
                    <a:pt x="7019287" y="0"/>
                  </a:lnTo>
                  <a:lnTo>
                    <a:pt x="7019287" y="403218"/>
                  </a:lnTo>
                  <a:lnTo>
                    <a:pt x="0" y="403218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57200" y="6893741"/>
              <a:ext cx="8994140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smtClean="0">
                  <a:solidFill>
                    <a:srgbClr val="666666"/>
                  </a:solidFill>
                  <a:latin typeface="Century Gothic"/>
                </a:rPr>
                <a:t>Review using right triangles to rotate points 90°. See p. N-30 for details.</a:t>
              </a:r>
              <a:endParaRPr lang="en-CA" sz="1600">
                <a:solidFill>
                  <a:srgbClr val="666666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830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99660" y="203200"/>
            <a:ext cx="51057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666666"/>
                </a:solidFill>
                <a:latin typeface="Century Gothic"/>
              </a:rPr>
              <a:t>This activity is essential.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431800"/>
            <a:ext cx="9438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Activity: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6946900"/>
            <a:ext cx="8435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This is a continuation of the activity in Lesson G6-15. See p. N-30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1257300"/>
            <a:ext cx="33132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FF"/>
                </a:solidFill>
                <a:latin typeface="Century Gothic"/>
              </a:rPr>
              <a:t>Rotating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triangles.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4152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5826994" y="2399587"/>
            <a:ext cx="4015507" cy="2871628"/>
          </a:xfrm>
          <a:custGeom>
            <a:avLst/>
            <a:gdLst/>
            <a:ahLst/>
            <a:cxnLst/>
            <a:rect l="0" t="0" r="0" b="0"/>
            <a:pathLst>
              <a:path w="4015507" h="2871628">
                <a:moveTo>
                  <a:pt x="0" y="0"/>
                </a:moveTo>
                <a:lnTo>
                  <a:pt x="4015506" y="0"/>
                </a:lnTo>
                <a:lnTo>
                  <a:pt x="4015506" y="2871627"/>
                </a:lnTo>
                <a:lnTo>
                  <a:pt x="0" y="2871627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extBox 2"/>
          <p:cNvSpPr txBox="1"/>
          <p:nvPr/>
        </p:nvSpPr>
        <p:spPr>
          <a:xfrm>
            <a:off x="5918254" y="2573408"/>
            <a:ext cx="3886180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CA" sz="2000" b="1" dirty="0" smtClean="0">
                <a:solidFill>
                  <a:srgbClr val="000000"/>
                </a:solidFill>
                <a:latin typeface="Century Gothic"/>
              </a:rPr>
              <a:t>Step 1: 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Draw line segment </a:t>
            </a:r>
            <a:r>
              <a:rPr lang="en-CA" sz="2000" i="1" dirty="0" smtClean="0">
                <a:solidFill>
                  <a:srgbClr val="000000"/>
                </a:solidFill>
                <a:latin typeface="Century Gothic"/>
              </a:rPr>
              <a:t>OP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. Measure its length.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18254" y="3487808"/>
            <a:ext cx="3656263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CA" sz="2000" b="1" dirty="0" smtClean="0">
                <a:solidFill>
                  <a:srgbClr val="000000"/>
                </a:solidFill>
                <a:latin typeface="Century Gothic"/>
              </a:rPr>
              <a:t>Step 2: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 Extend </a:t>
            </a:r>
            <a:r>
              <a:rPr lang="en-CA" sz="2000" i="1" dirty="0" smtClean="0">
                <a:solidFill>
                  <a:srgbClr val="000000"/>
                </a:solidFill>
                <a:latin typeface="Century Gothic"/>
              </a:rPr>
              <a:t>OP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 beyond point </a:t>
            </a:r>
            <a:r>
              <a:rPr lang="en-CA" sz="2000" i="1" dirty="0" smtClean="0">
                <a:solidFill>
                  <a:srgbClr val="000000"/>
                </a:solidFill>
                <a:latin typeface="Century Gothic"/>
              </a:rPr>
              <a:t>O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18254" y="4389508"/>
            <a:ext cx="3568573" cy="7078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b="1" dirty="0" smtClean="0">
                <a:solidFill>
                  <a:srgbClr val="000000"/>
                </a:solidFill>
                <a:latin typeface="Century Gothic"/>
              </a:rPr>
              <a:t>Step 3: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 Mark the point </a:t>
            </a:r>
            <a:r>
              <a:rPr lang="en-CA" sz="2000" i="1" dirty="0" smtClean="0">
                <a:solidFill>
                  <a:srgbClr val="000000"/>
                </a:solidFill>
                <a:latin typeface="Century Gothic"/>
              </a:rPr>
              <a:t>P</a:t>
            </a:r>
            <a:r>
              <a:rPr lang="en-CA" sz="2000" i="1" dirty="0" smtClean="0">
                <a:solidFill>
                  <a:srgbClr val="0000FF"/>
                </a:solidFill>
                <a:latin typeface="Century Gothic"/>
              </a:rPr>
              <a:t>′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 so that </a:t>
            </a:r>
            <a:r>
              <a:rPr lang="en-CA" sz="2000" i="1" dirty="0" smtClean="0">
                <a:solidFill>
                  <a:srgbClr val="000000"/>
                </a:solidFill>
                <a:latin typeface="Century Gothic"/>
              </a:rPr>
              <a:t>OP</a:t>
            </a:r>
            <a:r>
              <a:rPr lang="en-CA" sz="2000" i="1" dirty="0" smtClean="0">
                <a:solidFill>
                  <a:srgbClr val="0000FF"/>
                </a:solidFill>
                <a:latin typeface="Century Gothic"/>
              </a:rPr>
              <a:t>′</a:t>
            </a:r>
            <a:r>
              <a:rPr lang="en-CA" sz="2000" i="1" dirty="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= </a:t>
            </a:r>
            <a:r>
              <a:rPr lang="en-CA" sz="2000" i="1" dirty="0" smtClean="0">
                <a:solidFill>
                  <a:srgbClr val="000000"/>
                </a:solidFill>
                <a:latin typeface="Century Gothic"/>
              </a:rPr>
              <a:t>OP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0" y="0"/>
            <a:ext cx="10160000" cy="2119310"/>
            <a:chOff x="0" y="0"/>
            <a:chExt cx="10160000" cy="2119310"/>
          </a:xfrm>
        </p:grpSpPr>
        <p:sp>
          <p:nvSpPr>
            <p:cNvPr id="9" name="Freeform 8"/>
            <p:cNvSpPr/>
            <p:nvPr/>
          </p:nvSpPr>
          <p:spPr>
            <a:xfrm>
              <a:off x="0" y="0"/>
              <a:ext cx="10160000" cy="2119310"/>
            </a:xfrm>
            <a:custGeom>
              <a:avLst/>
              <a:gdLst/>
              <a:ahLst/>
              <a:cxnLst/>
              <a:rect l="0" t="0" r="0" b="0"/>
              <a:pathLst>
                <a:path w="11347711" h="2921276">
                  <a:moveTo>
                    <a:pt x="0" y="0"/>
                  </a:moveTo>
                  <a:lnTo>
                    <a:pt x="11347710" y="0"/>
                  </a:lnTo>
                  <a:lnTo>
                    <a:pt x="11347710" y="2921275"/>
                  </a:lnTo>
                  <a:lnTo>
                    <a:pt x="0" y="2921275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69900" y="406400"/>
              <a:ext cx="8917940" cy="152458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I want to 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rotate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point </a:t>
              </a:r>
              <a:r>
                <a:rPr lang="en-CA" sz="2800" i="1" dirty="0" smtClean="0">
                  <a:solidFill>
                    <a:srgbClr val="000000"/>
                  </a:solidFill>
                  <a:latin typeface="Century Gothic"/>
                </a:rPr>
                <a:t>P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around point </a:t>
              </a:r>
              <a:r>
                <a:rPr lang="en-CA" sz="2800" i="1" dirty="0" smtClean="0">
                  <a:solidFill>
                    <a:srgbClr val="000000"/>
                  </a:solidFill>
                  <a:latin typeface="Century Gothic"/>
                </a:rPr>
                <a:t>O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clockwise by 180°. How do I draw an angle of 180° with vertex </a:t>
              </a:r>
              <a:r>
                <a:rPr lang="en-CA" sz="2800" i="1" dirty="0" smtClean="0">
                  <a:solidFill>
                    <a:srgbClr val="000000"/>
                  </a:solidFill>
                  <a:latin typeface="Century Gothic"/>
                </a:rPr>
                <a:t>O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and side </a:t>
              </a:r>
              <a:r>
                <a:rPr lang="en-CA" sz="2800" i="1" dirty="0" smtClean="0">
                  <a:solidFill>
                    <a:srgbClr val="000000"/>
                  </a:solidFill>
                  <a:latin typeface="Century Gothic"/>
                </a:rPr>
                <a:t>OP</a:t>
              </a:r>
              <a:r>
                <a:rPr lang="en-CA" sz="2800" dirty="0" smtClean="0">
                  <a:solidFill>
                    <a:srgbClr val="000000"/>
                  </a:solidFill>
                  <a:latin typeface="Arial"/>
                </a:rPr>
                <a:t>?</a:t>
              </a:r>
              <a:endParaRPr lang="en-CA" sz="2800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16480" y="6911496"/>
            <a:ext cx="3474419" cy="362073"/>
            <a:chOff x="416480" y="6911496"/>
            <a:chExt cx="3474419" cy="362073"/>
          </a:xfrm>
        </p:grpSpPr>
        <p:sp>
          <p:nvSpPr>
            <p:cNvPr id="8" name="Freeform 7"/>
            <p:cNvSpPr/>
            <p:nvPr/>
          </p:nvSpPr>
          <p:spPr>
            <a:xfrm>
              <a:off x="416480" y="6911496"/>
              <a:ext cx="2405055" cy="362073"/>
            </a:xfrm>
            <a:custGeom>
              <a:avLst/>
              <a:gdLst/>
              <a:ahLst/>
              <a:cxnLst/>
              <a:rect l="0" t="0" r="0" b="0"/>
              <a:pathLst>
                <a:path w="2405055" h="362073">
                  <a:moveTo>
                    <a:pt x="0" y="0"/>
                  </a:moveTo>
                  <a:lnTo>
                    <a:pt x="2405054" y="0"/>
                  </a:lnTo>
                  <a:lnTo>
                    <a:pt x="2405054" y="362072"/>
                  </a:lnTo>
                  <a:lnTo>
                    <a:pt x="0" y="362072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9900" y="6923255"/>
              <a:ext cx="3420999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dirty="0" smtClean="0">
                  <a:solidFill>
                    <a:srgbClr val="666666"/>
                  </a:solidFill>
                  <a:latin typeface="Century Gothic"/>
                </a:rPr>
                <a:t>See p. N-30 for details.</a:t>
              </a:r>
              <a:endParaRPr lang="en-CA" sz="1600" dirty="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003125" y="4241800"/>
            <a:ext cx="600131" cy="523220"/>
            <a:chOff x="2003125" y="4241800"/>
            <a:chExt cx="600131" cy="523220"/>
          </a:xfrm>
        </p:grpSpPr>
        <p:sp>
          <p:nvSpPr>
            <p:cNvPr id="14" name="TextBox 13"/>
            <p:cNvSpPr txBox="1"/>
            <p:nvPr/>
          </p:nvSpPr>
          <p:spPr>
            <a:xfrm>
              <a:off x="2003125" y="4241800"/>
              <a:ext cx="52750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i="1" smtClean="0">
                  <a:solidFill>
                    <a:srgbClr val="000000"/>
                  </a:solidFill>
                  <a:latin typeface="Century Gothic"/>
                </a:rPr>
                <a:t>O</a:t>
              </a:r>
              <a:endParaRPr lang="en-CA" sz="2800" i="1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2477256" y="4392284"/>
              <a:ext cx="126000" cy="12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390902" y="4902200"/>
            <a:ext cx="559181" cy="523220"/>
            <a:chOff x="4390902" y="4902200"/>
            <a:chExt cx="559181" cy="523220"/>
          </a:xfrm>
        </p:grpSpPr>
        <p:sp>
          <p:nvSpPr>
            <p:cNvPr id="15" name="TextBox 14"/>
            <p:cNvSpPr txBox="1"/>
            <p:nvPr/>
          </p:nvSpPr>
          <p:spPr>
            <a:xfrm>
              <a:off x="4521200" y="4902200"/>
              <a:ext cx="42888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i="1" smtClean="0">
                  <a:solidFill>
                    <a:srgbClr val="000000"/>
                  </a:solidFill>
                  <a:latin typeface="Century Gothic"/>
                </a:rPr>
                <a:t>P</a:t>
              </a:r>
              <a:endParaRPr lang="en-CA" sz="2800" i="1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4390902" y="5015743"/>
              <a:ext cx="126000" cy="12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1684452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2119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Draw two points,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B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, on grid line intersections but not on the same horizontal or vertical line.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3390900"/>
            <a:ext cx="9720199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Rotate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B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around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180° clockwise.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207000"/>
            <a:ext cx="9608566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Rotate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around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B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180° counter-clockwise.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84208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0" y="64897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69900" y="60452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N-31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136" y="1383157"/>
            <a:ext cx="3268472" cy="283857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69900" y="419100"/>
            <a:ext cx="9273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This picture shows point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rotated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around point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O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4914900"/>
            <a:ext cx="635653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How much was the triangle turned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6705600"/>
            <a:ext cx="8001283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This gives us a quick way to rotate points on a grid by 180°.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151373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" y="2280158"/>
            <a:ext cx="9203944" cy="325386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57200" y="419100"/>
            <a:ext cx="952119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point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180° clockwise around point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O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Draw the line segment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AA</a:t>
            </a:r>
            <a:r>
              <a:rPr lang="en-CA" sz="2800" i="1" dirty="0" smtClean="0">
                <a:solidFill>
                  <a:srgbClr val="0000FF"/>
                </a:solidFill>
                <a:latin typeface="Century Gothic"/>
              </a:rPr>
              <a:t>′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to check.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6789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52119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a) Draw a right trapezoid.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1790700"/>
            <a:ext cx="87909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Rotate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the right trapezoid 180° CCW around the vertex with the acute angle.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3835400"/>
            <a:ext cx="8926299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Draw a pentagon that has no lines of symmetry.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5207000"/>
            <a:ext cx="9621012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Choose a point away from the pentagon.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Rotate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the pentagon 180° CW around the chosen point.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9887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9641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N-32 for details. Then use a cut-out of the grey shape to find each centre of rotation.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975" y="3057779"/>
            <a:ext cx="2686050" cy="270446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69900" y="419100"/>
            <a:ext cx="9133840" cy="21696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The grey shape was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rotated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90° counter-clockwise to get one of the shapes and 180° (clockwise or counter-clockwise) to get the other shape.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Which shape is which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6696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>
            <a:off x="0" y="48895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57200" y="419100"/>
            <a:ext cx="9521190" cy="16784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The grey shape was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rotated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90° CCW to get the white shape. Which point is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centre of rotation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7200" y="2398522"/>
            <a:ext cx="2567813" cy="1937004"/>
            <a:chOff x="457200" y="2398522"/>
            <a:chExt cx="2567813" cy="1937004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400300"/>
              <a:ext cx="5926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4039" y="2398522"/>
              <a:ext cx="1950974" cy="193700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5232400" y="2398522"/>
            <a:ext cx="2540254" cy="1937004"/>
            <a:chOff x="5232400" y="2398522"/>
            <a:chExt cx="2540254" cy="1937004"/>
          </a:xfrm>
        </p:grpSpPr>
        <p:sp>
          <p:nvSpPr>
            <p:cNvPr id="6" name="TextBox 5"/>
            <p:cNvSpPr txBox="1"/>
            <p:nvPr/>
          </p:nvSpPr>
          <p:spPr>
            <a:xfrm>
              <a:off x="5232400" y="2400300"/>
              <a:ext cx="59227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70702" y="2398522"/>
              <a:ext cx="1901952" cy="193700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1" name="Group 10"/>
          <p:cNvGrpSpPr/>
          <p:nvPr/>
        </p:nvGrpSpPr>
        <p:grpSpPr>
          <a:xfrm>
            <a:off x="457200" y="5105400"/>
            <a:ext cx="3371850" cy="1987296"/>
            <a:chOff x="457200" y="5105400"/>
            <a:chExt cx="3371850" cy="1987296"/>
          </a:xfrm>
        </p:grpSpPr>
        <p:pic>
          <p:nvPicPr>
            <p:cNvPr id="9" name="Picture 8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2963" y="5105400"/>
              <a:ext cx="1966087" cy="198729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0" name="TextBox 9"/>
            <p:cNvSpPr txBox="1"/>
            <p:nvPr/>
          </p:nvSpPr>
          <p:spPr>
            <a:xfrm>
              <a:off x="457200" y="5105400"/>
              <a:ext cx="132500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FF0000"/>
                  </a:solidFill>
                  <a:latin typeface="Century Gothic"/>
                </a:rPr>
                <a:t>Bonus:</a:t>
              </a:r>
              <a:endParaRPr lang="en-CA" sz="2800">
                <a:solidFill>
                  <a:srgbClr val="FF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957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283714"/>
            <a:ext cx="5405755" cy="2006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050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N-28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07582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2119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The grey shape was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rotated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180° CW to get the white shape. Which point is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centre of rotation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7200" y="1778000"/>
            <a:ext cx="2803906" cy="2194306"/>
            <a:chOff x="457200" y="1778000"/>
            <a:chExt cx="2803906" cy="2194306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1778000"/>
              <a:ext cx="5926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800" y="1778000"/>
              <a:ext cx="2194306" cy="219430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5219700" y="1778000"/>
            <a:ext cx="2847848" cy="2216277"/>
            <a:chOff x="5219700" y="1778000"/>
            <a:chExt cx="2847848" cy="2216277"/>
          </a:xfrm>
        </p:grpSpPr>
        <p:sp>
          <p:nvSpPr>
            <p:cNvPr id="6" name="TextBox 5"/>
            <p:cNvSpPr txBox="1"/>
            <p:nvPr/>
          </p:nvSpPr>
          <p:spPr>
            <a:xfrm>
              <a:off x="5219700" y="1778000"/>
              <a:ext cx="59227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9018" y="1778000"/>
              <a:ext cx="2208530" cy="221627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1" name="Group 10"/>
          <p:cNvGrpSpPr/>
          <p:nvPr/>
        </p:nvGrpSpPr>
        <p:grpSpPr>
          <a:xfrm>
            <a:off x="457200" y="4724400"/>
            <a:ext cx="2803906" cy="2171192"/>
            <a:chOff x="457200" y="4724400"/>
            <a:chExt cx="2803906" cy="2171192"/>
          </a:xfrm>
        </p:grpSpPr>
        <p:sp>
          <p:nvSpPr>
            <p:cNvPr id="9" name="TextBox 8"/>
            <p:cNvSpPr txBox="1"/>
            <p:nvPr/>
          </p:nvSpPr>
          <p:spPr>
            <a:xfrm>
              <a:off x="457200" y="4724400"/>
              <a:ext cx="57977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10" name="Picture 9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800" y="4724400"/>
              <a:ext cx="2194306" cy="217119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138308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1846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strategies can we use to find the correct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centre of rotation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N-33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26832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273540" cy="21679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The white shape is the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image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of the grey shape under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Find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centre of rotation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and describe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7200" y="2815336"/>
            <a:ext cx="3214497" cy="2606421"/>
            <a:chOff x="457200" y="2815336"/>
            <a:chExt cx="3214497" cy="2606421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857500"/>
              <a:ext cx="5926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4100" y="2815336"/>
              <a:ext cx="2617597" cy="260642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5219700" y="2840736"/>
            <a:ext cx="3270758" cy="2625598"/>
            <a:chOff x="5219700" y="2840736"/>
            <a:chExt cx="3270758" cy="2625598"/>
          </a:xfrm>
        </p:grpSpPr>
        <p:sp>
          <p:nvSpPr>
            <p:cNvPr id="6" name="TextBox 5"/>
            <p:cNvSpPr txBox="1"/>
            <p:nvPr/>
          </p:nvSpPr>
          <p:spPr>
            <a:xfrm>
              <a:off x="5219700" y="2857500"/>
              <a:ext cx="59227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42000" y="2840736"/>
              <a:ext cx="2648458" cy="26255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9" name="TextBox 8"/>
          <p:cNvSpPr txBox="1"/>
          <p:nvPr/>
        </p:nvSpPr>
        <p:spPr>
          <a:xfrm>
            <a:off x="457200" y="6934200"/>
            <a:ext cx="2529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note on p. N-33.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7846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69900" y="4343400"/>
            <a:ext cx="3964305" cy="2595499"/>
            <a:chOff x="469900" y="4343400"/>
            <a:chExt cx="3964305" cy="2595499"/>
          </a:xfrm>
        </p:grpSpPr>
        <p:sp>
          <p:nvSpPr>
            <p:cNvPr id="8" name="TextBox 7"/>
            <p:cNvSpPr txBox="1"/>
            <p:nvPr/>
          </p:nvSpPr>
          <p:spPr>
            <a:xfrm>
              <a:off x="469900" y="4343400"/>
              <a:ext cx="132500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FF0000"/>
                  </a:solidFill>
                  <a:latin typeface="Century Gothic"/>
                </a:rPr>
                <a:t>Bonus:</a:t>
              </a:r>
              <a:endParaRPr lang="en-CA" sz="2800">
                <a:solidFill>
                  <a:srgbClr val="FF0000"/>
                </a:solidFill>
                <a:latin typeface="Century Gothic"/>
              </a:endParaRPr>
            </a:p>
          </p:txBody>
        </p:sp>
        <p:pic>
          <p:nvPicPr>
            <p:cNvPr id="9" name="Picture 8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6100" y="4343400"/>
              <a:ext cx="2618105" cy="259549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cxnSp>
        <p:nvCxnSpPr>
          <p:cNvPr id="14" name="Straight Connector 13"/>
          <p:cNvCxnSpPr/>
          <p:nvPr/>
        </p:nvCxnSpPr>
        <p:spPr>
          <a:xfrm>
            <a:off x="0" y="413832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469900" y="419100"/>
            <a:ext cx="3230372" cy="2557399"/>
            <a:chOff x="469900" y="419100"/>
            <a:chExt cx="3230372" cy="2557399"/>
          </a:xfrm>
        </p:grpSpPr>
        <p:sp>
          <p:nvSpPr>
            <p:cNvPr id="2" name="TextBox 1"/>
            <p:cNvSpPr txBox="1"/>
            <p:nvPr/>
          </p:nvSpPr>
          <p:spPr>
            <a:xfrm>
              <a:off x="469900" y="419100"/>
              <a:ext cx="57977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6739" y="419100"/>
              <a:ext cx="2613533" cy="255739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5219700" y="406400"/>
            <a:ext cx="3205099" cy="2595499"/>
            <a:chOff x="5219700" y="406400"/>
            <a:chExt cx="3205099" cy="2595499"/>
          </a:xfrm>
        </p:grpSpPr>
        <p:sp>
          <p:nvSpPr>
            <p:cNvPr id="5" name="TextBox 4"/>
            <p:cNvSpPr txBox="1"/>
            <p:nvPr/>
          </p:nvSpPr>
          <p:spPr>
            <a:xfrm>
              <a:off x="5219700" y="419100"/>
              <a:ext cx="59331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d)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29300" y="406400"/>
              <a:ext cx="2595499" cy="259549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2155940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6934200"/>
            <a:ext cx="9146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Repeat with reflecting in the opposite order. See p. N-34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406400"/>
            <a:ext cx="9682988" cy="16784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Now let's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reflect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our L shape in a vertical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mirror line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Then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reflect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image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in a horizontal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mirror line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do you notice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451" y="2672588"/>
            <a:ext cx="4467098" cy="278295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66784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0" y="565835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57200" y="5232400"/>
            <a:ext cx="3444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N-34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19100"/>
            <a:ext cx="968298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What if we place the L shape differently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918200"/>
            <a:ext cx="9620631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Two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reflections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in perpendicular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mirror lines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produces a 180°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0200" y="1365377"/>
            <a:ext cx="4412869" cy="328282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715592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46900"/>
            <a:ext cx="9146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N-34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06400"/>
            <a:ext cx="93116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Play "Find a Flip" two ways: using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reflections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and using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rotations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08602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654540" cy="20140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Describe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transformation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(including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arrow,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mirror line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, or the amount of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around point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O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) that takes the rectangle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ABCD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onto the other rectangle so that …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69900" y="2679700"/>
            <a:ext cx="1755264" cy="523220"/>
            <a:chOff x="469900" y="2679700"/>
            <a:chExt cx="1755264" cy="523220"/>
          </a:xfrm>
        </p:grpSpPr>
        <p:sp>
          <p:nvSpPr>
            <p:cNvPr id="3" name="TextBox 2"/>
            <p:cNvSpPr txBox="1"/>
            <p:nvPr/>
          </p:nvSpPr>
          <p:spPr>
            <a:xfrm>
              <a:off x="469900" y="2679700"/>
              <a:ext cx="175526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 </a:t>
              </a:r>
              <a:r>
                <a:rPr lang="en-CA" sz="2800" i="1" smtClean="0">
                  <a:solidFill>
                    <a:srgbClr val="000000"/>
                  </a:solidFill>
                  <a:latin typeface="Century Gothic"/>
                </a:rPr>
                <a:t>A      P</a:t>
              </a:r>
              <a:endParaRPr lang="en-CA" sz="2800" i="1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10608" y="2941310"/>
              <a:ext cx="310261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7467600" y="2679700"/>
            <a:ext cx="1743978" cy="523220"/>
            <a:chOff x="7467600" y="2679700"/>
            <a:chExt cx="1743978" cy="523220"/>
          </a:xfrm>
        </p:grpSpPr>
        <p:sp>
          <p:nvSpPr>
            <p:cNvPr id="6" name="TextBox 5"/>
            <p:cNvSpPr txBox="1"/>
            <p:nvPr/>
          </p:nvSpPr>
          <p:spPr>
            <a:xfrm>
              <a:off x="7467600" y="2679700"/>
              <a:ext cx="174397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 </a:t>
              </a:r>
              <a:r>
                <a:rPr lang="en-CA" sz="2800" i="1" smtClean="0">
                  <a:solidFill>
                    <a:srgbClr val="000000"/>
                  </a:solidFill>
                  <a:latin typeface="Century Gothic"/>
                </a:rPr>
                <a:t>D      P</a:t>
              </a:r>
              <a:endParaRPr lang="en-CA" sz="2800" i="1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8395608" y="2941310"/>
              <a:ext cx="310261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4000500" y="2679700"/>
            <a:ext cx="1696055" cy="523220"/>
            <a:chOff x="4000500" y="2679700"/>
            <a:chExt cx="1696055" cy="523220"/>
          </a:xfrm>
        </p:grpSpPr>
        <p:sp>
          <p:nvSpPr>
            <p:cNvPr id="9" name="TextBox 8"/>
            <p:cNvSpPr txBox="1"/>
            <p:nvPr/>
          </p:nvSpPr>
          <p:spPr>
            <a:xfrm>
              <a:off x="4000500" y="2679700"/>
              <a:ext cx="169605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 </a:t>
              </a:r>
              <a:r>
                <a:rPr lang="en-CA" sz="2800" i="1" smtClean="0">
                  <a:solidFill>
                    <a:srgbClr val="000000"/>
                  </a:solidFill>
                  <a:latin typeface="Century Gothic"/>
                </a:rPr>
                <a:t>B      P</a:t>
              </a:r>
              <a:endParaRPr lang="en-CA" sz="2800" i="1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4892948" y="2941310"/>
              <a:ext cx="310261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1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01" y="3771900"/>
            <a:ext cx="2600071" cy="261315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48935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712" y="728472"/>
            <a:ext cx="2660142" cy="267373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57200" y="419100"/>
            <a:ext cx="913409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3. a) Copy the picture.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57200" y="1219200"/>
            <a:ext cx="5019040" cy="2966966"/>
            <a:chOff x="457200" y="1219200"/>
            <a:chExt cx="5019040" cy="2966966"/>
          </a:xfrm>
        </p:grpSpPr>
        <p:sp>
          <p:nvSpPr>
            <p:cNvPr id="4" name="TextBox 3"/>
            <p:cNvSpPr txBox="1"/>
            <p:nvPr/>
          </p:nvSpPr>
          <p:spPr>
            <a:xfrm>
              <a:off x="457200" y="1219200"/>
              <a:ext cx="5019040" cy="29669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b) 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Rotate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the point around point </a:t>
              </a:r>
              <a:r>
                <a:rPr lang="en-CA" sz="2800" i="1" dirty="0" smtClean="0">
                  <a:solidFill>
                    <a:srgbClr val="000000"/>
                  </a:solidFill>
                  <a:latin typeface="Century Gothic"/>
                </a:rPr>
                <a:t>O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as given.</a:t>
              </a:r>
            </a:p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dirty="0" err="1" smtClean="0">
                  <a:solidFill>
                    <a:srgbClr val="000000"/>
                  </a:solidFill>
                  <a:latin typeface="Century Gothic"/>
                </a:rPr>
                <a:t>i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) </a:t>
              </a:r>
              <a:r>
                <a:rPr lang="en-CA" sz="2800" i="1" dirty="0" smtClean="0">
                  <a:solidFill>
                    <a:srgbClr val="000000"/>
                  </a:solidFill>
                  <a:latin typeface="Century Gothic"/>
                </a:rPr>
                <a:t>P      </a:t>
              </a:r>
              <a:r>
                <a:rPr lang="en-CA" sz="2800" i="1" dirty="0" err="1" smtClean="0">
                  <a:solidFill>
                    <a:srgbClr val="000000"/>
                  </a:solidFill>
                  <a:latin typeface="Century Gothic"/>
                </a:rPr>
                <a:t>P</a:t>
              </a:r>
              <a:r>
                <a:rPr lang="en-CA" sz="2800" i="1" dirty="0" smtClean="0">
                  <a:solidFill>
                    <a:srgbClr val="0000FF"/>
                  </a:solidFill>
                  <a:latin typeface="Century Gothic"/>
                </a:rPr>
                <a:t>′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: 90° clockwise</a:t>
              </a:r>
            </a:p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ii)</a:t>
              </a:r>
              <a:r>
                <a:rPr lang="en-CA" sz="2800" i="1" dirty="0" smtClean="0">
                  <a:solidFill>
                    <a:srgbClr val="000000"/>
                  </a:solidFill>
                  <a:latin typeface="Century Gothic"/>
                </a:rPr>
                <a:t> P</a:t>
              </a:r>
              <a:r>
                <a:rPr lang="en-CA" sz="2800" i="1" dirty="0" smtClean="0">
                  <a:solidFill>
                    <a:srgbClr val="0000FF"/>
                  </a:solidFill>
                  <a:latin typeface="Century Gothic"/>
                </a:rPr>
                <a:t>′</a:t>
              </a:r>
              <a:r>
                <a:rPr lang="en-CA" sz="2800" i="1" dirty="0" smtClean="0">
                  <a:solidFill>
                    <a:srgbClr val="000000"/>
                  </a:solidFill>
                  <a:latin typeface="Century Gothic"/>
                </a:rPr>
                <a:t>      P</a:t>
              </a:r>
              <a:r>
                <a:rPr lang="en-CA" sz="2800" i="1" dirty="0" smtClean="0">
                  <a:solidFill>
                    <a:srgbClr val="0000FF"/>
                  </a:solidFill>
                  <a:latin typeface="Century Gothic"/>
                </a:rPr>
                <a:t>″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: 180° clockwise</a:t>
              </a:r>
            </a:p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iii) </a:t>
              </a:r>
              <a:r>
                <a:rPr lang="en-CA" sz="2800" i="1" dirty="0" smtClean="0">
                  <a:solidFill>
                    <a:srgbClr val="000000"/>
                  </a:solidFill>
                  <a:latin typeface="Century Gothic"/>
                </a:rPr>
                <a:t>P</a:t>
              </a:r>
              <a:r>
                <a:rPr lang="en-CA" sz="2800" i="1" dirty="0" smtClean="0">
                  <a:solidFill>
                    <a:srgbClr val="0000FF"/>
                  </a:solidFill>
                  <a:latin typeface="Century Gothic"/>
                </a:rPr>
                <a:t>″</a:t>
              </a:r>
              <a:r>
                <a:rPr lang="en-CA" sz="2800" i="1" dirty="0" smtClean="0">
                  <a:solidFill>
                    <a:srgbClr val="000000"/>
                  </a:solidFill>
                  <a:latin typeface="Century Gothic"/>
                </a:rPr>
                <a:t>      P</a:t>
              </a:r>
              <a:r>
                <a:rPr lang="en-CA" sz="2800" i="1" dirty="0" smtClean="0">
                  <a:solidFill>
                    <a:srgbClr val="0000FF"/>
                  </a:solidFill>
                  <a:latin typeface="Century Gothic"/>
                </a:rPr>
                <a:t>*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: 270° clockwise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1172383" y="2615203"/>
              <a:ext cx="310261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314877" y="3260127"/>
              <a:ext cx="310134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431844" y="3905050"/>
              <a:ext cx="310134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457200" y="4521200"/>
            <a:ext cx="8625840" cy="27023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Point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P</a:t>
            </a:r>
            <a:r>
              <a:rPr lang="en-CA" sz="2800" i="1" smtClean="0">
                <a:solidFill>
                  <a:srgbClr val="0000FF"/>
                </a:solidFill>
                <a:latin typeface="Century Gothic"/>
              </a:rPr>
              <a:t>*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can be obtained by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rotating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point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P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around point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O 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90° + 180° + 270° − 360° = _____° clockwise.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Explain where each number in the equation comes from.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3281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6.2 pp. 57–59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New 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5174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21190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Which answer is correct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457199" y="1917700"/>
            <a:ext cx="9010762" cy="1336020"/>
            <a:chOff x="457199" y="1917700"/>
            <a:chExt cx="9010762" cy="1336020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1917700"/>
              <a:ext cx="167435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 58 ÷ 5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7199" y="2730500"/>
              <a:ext cx="171000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CA" sz="2800" b="1" dirty="0" smtClean="0">
                  <a:solidFill>
                    <a:srgbClr val="000000"/>
                  </a:solidFill>
                  <a:latin typeface="Century Gothic"/>
                </a:rPr>
                <a:t>1.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10 R 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890786" y="2730500"/>
              <a:ext cx="171000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CA" sz="2800" b="1" dirty="0" smtClean="0">
                  <a:solidFill>
                    <a:srgbClr val="000000"/>
                  </a:solidFill>
                  <a:latin typeface="Century Gothic"/>
                </a:rPr>
                <a:t>2</a:t>
              </a:r>
              <a:r>
                <a:rPr lang="en-CA" sz="2800" b="1" dirty="0" smtClean="0">
                  <a:solidFill>
                    <a:srgbClr val="000000"/>
                  </a:solidFill>
                  <a:latin typeface="Century Gothic"/>
                </a:rPr>
                <a:t>.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11 R </a:t>
              </a:r>
              <a:r>
                <a:rPr lang="en-CA" sz="2800" dirty="0" smtClean="0">
                  <a:solidFill>
                    <a:srgbClr val="000000"/>
                  </a:solidFill>
                </a:rPr>
                <a:t>3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324373" y="2730500"/>
              <a:ext cx="171000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CA" sz="2800" b="1" dirty="0" smtClean="0">
                  <a:solidFill>
                    <a:srgbClr val="000000"/>
                  </a:solidFill>
                  <a:latin typeface="Century Gothic"/>
                </a:rPr>
                <a:t>3</a:t>
              </a:r>
              <a:r>
                <a:rPr lang="en-CA" sz="2800" b="1" dirty="0" smtClean="0">
                  <a:solidFill>
                    <a:srgbClr val="000000"/>
                  </a:solidFill>
                  <a:latin typeface="Century Gothic"/>
                </a:rPr>
                <a:t>.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11 R 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757961" y="2730500"/>
              <a:ext cx="171000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CA" sz="2800" b="1" dirty="0" smtClean="0">
                  <a:solidFill>
                    <a:srgbClr val="000000"/>
                  </a:solidFill>
                  <a:latin typeface="Century Gothic"/>
                </a:rPr>
                <a:t>4</a:t>
              </a:r>
              <a:r>
                <a:rPr lang="en-CA" sz="2800" b="1" dirty="0" smtClean="0">
                  <a:solidFill>
                    <a:srgbClr val="000000"/>
                  </a:solidFill>
                  <a:latin typeface="Century Gothic"/>
                </a:rPr>
                <a:t>.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10 R 3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57199" y="4483100"/>
            <a:ext cx="9136762" cy="1336020"/>
            <a:chOff x="457199" y="4483100"/>
            <a:chExt cx="9136762" cy="1336020"/>
          </a:xfrm>
        </p:grpSpPr>
        <p:sp>
          <p:nvSpPr>
            <p:cNvPr id="6" name="TextBox 5"/>
            <p:cNvSpPr txBox="1"/>
            <p:nvPr/>
          </p:nvSpPr>
          <p:spPr>
            <a:xfrm>
              <a:off x="457200" y="4483100"/>
              <a:ext cx="187107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 508 ÷ 5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57199" y="5295900"/>
              <a:ext cx="183600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CA" sz="2800" b="1" dirty="0">
                  <a:solidFill>
                    <a:srgbClr val="000000"/>
                  </a:solidFill>
                </a:rPr>
                <a:t>1.</a:t>
              </a:r>
              <a:r>
                <a:rPr lang="en-CA" sz="2800" dirty="0">
                  <a:solidFill>
                    <a:srgbClr val="000000"/>
                  </a:solidFill>
                </a:rPr>
                <a:t> 100 </a:t>
              </a:r>
              <a:r>
                <a:rPr lang="en-CA" sz="2800" dirty="0" smtClean="0">
                  <a:solidFill>
                    <a:srgbClr val="000000"/>
                  </a:solidFill>
                </a:rPr>
                <a:t>R 1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890786" y="5295900"/>
              <a:ext cx="183600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CA" sz="2800" b="1" dirty="0">
                  <a:solidFill>
                    <a:srgbClr val="000000"/>
                  </a:solidFill>
                </a:rPr>
                <a:t>2.</a:t>
              </a:r>
              <a:r>
                <a:rPr lang="en-CA" sz="2800" dirty="0">
                  <a:solidFill>
                    <a:srgbClr val="000000"/>
                  </a:solidFill>
                </a:rPr>
                <a:t> 110 R 3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324373" y="5295900"/>
              <a:ext cx="183600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CA" sz="2800" b="1" dirty="0">
                  <a:solidFill>
                    <a:srgbClr val="000000"/>
                  </a:solidFill>
                </a:rPr>
                <a:t>3.</a:t>
              </a:r>
              <a:r>
                <a:rPr lang="en-CA" sz="2800" dirty="0">
                  <a:solidFill>
                    <a:srgbClr val="000000"/>
                  </a:solidFill>
                </a:rPr>
                <a:t> 101 R 3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757961" y="5295900"/>
              <a:ext cx="183600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CA" sz="2800" b="1" dirty="0">
                  <a:solidFill>
                    <a:srgbClr val="000000"/>
                  </a:solidFill>
                </a:rPr>
                <a:t>4.</a:t>
              </a:r>
              <a:r>
                <a:rPr lang="en-CA" sz="2800" dirty="0">
                  <a:solidFill>
                    <a:srgbClr val="000000"/>
                  </a:solidFill>
                </a:rPr>
                <a:t> 11 R 3</a:t>
              </a:r>
              <a:endParaRPr lang="en-CA" sz="28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009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457200" y="419100"/>
            <a:ext cx="9190762" cy="1336020"/>
            <a:chOff x="457200" y="419100"/>
            <a:chExt cx="9190762" cy="1336020"/>
          </a:xfrm>
        </p:grpSpPr>
        <p:sp>
          <p:nvSpPr>
            <p:cNvPr id="2" name="TextBox 1"/>
            <p:cNvSpPr txBox="1"/>
            <p:nvPr/>
          </p:nvSpPr>
          <p:spPr>
            <a:xfrm>
              <a:off x="457200" y="419100"/>
              <a:ext cx="185857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 508 ÷ 4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7200" y="1231900"/>
              <a:ext cx="189000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CA" sz="2800" b="1" dirty="0">
                  <a:solidFill>
                    <a:srgbClr val="000000"/>
                  </a:solidFill>
                </a:rPr>
                <a:t>1.</a:t>
              </a:r>
              <a:r>
                <a:rPr lang="en-CA" sz="2800" dirty="0">
                  <a:solidFill>
                    <a:srgbClr val="000000"/>
                  </a:solidFill>
                </a:rPr>
                <a:t> 120 R 0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890787" y="1231900"/>
              <a:ext cx="189000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CA" sz="2800" b="1" dirty="0">
                  <a:solidFill>
                    <a:srgbClr val="000000"/>
                  </a:solidFill>
                </a:rPr>
                <a:t>2.</a:t>
              </a:r>
              <a:r>
                <a:rPr lang="en-CA" sz="2800" dirty="0">
                  <a:solidFill>
                    <a:srgbClr val="000000"/>
                  </a:solidFill>
                </a:rPr>
                <a:t> 127 R 2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324374" y="1231900"/>
              <a:ext cx="189000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CA" sz="2800" b="1" dirty="0">
                  <a:solidFill>
                    <a:srgbClr val="000000"/>
                  </a:solidFill>
                </a:rPr>
                <a:t>3.</a:t>
              </a:r>
              <a:r>
                <a:rPr lang="en-CA" sz="2800" dirty="0">
                  <a:solidFill>
                    <a:srgbClr val="000000"/>
                  </a:solidFill>
                </a:rPr>
                <a:t> 127 R 0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757962" y="1231900"/>
              <a:ext cx="189000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CA" sz="2800" b="1" dirty="0">
                  <a:solidFill>
                    <a:srgbClr val="000000"/>
                  </a:solidFill>
                </a:rPr>
                <a:t>4.</a:t>
              </a:r>
              <a:r>
                <a:rPr lang="en-CA" sz="2800" dirty="0">
                  <a:solidFill>
                    <a:srgbClr val="000000"/>
                  </a:solidFill>
                </a:rPr>
                <a:t> 102 R 0</a:t>
              </a:r>
              <a:endParaRPr lang="en-CA" sz="28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57200" y="2851150"/>
            <a:ext cx="9280762" cy="1348720"/>
            <a:chOff x="457200" y="2857500"/>
            <a:chExt cx="9280762" cy="1348720"/>
          </a:xfrm>
        </p:grpSpPr>
        <p:sp>
          <p:nvSpPr>
            <p:cNvPr id="5" name="TextBox 4"/>
            <p:cNvSpPr txBox="1"/>
            <p:nvPr/>
          </p:nvSpPr>
          <p:spPr>
            <a:xfrm>
              <a:off x="457200" y="2857500"/>
              <a:ext cx="206919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d) 3692 ÷ 3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57200" y="3683000"/>
              <a:ext cx="198000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CA" sz="2800" b="1" dirty="0">
                  <a:solidFill>
                    <a:srgbClr val="000000"/>
                  </a:solidFill>
                </a:rPr>
                <a:t>1. </a:t>
              </a:r>
              <a:r>
                <a:rPr lang="en-CA" sz="2800" dirty="0">
                  <a:solidFill>
                    <a:srgbClr val="000000"/>
                  </a:solidFill>
                </a:rPr>
                <a:t>123 R 2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890787" y="3683000"/>
              <a:ext cx="198000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CA" sz="2800" b="1" dirty="0">
                  <a:solidFill>
                    <a:srgbClr val="000000"/>
                  </a:solidFill>
                </a:rPr>
                <a:t>2.</a:t>
              </a:r>
              <a:r>
                <a:rPr lang="en-CA" sz="2800" dirty="0">
                  <a:solidFill>
                    <a:srgbClr val="000000"/>
                  </a:solidFill>
                </a:rPr>
                <a:t> 1230 R 2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324374" y="3683000"/>
              <a:ext cx="198000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CA" sz="2800" b="1" dirty="0">
                  <a:solidFill>
                    <a:srgbClr val="000000"/>
                  </a:solidFill>
                </a:rPr>
                <a:t>3.</a:t>
              </a:r>
              <a:r>
                <a:rPr lang="en-CA" sz="2800" dirty="0">
                  <a:solidFill>
                    <a:srgbClr val="000000"/>
                  </a:solidFill>
                </a:rPr>
                <a:t> 1232 R 0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757962" y="3683000"/>
              <a:ext cx="198000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CA" sz="2800" b="1" dirty="0">
                  <a:solidFill>
                    <a:srgbClr val="000000"/>
                  </a:solidFill>
                </a:rPr>
                <a:t>4.</a:t>
              </a:r>
              <a:r>
                <a:rPr lang="en-CA" sz="2800" dirty="0">
                  <a:solidFill>
                    <a:srgbClr val="000000"/>
                  </a:solidFill>
                </a:rPr>
                <a:t> 1232 R 2</a:t>
              </a:r>
              <a:endParaRPr lang="en-CA" sz="28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57200" y="5295900"/>
            <a:ext cx="9280762" cy="1336020"/>
            <a:chOff x="457200" y="5295900"/>
            <a:chExt cx="9280762" cy="1336020"/>
          </a:xfrm>
        </p:grpSpPr>
        <p:sp>
          <p:nvSpPr>
            <p:cNvPr id="8" name="TextBox 7"/>
            <p:cNvSpPr txBox="1"/>
            <p:nvPr/>
          </p:nvSpPr>
          <p:spPr>
            <a:xfrm>
              <a:off x="457200" y="5295900"/>
              <a:ext cx="205669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e) 7149 ÷ 7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57200" y="6108700"/>
              <a:ext cx="198000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CA" sz="2800" b="1" dirty="0">
                  <a:solidFill>
                    <a:srgbClr val="000000"/>
                  </a:solidFill>
                </a:rPr>
                <a:t>1.</a:t>
              </a:r>
              <a:r>
                <a:rPr lang="en-CA" sz="2800" dirty="0">
                  <a:solidFill>
                    <a:srgbClr val="000000"/>
                  </a:solidFill>
                </a:rPr>
                <a:t> 121 R 2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890787" y="6108700"/>
              <a:ext cx="198000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CA" sz="2800" b="1" dirty="0">
                  <a:solidFill>
                    <a:srgbClr val="000000"/>
                  </a:solidFill>
                </a:rPr>
                <a:t>2.</a:t>
              </a:r>
              <a:r>
                <a:rPr lang="en-CA" sz="2800" dirty="0">
                  <a:solidFill>
                    <a:srgbClr val="000000"/>
                  </a:solidFill>
                </a:rPr>
                <a:t> 1020 R 9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324374" y="6108700"/>
              <a:ext cx="198000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CA" sz="2800" b="1" dirty="0">
                  <a:solidFill>
                    <a:srgbClr val="000000"/>
                  </a:solidFill>
                </a:rPr>
                <a:t>3.</a:t>
              </a:r>
              <a:r>
                <a:rPr lang="en-CA" sz="2800" dirty="0">
                  <a:solidFill>
                    <a:srgbClr val="000000"/>
                  </a:solidFill>
                </a:rPr>
                <a:t> 1021 R 2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757962" y="6108700"/>
              <a:ext cx="198000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CA" sz="2800" b="1" dirty="0">
                  <a:solidFill>
                    <a:srgbClr val="000000"/>
                  </a:solidFill>
                </a:rPr>
                <a:t>4.</a:t>
              </a:r>
              <a:r>
                <a:rPr lang="en-CA" sz="2800" dirty="0">
                  <a:solidFill>
                    <a:srgbClr val="000000"/>
                  </a:solidFill>
                </a:rPr>
                <a:t> 121 R 0</a:t>
              </a:r>
              <a:endParaRPr lang="en-CA" sz="28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969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0" y="44577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57200" y="419100"/>
            <a:ext cx="837119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How much am I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rotating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and in what direction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013200"/>
            <a:ext cx="2707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N-29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68700" y="5245100"/>
            <a:ext cx="310578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angle of rotation</a:t>
            </a:r>
            <a:endParaRPr lang="en-CA" sz="2800" dirty="0">
              <a:solidFill>
                <a:srgbClr val="0000FF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2349500"/>
            <a:ext cx="399495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Is the result the same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9669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0" y="53975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57200" y="4940300"/>
            <a:ext cx="240006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N-29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642" y="1587246"/>
            <a:ext cx="2426843" cy="240055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57200" y="419100"/>
            <a:ext cx="862331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FF"/>
                </a:solidFill>
                <a:latin typeface="Century Gothic"/>
              </a:rPr>
              <a:t>Rotations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around the same point can be added.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613400"/>
            <a:ext cx="889635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When two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rotations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u="sng" dirty="0" smtClean="0">
                <a:solidFill>
                  <a:srgbClr val="000000"/>
                </a:solidFill>
                <a:latin typeface="Century Gothic"/>
              </a:rPr>
              <a:t>in the same direction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have the same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centre of rotation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, we can simply add them to get the final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angle of rotation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48182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2354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Watch how much I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and where I'm facing at the beginning and at the end.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Count every 90° out loud to keep track.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34200"/>
            <a:ext cx="9451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N-29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4045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46900"/>
            <a:ext cx="5247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N-29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634486" y="1841500"/>
            <a:ext cx="2970878" cy="3265964"/>
            <a:chOff x="3634486" y="1841500"/>
            <a:chExt cx="2970878" cy="3265964"/>
          </a:xfrm>
        </p:grpSpPr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4486" y="2105406"/>
              <a:ext cx="2624709" cy="259638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4102100" y="3098800"/>
              <a:ext cx="52750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i="1" smtClean="0">
                  <a:solidFill>
                    <a:srgbClr val="000000"/>
                  </a:solidFill>
                  <a:latin typeface="Century Gothic"/>
                </a:rPr>
                <a:t>O</a:t>
              </a:r>
              <a:endParaRPr lang="en-CA" sz="2800" i="1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461000" y="1841500"/>
              <a:ext cx="42888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i="1" smtClean="0">
                  <a:solidFill>
                    <a:srgbClr val="000000"/>
                  </a:solidFill>
                  <a:latin typeface="Century Gothic"/>
                </a:rPr>
                <a:t>P</a:t>
              </a:r>
              <a:endParaRPr lang="en-CA" sz="2800" i="1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197600" y="4368800"/>
              <a:ext cx="499204" cy="95410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i="1" smtClean="0">
                  <a:solidFill>
                    <a:srgbClr val="000000"/>
                  </a:solidFill>
                  <a:latin typeface="Century Gothic"/>
                </a:rPr>
                <a:t>P</a:t>
              </a:r>
              <a:r>
                <a:rPr lang="en-CA" sz="2800" i="1" smtClean="0">
                  <a:solidFill>
                    <a:srgbClr val="0000FF"/>
                  </a:solidFill>
                  <a:latin typeface="Century Gothic"/>
                </a:rPr>
                <a:t>'</a:t>
              </a:r>
              <a:endParaRPr lang="en-CA" sz="2800" i="1">
                <a:solidFill>
                  <a:srgbClr val="0000FF"/>
                </a:solidFill>
                <a:latin typeface="Century Gothic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57200" y="419100"/>
            <a:ext cx="8729345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counter-clockwise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gets you from the point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P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to the point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P</a:t>
            </a:r>
            <a:r>
              <a:rPr lang="en-CA" sz="2800" i="1" dirty="0" smtClean="0">
                <a:solidFill>
                  <a:srgbClr val="0000FF"/>
                </a:solidFill>
                <a:latin typeface="Century Gothic"/>
              </a:rPr>
              <a:t>′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5676900"/>
            <a:ext cx="352267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How do you know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3458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21190" cy="16784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turn in the opposite direction would produce the same result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400300"/>
            <a:ext cx="224542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90° CCW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076700"/>
            <a:ext cx="244215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270° CCW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753100"/>
            <a:ext cx="214055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180° CW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8402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A33B85A-8586-419E-8C2F-C2041EDC7A8B}"/>
</file>

<file path=customXml/itemProps2.xml><?xml version="1.0" encoding="utf-8"?>
<ds:datastoreItem xmlns:ds="http://schemas.openxmlformats.org/officeDocument/2006/customXml" ds:itemID="{D05D10BD-FF52-42FF-A672-DC9FC13E9118}"/>
</file>

<file path=customXml/itemProps3.xml><?xml version="1.0" encoding="utf-8"?>
<ds:datastoreItem xmlns:ds="http://schemas.openxmlformats.org/officeDocument/2006/customXml" ds:itemID="{3AD2831D-FA8E-4452-ACEF-D5681BA0CF8A}"/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1160</Words>
  <Application>Microsoft Office PowerPoint</Application>
  <PresentationFormat>Custom</PresentationFormat>
  <Paragraphs>135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Century Gothic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Katie</cp:lastModifiedBy>
  <cp:revision>18</cp:revision>
  <dcterms:created xsi:type="dcterms:W3CDTF">2019-01-24T19:11:44Z</dcterms:created>
  <dcterms:modified xsi:type="dcterms:W3CDTF">2019-01-26T02:09:25Z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