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0160000" cy="83312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16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088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1412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6063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3680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050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4873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0120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18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440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08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3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B8BC5-09D0-456E-905F-17767B52C7A1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5499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optional	BC: optional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optional	ON: optional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M-43–45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 smtClean="0">
                <a:solidFill>
                  <a:srgbClr val="666666"/>
                </a:solidFill>
                <a:latin typeface="Century Gothic"/>
              </a:rPr>
              <a:t>NSK-65</a:t>
            </a:r>
            <a:endParaRPr lang="en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Adding within 10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3464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add within 10 using objects or pictures when given expressions that show addition.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pp. 91–94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3429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607685" y="3420745"/>
            <a:ext cx="2891790" cy="3234055"/>
            <a:chOff x="5607685" y="3420745"/>
            <a:chExt cx="2891790" cy="3234055"/>
          </a:xfrm>
        </p:grpSpPr>
        <p:sp>
          <p:nvSpPr>
            <p:cNvPr id="2" name="Freeform 1"/>
            <p:cNvSpPr/>
            <p:nvPr/>
          </p:nvSpPr>
          <p:spPr>
            <a:xfrm>
              <a:off x="5947845" y="4377262"/>
              <a:ext cx="2091167" cy="1839771"/>
            </a:xfrm>
            <a:custGeom>
              <a:avLst/>
              <a:gdLst/>
              <a:ahLst/>
              <a:cxnLst/>
              <a:rect l="0" t="0" r="0" b="0"/>
              <a:pathLst>
                <a:path w="2091167" h="1839771">
                  <a:moveTo>
                    <a:pt x="0" y="0"/>
                  </a:moveTo>
                  <a:lnTo>
                    <a:pt x="2091166" y="0"/>
                  </a:lnTo>
                  <a:lnTo>
                    <a:pt x="2091166" y="1839770"/>
                  </a:lnTo>
                  <a:lnTo>
                    <a:pt x="0" y="1839770"/>
                  </a:lnTo>
                  <a:close/>
                </a:path>
              </a:pathLst>
            </a:custGeom>
            <a:solidFill>
              <a:srgbClr val="C0FFFF"/>
            </a:solidFill>
            <a:ln w="38100" cap="flat" cmpd="sng" algn="ctr">
              <a:solidFill>
                <a:srgbClr val="C0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7685" y="3420745"/>
              <a:ext cx="2891790" cy="32340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1622425" y="3259328"/>
            <a:ext cx="2213483" cy="3395472"/>
            <a:chOff x="1622425" y="3259328"/>
            <a:chExt cx="2213483" cy="3395472"/>
          </a:xfrm>
        </p:grpSpPr>
        <p:sp>
          <p:nvSpPr>
            <p:cNvPr id="5" name="Freeform 4"/>
            <p:cNvSpPr/>
            <p:nvPr/>
          </p:nvSpPr>
          <p:spPr>
            <a:xfrm>
              <a:off x="1760865" y="4246381"/>
              <a:ext cx="1749397" cy="1447342"/>
            </a:xfrm>
            <a:custGeom>
              <a:avLst/>
              <a:gdLst/>
              <a:ahLst/>
              <a:cxnLst/>
              <a:rect l="0" t="0" r="0" b="0"/>
              <a:pathLst>
                <a:path w="1749397" h="1447342">
                  <a:moveTo>
                    <a:pt x="0" y="0"/>
                  </a:moveTo>
                  <a:lnTo>
                    <a:pt x="1749396" y="0"/>
                  </a:lnTo>
                  <a:lnTo>
                    <a:pt x="1749396" y="1447341"/>
                  </a:lnTo>
                  <a:lnTo>
                    <a:pt x="0" y="1447341"/>
                  </a:lnTo>
                  <a:close/>
                </a:path>
              </a:pathLst>
            </a:custGeom>
            <a:solidFill>
              <a:srgbClr val="FFD700"/>
            </a:solidFill>
            <a:ln w="38100" cap="flat" cmpd="sng" algn="ctr">
              <a:solidFill>
                <a:srgbClr val="FFD7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2425" y="3259328"/>
              <a:ext cx="2213483" cy="339547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8" name="TextBox 7"/>
          <p:cNvSpPr txBox="1"/>
          <p:nvPr/>
        </p:nvSpPr>
        <p:spPr>
          <a:xfrm>
            <a:off x="495300" y="69596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4045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4: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438400"/>
            <a:ext cx="3192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6 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_____ 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2438400"/>
            <a:ext cx="31924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 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_____ 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4622800"/>
            <a:ext cx="31799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 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_____ 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2400" y="4622800"/>
            <a:ext cx="31934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2 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_____ 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2048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pp. 91–94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9098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M-43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45115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311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circles do I need to draw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circles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M-43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Oval 4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1F10">
              <a:alpha val="80000"/>
            </a:srgbClr>
          </a:solidFill>
          <a:ln w="25400" cap="flat" cmpd="sng" algn="ctr">
            <a:solidFill>
              <a:srgbClr val="FF00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9153779" y="2901569"/>
            <a:ext cx="388620" cy="388620"/>
          </a:xfrm>
          <a:prstGeom prst="ellipse">
            <a:avLst/>
          </a:prstGeom>
          <a:solidFill>
            <a:srgbClr val="FFFF00">
              <a:alpha val="60000"/>
            </a:srgbClr>
          </a:solidFill>
          <a:ln w="25400" cap="flat" cmpd="sng" algn="ctr">
            <a:solidFill>
              <a:srgbClr val="FF8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2413000" y="3441700"/>
            <a:ext cx="3489376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3    </a:t>
            </a:r>
            <a:r>
              <a:rPr lang="en-CA" sz="4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4800" smtClean="0">
                <a:solidFill>
                  <a:srgbClr val="000000"/>
                </a:solidFill>
                <a:latin typeface="Century Gothic"/>
              </a:rPr>
              <a:t>    4   </a:t>
            </a:r>
            <a:r>
              <a:rPr lang="en-CA" sz="4800" smtClean="0">
                <a:solidFill>
                  <a:srgbClr val="0000FF"/>
                </a:solidFill>
                <a:latin typeface="Century Gothic"/>
              </a:rPr>
              <a:t>=</a:t>
            </a:r>
            <a:endParaRPr lang="en-CA" sz="4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Adding with pictures.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0286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82106"/>
              </p:ext>
            </p:extLst>
          </p:nvPr>
        </p:nvGraphicFramePr>
        <p:xfrm>
          <a:off x="2411349" y="4383913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256"/>
                <a:gridCol w="524510"/>
                <a:gridCol w="524510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more circles do we need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How many in all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M-44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40E0D0">
              <a:alpha val="60000"/>
            </a:srgbClr>
          </a:solidFill>
          <a:ln w="25400" cap="flat" cmpd="sng" algn="ctr">
            <a:solidFill>
              <a:srgbClr val="0000FF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9153779" y="2901569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2425700" y="3441700"/>
            <a:ext cx="3489376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6    </a:t>
            </a:r>
            <a:r>
              <a:rPr lang="en-CA" sz="4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4800" smtClean="0">
                <a:solidFill>
                  <a:srgbClr val="000000"/>
                </a:solidFill>
                <a:latin typeface="Century Gothic"/>
              </a:rPr>
              <a:t>    3   </a:t>
            </a:r>
            <a:r>
              <a:rPr lang="en-CA" sz="4800" smtClean="0">
                <a:solidFill>
                  <a:srgbClr val="0000FF"/>
                </a:solidFill>
                <a:latin typeface="Century Gothic"/>
              </a:rPr>
              <a:t>=</a:t>
            </a:r>
            <a:endParaRPr lang="en-CA" sz="4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90500"/>
            <a:ext cx="25771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Adding with ten-frames.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5064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52763" y="2177669"/>
            <a:ext cx="388620" cy="388620"/>
          </a:xfrm>
          <a:prstGeom prst="ellipse">
            <a:avLst/>
          </a:prstGeom>
          <a:solidFill>
            <a:srgbClr val="FFD700">
              <a:alpha val="60000"/>
            </a:srgbClr>
          </a:solidFill>
          <a:ln w="25400" cap="flat" cmpd="sng" algn="ctr">
            <a:solidFill>
              <a:srgbClr val="FF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009428"/>
              </p:ext>
            </p:extLst>
          </p:nvPr>
        </p:nvGraphicFramePr>
        <p:xfrm>
          <a:off x="2411349" y="4383913"/>
          <a:ext cx="2621915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256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more circles do we need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How many in all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M-44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Oval 7"/>
          <p:cNvSpPr/>
          <p:nvPr/>
        </p:nvSpPr>
        <p:spPr>
          <a:xfrm>
            <a:off x="9152763" y="2901569"/>
            <a:ext cx="388620" cy="388620"/>
          </a:xfrm>
          <a:prstGeom prst="ellipse">
            <a:avLst/>
          </a:prstGeom>
          <a:solidFill>
            <a:srgbClr val="E6E6FA">
              <a:alpha val="60000"/>
            </a:srgbClr>
          </a:solidFill>
          <a:ln w="25400" cap="flat" cmpd="sng" algn="ctr">
            <a:solidFill>
              <a:srgbClr val="80008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2425700" y="3441700"/>
            <a:ext cx="3489376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4    </a:t>
            </a:r>
            <a:r>
              <a:rPr lang="en-CA" sz="4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4800" smtClean="0">
                <a:solidFill>
                  <a:srgbClr val="000000"/>
                </a:solidFill>
                <a:latin typeface="Century Gothic"/>
              </a:rPr>
              <a:t>    2   </a:t>
            </a:r>
            <a:r>
              <a:rPr lang="en-CA" sz="4800" smtClean="0">
                <a:solidFill>
                  <a:srgbClr val="0000FF"/>
                </a:solidFill>
                <a:latin typeface="Century Gothic"/>
              </a:rPr>
              <a:t>=</a:t>
            </a:r>
            <a:endParaRPr lang="en-CA" sz="4800">
              <a:solidFill>
                <a:srgbClr val="0000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9888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48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Adding to 10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M-55)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and BLM Ten Frames (p. S-29). See p. M-44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0722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M-44–45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7455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Adding Three Numbers (pp. S-27–28). See p. M-45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2598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Number Lines (p. S-9) and BLM Adding to 10 (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M-55).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M-45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 Adding on a Number Line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922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F7CB63-B798-4012-9659-E4F3313933E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45C087D-4775-41EE-8832-F199ABA977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12D264-2E7E-428D-86CD-CE1FF397D381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287</Words>
  <Application>Microsoft Office PowerPoint</Application>
  <PresentationFormat>Custom</PresentationFormat>
  <Paragraphs>36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6</cp:revision>
  <dcterms:created xsi:type="dcterms:W3CDTF">2019-07-29T17:21:56Z</dcterms:created>
  <dcterms:modified xsi:type="dcterms:W3CDTF">2020-10-01T12:54:41Z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