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10160000" cy="7620000"/>
  <p:notesSz cx="6858000" cy="9144000"/>
  <p:embeddedFontLst>
    <p:embeddedFont>
      <p:font typeface="Century Gothic" panose="020B0502020202020204" pitchFamily="34" charset="0"/>
      <p:regular r:id="rId13"/>
      <p:bold r:id="rId14"/>
      <p:italic r:id="rId15"/>
      <p:boldItalic r:id="rId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38" y="-450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1.fntdata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font" Target="fonts/font3.fntdata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2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7141"/>
            <a:ext cx="8636000" cy="16333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195EA-A97F-4DEB-84B5-C0140DD0EEDB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D3C6E-9F38-417E-8F4E-E22B1024EA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13062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195EA-A97F-4DEB-84B5-C0140DD0EEDB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D3C6E-9F38-417E-8F4E-E22B1024EA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24688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5155"/>
            <a:ext cx="2286000" cy="650169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05155"/>
            <a:ext cx="6688667" cy="650169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195EA-A97F-4DEB-84B5-C0140DD0EEDB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D3C6E-9F38-417E-8F4E-E22B1024EA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56295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195EA-A97F-4DEB-84B5-C0140DD0EEDB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D3C6E-9F38-417E-8F4E-E22B1024EA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65408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4896557"/>
            <a:ext cx="8636000" cy="151341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229682"/>
            <a:ext cx="8636000" cy="16668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195EA-A97F-4DEB-84B5-C0140DD0EEDB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D3C6E-9F38-417E-8F4E-E22B1024EA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42079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195EA-A97F-4DEB-84B5-C0140DD0EEDB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D3C6E-9F38-417E-8F4E-E22B1024EA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91022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705681"/>
            <a:ext cx="4490861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416528"/>
            <a:ext cx="4490861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195EA-A97F-4DEB-84B5-C0140DD0EEDB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D3C6E-9F38-417E-8F4E-E22B1024EA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44883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195EA-A97F-4DEB-84B5-C0140DD0EEDB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D3C6E-9F38-417E-8F4E-E22B1024EA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95494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195EA-A97F-4DEB-84B5-C0140DD0EEDB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D3C6E-9F38-417E-8F4E-E22B1024EA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21539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03389"/>
            <a:ext cx="3342570" cy="12911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03391"/>
            <a:ext cx="5679722" cy="65034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594557"/>
            <a:ext cx="3342570" cy="52122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195EA-A97F-4DEB-84B5-C0140DD0EEDB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D3C6E-9F38-417E-8F4E-E22B1024EA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78532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334000"/>
            <a:ext cx="6096000" cy="6297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5963709"/>
            <a:ext cx="6096000" cy="8942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195EA-A97F-4DEB-84B5-C0140DD0EEDB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D3C6E-9F38-417E-8F4E-E22B1024EA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03253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78002"/>
            <a:ext cx="9144000" cy="5028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195EA-A97F-4DEB-84B5-C0140DD0EEDB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062613"/>
            <a:ext cx="3217333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D3C6E-9F38-417E-8F4E-E22B1024EA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72171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6304"/>
            <a:ext cx="53746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ON: required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 Resource K.1 Unit 4 Patterns and Algebra pp. F-19–22</a:t>
            </a: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2019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PAK-6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Creating Patterns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8153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create patterns of two or more elements.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K.1 pp. 125–126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361018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F-19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056" y="2787523"/>
            <a:ext cx="5470144" cy="124904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99519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7885938" y="6283071"/>
            <a:ext cx="801878" cy="801878"/>
          </a:xfrm>
          <a:prstGeom prst="ellipse">
            <a:avLst/>
          </a:prstGeom>
          <a:solidFill>
            <a:srgbClr val="7B7BC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Oval 2"/>
          <p:cNvSpPr/>
          <p:nvPr/>
        </p:nvSpPr>
        <p:spPr>
          <a:xfrm>
            <a:off x="8832596" y="6283071"/>
            <a:ext cx="794258" cy="794258"/>
          </a:xfrm>
          <a:prstGeom prst="ellipse">
            <a:avLst/>
          </a:prstGeom>
          <a:solidFill>
            <a:srgbClr val="40E0D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Freeform 3"/>
          <p:cNvSpPr/>
          <p:nvPr/>
        </p:nvSpPr>
        <p:spPr>
          <a:xfrm>
            <a:off x="7757500" y="6178913"/>
            <a:ext cx="1997752" cy="1010082"/>
          </a:xfrm>
          <a:custGeom>
            <a:avLst/>
            <a:gdLst/>
            <a:ahLst/>
            <a:cxnLst/>
            <a:rect l="0" t="0" r="0" b="0"/>
            <a:pathLst>
              <a:path w="1997752" h="1010082">
                <a:moveTo>
                  <a:pt x="0" y="0"/>
                </a:moveTo>
                <a:lnTo>
                  <a:pt x="1997751" y="0"/>
                </a:lnTo>
                <a:lnTo>
                  <a:pt x="1997751" y="1010081"/>
                </a:lnTo>
                <a:lnTo>
                  <a:pt x="0" y="1010081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620433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pp. F-19–20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9900" y="215900"/>
            <a:ext cx="8600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Preparing for the AP pages.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577975" y="1282700"/>
            <a:ext cx="2070735" cy="957199"/>
            <a:chOff x="1577975" y="1282700"/>
            <a:chExt cx="2070735" cy="957199"/>
          </a:xfrm>
        </p:grpSpPr>
        <p:grpSp>
          <p:nvGrpSpPr>
            <p:cNvPr id="9" name="Group 8"/>
            <p:cNvGrpSpPr/>
            <p:nvPr/>
          </p:nvGrpSpPr>
          <p:grpSpPr>
            <a:xfrm>
              <a:off x="1599565" y="1282700"/>
              <a:ext cx="2027682" cy="802005"/>
              <a:chOff x="1599565" y="1282700"/>
              <a:chExt cx="2027682" cy="802005"/>
            </a:xfrm>
          </p:grpSpPr>
          <p:sp>
            <p:nvSpPr>
              <p:cNvPr id="7" name="Oval 6"/>
              <p:cNvSpPr/>
              <p:nvPr/>
            </p:nvSpPr>
            <p:spPr>
              <a:xfrm>
                <a:off x="1599565" y="1282827"/>
                <a:ext cx="801878" cy="801878"/>
              </a:xfrm>
              <a:prstGeom prst="ellipse">
                <a:avLst/>
              </a:prstGeom>
              <a:solidFill>
                <a:srgbClr val="7B7BC0"/>
              </a:solid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832989" y="1282700"/>
                <a:ext cx="794258" cy="794258"/>
              </a:xfrm>
              <a:prstGeom prst="ellipse">
                <a:avLst/>
              </a:prstGeom>
              <a:solidFill>
                <a:srgbClr val="40E0D0"/>
              </a:solid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cxnSp>
          <p:nvCxnSpPr>
            <p:cNvPr id="10" name="Straight Connector 9"/>
            <p:cNvCxnSpPr/>
            <p:nvPr/>
          </p:nvCxnSpPr>
          <p:spPr>
            <a:xfrm>
              <a:off x="1577975" y="2239899"/>
              <a:ext cx="2070735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Oval 12"/>
          <p:cNvSpPr/>
          <p:nvPr/>
        </p:nvSpPr>
        <p:spPr>
          <a:xfrm>
            <a:off x="1599565" y="3409061"/>
            <a:ext cx="801878" cy="801878"/>
          </a:xfrm>
          <a:prstGeom prst="ellipse">
            <a:avLst/>
          </a:prstGeom>
          <a:solidFill>
            <a:srgbClr val="FFFFFF"/>
          </a:solidFill>
          <a:ln w="25400" cap="sq" cmpd="sng" algn="ctr">
            <a:solidFill>
              <a:srgbClr val="80808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Oval 13"/>
          <p:cNvSpPr/>
          <p:nvPr/>
        </p:nvSpPr>
        <p:spPr>
          <a:xfrm>
            <a:off x="2832989" y="3412871"/>
            <a:ext cx="794258" cy="794258"/>
          </a:xfrm>
          <a:prstGeom prst="ellipse">
            <a:avLst/>
          </a:prstGeom>
          <a:solidFill>
            <a:srgbClr val="FFFFFF"/>
          </a:solidFill>
          <a:ln w="25400" cap="sq" cmpd="sng" algn="ctr">
            <a:solidFill>
              <a:srgbClr val="80808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Oval 14"/>
          <p:cNvSpPr/>
          <p:nvPr/>
        </p:nvSpPr>
        <p:spPr>
          <a:xfrm>
            <a:off x="4058666" y="3409061"/>
            <a:ext cx="801878" cy="801878"/>
          </a:xfrm>
          <a:prstGeom prst="ellipse">
            <a:avLst/>
          </a:prstGeom>
          <a:solidFill>
            <a:srgbClr val="FFFFFF"/>
          </a:solidFill>
          <a:ln w="25400" cap="sq" cmpd="sng" algn="ctr">
            <a:solidFill>
              <a:srgbClr val="80808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Oval 15"/>
          <p:cNvSpPr/>
          <p:nvPr/>
        </p:nvSpPr>
        <p:spPr>
          <a:xfrm>
            <a:off x="5292090" y="3412871"/>
            <a:ext cx="794258" cy="794258"/>
          </a:xfrm>
          <a:prstGeom prst="ellipse">
            <a:avLst/>
          </a:prstGeom>
          <a:solidFill>
            <a:srgbClr val="FFFFFF"/>
          </a:solidFill>
          <a:ln w="25400" cap="sq" cmpd="sng" algn="ctr">
            <a:solidFill>
              <a:srgbClr val="80808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Oval 16"/>
          <p:cNvSpPr/>
          <p:nvPr/>
        </p:nvSpPr>
        <p:spPr>
          <a:xfrm>
            <a:off x="6517767" y="3409061"/>
            <a:ext cx="801878" cy="801878"/>
          </a:xfrm>
          <a:prstGeom prst="ellipse">
            <a:avLst/>
          </a:prstGeom>
          <a:solidFill>
            <a:srgbClr val="FFFFFF"/>
          </a:solidFill>
          <a:ln w="25400" cap="sq" cmpd="sng" algn="ctr">
            <a:solidFill>
              <a:srgbClr val="80808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Oval 17"/>
          <p:cNvSpPr/>
          <p:nvPr/>
        </p:nvSpPr>
        <p:spPr>
          <a:xfrm>
            <a:off x="7751064" y="3412871"/>
            <a:ext cx="794259" cy="794258"/>
          </a:xfrm>
          <a:prstGeom prst="ellipse">
            <a:avLst/>
          </a:prstGeom>
          <a:solidFill>
            <a:srgbClr val="FFFFFF"/>
          </a:solidFill>
          <a:ln w="25400" cap="sq" cmpd="sng" algn="ctr">
            <a:solidFill>
              <a:srgbClr val="80808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83284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100" y="2590800"/>
            <a:ext cx="5470652" cy="16852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pp. F-20–21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908314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6934200"/>
            <a:ext cx="8600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F-21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5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1: Creating AB patterns.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4500" y="1104900"/>
            <a:ext cx="17995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Example: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604137" y="2231009"/>
            <a:ext cx="6939407" cy="1042416"/>
            <a:chOff x="1604137" y="2231009"/>
            <a:chExt cx="6939407" cy="1042416"/>
          </a:xfrm>
        </p:grpSpPr>
        <p:sp>
          <p:nvSpPr>
            <p:cNvPr id="5" name="Oval 4"/>
            <p:cNvSpPr/>
            <p:nvPr/>
          </p:nvSpPr>
          <p:spPr>
            <a:xfrm>
              <a:off x="1604137" y="2505964"/>
              <a:ext cx="492506" cy="492506"/>
            </a:xfrm>
            <a:prstGeom prst="ellipse">
              <a:avLst/>
            </a:prstGeom>
            <a:solidFill>
              <a:srgbClr val="32CD32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Oval 5"/>
            <p:cNvSpPr/>
            <p:nvPr/>
          </p:nvSpPr>
          <p:spPr>
            <a:xfrm>
              <a:off x="2563749" y="2231136"/>
              <a:ext cx="1042162" cy="1042162"/>
            </a:xfrm>
            <a:prstGeom prst="ellipse">
              <a:avLst/>
            </a:prstGeom>
            <a:solidFill>
              <a:srgbClr val="0767F8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Oval 6"/>
            <p:cNvSpPr/>
            <p:nvPr/>
          </p:nvSpPr>
          <p:spPr>
            <a:xfrm>
              <a:off x="4072890" y="2505964"/>
              <a:ext cx="492506" cy="492506"/>
            </a:xfrm>
            <a:prstGeom prst="ellipse">
              <a:avLst/>
            </a:prstGeom>
            <a:solidFill>
              <a:srgbClr val="32CD32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Oval 7"/>
            <p:cNvSpPr/>
            <p:nvPr/>
          </p:nvSpPr>
          <p:spPr>
            <a:xfrm>
              <a:off x="5032375" y="2231009"/>
              <a:ext cx="1042416" cy="1042416"/>
            </a:xfrm>
            <a:prstGeom prst="ellipse">
              <a:avLst/>
            </a:prstGeom>
            <a:solidFill>
              <a:srgbClr val="0767F8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Oval 8"/>
            <p:cNvSpPr/>
            <p:nvPr/>
          </p:nvSpPr>
          <p:spPr>
            <a:xfrm>
              <a:off x="6541643" y="2505964"/>
              <a:ext cx="492506" cy="492506"/>
            </a:xfrm>
            <a:prstGeom prst="ellipse">
              <a:avLst/>
            </a:prstGeom>
            <a:solidFill>
              <a:srgbClr val="32CD32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" name="Oval 9"/>
            <p:cNvSpPr/>
            <p:nvPr/>
          </p:nvSpPr>
          <p:spPr>
            <a:xfrm>
              <a:off x="7501128" y="2231009"/>
              <a:ext cx="1042416" cy="1042416"/>
            </a:xfrm>
            <a:prstGeom prst="ellipse">
              <a:avLst/>
            </a:prstGeom>
            <a:solidFill>
              <a:srgbClr val="0767F8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1078001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5052" y="1168400"/>
            <a:ext cx="5017643" cy="498614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44500" y="6934200"/>
            <a:ext cx="8600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Use BLM Finding Patterns in Patterns (p. F-34).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F-21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45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2: Looking for the patterns.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036586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6934200"/>
            <a:ext cx="6466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Use BLM Circles and Squares (p. I-1). See p. F-22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5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3: Making crossing patterns.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4500" y="1117600"/>
            <a:ext cx="17995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Example: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8178800" y="6404388"/>
            <a:ext cx="1549401" cy="779307"/>
          </a:xfrm>
          <a:custGeom>
            <a:avLst/>
            <a:gdLst/>
            <a:ahLst/>
            <a:cxnLst/>
            <a:rect l="0" t="0" r="0" b="0"/>
            <a:pathLst>
              <a:path w="1549401" h="779307">
                <a:moveTo>
                  <a:pt x="0" y="0"/>
                </a:moveTo>
                <a:lnTo>
                  <a:pt x="1549400" y="0"/>
                </a:lnTo>
                <a:lnTo>
                  <a:pt x="1549400" y="779306"/>
                </a:lnTo>
                <a:lnTo>
                  <a:pt x="0" y="779306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Freeform 6"/>
          <p:cNvSpPr/>
          <p:nvPr/>
        </p:nvSpPr>
        <p:spPr>
          <a:xfrm>
            <a:off x="9036897" y="6520187"/>
            <a:ext cx="547710" cy="547710"/>
          </a:xfrm>
          <a:custGeom>
            <a:avLst/>
            <a:gdLst/>
            <a:ahLst/>
            <a:cxnLst/>
            <a:rect l="0" t="0" r="0" b="0"/>
            <a:pathLst>
              <a:path w="547710" h="547710">
                <a:moveTo>
                  <a:pt x="0" y="0"/>
                </a:moveTo>
                <a:lnTo>
                  <a:pt x="547709" y="0"/>
                </a:lnTo>
                <a:lnTo>
                  <a:pt x="547709" y="547709"/>
                </a:lnTo>
                <a:lnTo>
                  <a:pt x="0" y="547709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Oval 7"/>
          <p:cNvSpPr/>
          <p:nvPr/>
        </p:nvSpPr>
        <p:spPr>
          <a:xfrm>
            <a:off x="8331200" y="6520180"/>
            <a:ext cx="547624" cy="547624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15" name="Group 14"/>
          <p:cNvGrpSpPr/>
          <p:nvPr/>
        </p:nvGrpSpPr>
        <p:grpSpPr>
          <a:xfrm>
            <a:off x="1589846" y="2227198"/>
            <a:ext cx="4160968" cy="547710"/>
            <a:chOff x="1589846" y="2227198"/>
            <a:chExt cx="4160968" cy="547710"/>
          </a:xfrm>
        </p:grpSpPr>
        <p:sp>
          <p:nvSpPr>
            <p:cNvPr id="9" name="Freeform 8"/>
            <p:cNvSpPr/>
            <p:nvPr/>
          </p:nvSpPr>
          <p:spPr>
            <a:xfrm>
              <a:off x="1589846" y="2227198"/>
              <a:ext cx="547710" cy="547710"/>
            </a:xfrm>
            <a:custGeom>
              <a:avLst/>
              <a:gdLst/>
              <a:ahLst/>
              <a:cxnLst/>
              <a:rect l="0" t="0" r="0" b="0"/>
              <a:pathLst>
                <a:path w="547710" h="547710">
                  <a:moveTo>
                    <a:pt x="0" y="0"/>
                  </a:moveTo>
                  <a:lnTo>
                    <a:pt x="547709" y="0"/>
                  </a:lnTo>
                  <a:lnTo>
                    <a:pt x="547709" y="547709"/>
                  </a:lnTo>
                  <a:lnTo>
                    <a:pt x="0" y="54770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" name="Freeform 9"/>
            <p:cNvSpPr/>
            <p:nvPr/>
          </p:nvSpPr>
          <p:spPr>
            <a:xfrm>
              <a:off x="2312495" y="2227198"/>
              <a:ext cx="547710" cy="547710"/>
            </a:xfrm>
            <a:custGeom>
              <a:avLst/>
              <a:gdLst/>
              <a:ahLst/>
              <a:cxnLst/>
              <a:rect l="0" t="0" r="0" b="0"/>
              <a:pathLst>
                <a:path w="547710" h="547710">
                  <a:moveTo>
                    <a:pt x="0" y="0"/>
                  </a:moveTo>
                  <a:lnTo>
                    <a:pt x="547709" y="0"/>
                  </a:lnTo>
                  <a:lnTo>
                    <a:pt x="547709" y="547709"/>
                  </a:lnTo>
                  <a:lnTo>
                    <a:pt x="0" y="54770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Oval 10"/>
            <p:cNvSpPr/>
            <p:nvPr/>
          </p:nvSpPr>
          <p:spPr>
            <a:xfrm>
              <a:off x="3035173" y="2227199"/>
              <a:ext cx="547624" cy="54762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3757790" y="2227198"/>
              <a:ext cx="547710" cy="547710"/>
            </a:xfrm>
            <a:custGeom>
              <a:avLst/>
              <a:gdLst/>
              <a:ahLst/>
              <a:cxnLst/>
              <a:rect l="0" t="0" r="0" b="0"/>
              <a:pathLst>
                <a:path w="547710" h="547710">
                  <a:moveTo>
                    <a:pt x="0" y="0"/>
                  </a:moveTo>
                  <a:lnTo>
                    <a:pt x="547709" y="0"/>
                  </a:lnTo>
                  <a:lnTo>
                    <a:pt x="547709" y="547709"/>
                  </a:lnTo>
                  <a:lnTo>
                    <a:pt x="0" y="54770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4480439" y="2227198"/>
              <a:ext cx="547711" cy="547710"/>
            </a:xfrm>
            <a:custGeom>
              <a:avLst/>
              <a:gdLst/>
              <a:ahLst/>
              <a:cxnLst/>
              <a:rect l="0" t="0" r="0" b="0"/>
              <a:pathLst>
                <a:path w="547711" h="547710">
                  <a:moveTo>
                    <a:pt x="0" y="0"/>
                  </a:moveTo>
                  <a:lnTo>
                    <a:pt x="547710" y="0"/>
                  </a:lnTo>
                  <a:lnTo>
                    <a:pt x="547710" y="547709"/>
                  </a:lnTo>
                  <a:lnTo>
                    <a:pt x="0" y="54770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Oval 13"/>
            <p:cNvSpPr/>
            <p:nvPr/>
          </p:nvSpPr>
          <p:spPr>
            <a:xfrm>
              <a:off x="5203190" y="2227199"/>
              <a:ext cx="547624" cy="54762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7112107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K.1 pp. 125–126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7226304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B36899D-5A7A-4635-8B97-5AB5F44447EB}"/>
</file>

<file path=customXml/itemProps2.xml><?xml version="1.0" encoding="utf-8"?>
<ds:datastoreItem xmlns:ds="http://schemas.openxmlformats.org/officeDocument/2006/customXml" ds:itemID="{74D56C29-56CB-49D6-B57C-42CA2214661D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626F125-336B-4C81-909B-B7C5FDD89EA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150</Words>
  <Application>Microsoft Office PowerPoint</Application>
  <PresentationFormat>Custom</PresentationFormat>
  <Paragraphs>24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Natalie Francis</dc:creator>
  <cp:lastModifiedBy>Lindsay Karpenko</cp:lastModifiedBy>
  <cp:revision>3</cp:revision>
  <dcterms:created xsi:type="dcterms:W3CDTF">2019-07-29T14:04:30Z</dcterms:created>
  <dcterms:modified xsi:type="dcterms:W3CDTF">2020-09-29T19:44:06Z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