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0160000" cy="8331200"/>
  <p:notesSz cx="6858000" cy="9144000"/>
  <p:embeddedFontLst>
    <p:embeddedFont>
      <p:font typeface="Century Gothic" panose="020B0502020202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6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114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825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7887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744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717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626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8600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5969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372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183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105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879CD-8A54-4C4B-827E-FDD4C70F72A0}" type="datetimeFigureOut">
              <a:rPr lang="en-CA" smtClean="0"/>
              <a:t>2020-09-29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15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K.2 Unit 9 Number Sense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M-9–14</a:t>
            </a:r>
            <a:endParaRPr lang="en-CA" sz="1600" dirty="0" smtClean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NSK-56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Counting Out 10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count to 10, starting from any number less than 10;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fill in a ten-frame using the reading pattern: from left to right and </a:t>
            </a:r>
            <a:br>
              <a:rPr lang="en-CA" sz="1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top to bottom.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K.2 pp. 62–64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8075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boxes are there in all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M-10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229963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42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719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Fill in the ten-frame with 7.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p. M-10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441757"/>
              </p:ext>
            </p:extLst>
          </p:nvPr>
        </p:nvGraphicFramePr>
        <p:xfrm>
          <a:off x="1523999" y="2416429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9127363" y="29650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7" name="Group 16"/>
          <p:cNvGrpSpPr/>
          <p:nvPr/>
        </p:nvGrpSpPr>
        <p:grpSpPr>
          <a:xfrm>
            <a:off x="1905508" y="2646680"/>
            <a:ext cx="6533261" cy="2384171"/>
            <a:chOff x="1905508" y="2646680"/>
            <a:chExt cx="6533261" cy="2384171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200" y="4050411"/>
              <a:ext cx="742569" cy="9321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5688" y="2658237"/>
              <a:ext cx="317246" cy="9359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5881" y="2646680"/>
              <a:ext cx="657606" cy="92824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7039" y="2646680"/>
              <a:ext cx="649859" cy="9359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0031" y="2658237"/>
              <a:ext cx="746506" cy="9244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1" name="Picture 10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4026" y="2658237"/>
              <a:ext cx="626618" cy="9321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2" name="Picture 11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508" y="4005834"/>
              <a:ext cx="657606" cy="10210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3" name="Picture 12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5881" y="4009771"/>
              <a:ext cx="653669" cy="10210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4" name="Picture 13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3102" y="4005834"/>
              <a:ext cx="653669" cy="10250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5" name="Picture 14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1311" y="4060063"/>
              <a:ext cx="584073" cy="91668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6" name="Picture 1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5403" y="4050411"/>
              <a:ext cx="317246" cy="9359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8" name="TextBox 17"/>
          <p:cNvSpPr txBox="1"/>
          <p:nvPr/>
        </p:nvSpPr>
        <p:spPr>
          <a:xfrm>
            <a:off x="469900" y="203200"/>
            <a:ext cx="719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Filling ten-frames.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0171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719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Practise filling it in without guiding numbers. 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</a:t>
            </a:r>
            <a:r>
              <a:rPr lang="en-CA" sz="1600" dirty="0">
                <a:solidFill>
                  <a:srgbClr val="666666"/>
                </a:solidFill>
              </a:rPr>
              <a:t>. </a:t>
            </a:r>
            <a:r>
              <a:rPr lang="en-CA" sz="1600" dirty="0" smtClean="0">
                <a:solidFill>
                  <a:srgbClr val="666666"/>
                </a:solidFill>
              </a:rPr>
              <a:t>M-10–11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659352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91527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469900" y="203200"/>
            <a:ext cx="719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Filling an empty ten-frame.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1317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874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many counters do we have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Continue counting to 10. See p. M-11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522478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91527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4885690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34377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2040763" y="441401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77303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20407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630034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496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66860" y="2931922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How many counters are in the ten-frame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Fill the empty boxes. See p. M-11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15900"/>
            <a:ext cx="8333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Counting out 10 with a ten-frame.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780057"/>
              </p:ext>
            </p:extLst>
          </p:nvPr>
        </p:nvGraphicFramePr>
        <p:xfrm>
          <a:off x="15366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20788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34758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49109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63079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2078863" y="4328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7811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3463163" y="43162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4898263" y="43162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9166860" y="2296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776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Use BLM Ten-Frames (p. S-29). See p. M-11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1: Filling ten-frames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6371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M-11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Activity 2: Counting out 10 with a ten-frame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1537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342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M-11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Preparing for the AP pages.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2" y="2289429"/>
            <a:ext cx="8629269" cy="39022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35221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590800"/>
            <a:ext cx="5470652" cy="1685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M-12–13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6315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1: Beginnings of counting on to subtract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2834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5470144" cy="1249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68113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2: Beginnings of counting on to add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413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3: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299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4: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5828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596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M-14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Extension 5: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421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K.2 pp. 62–64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147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34469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circles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I want to make 5 circles, how many more circles should I draw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Oval 3"/>
          <p:cNvSpPr/>
          <p:nvPr/>
        </p:nvSpPr>
        <p:spPr>
          <a:xfrm>
            <a:off x="12919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28540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4538472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6346571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8030972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193601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Counting up to 5.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052694" y="-10864"/>
            <a:ext cx="4107306" cy="6356604"/>
            <a:chOff x="6052694" y="0"/>
            <a:chExt cx="4107306" cy="6356604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6052694" y="0"/>
              <a:ext cx="0" cy="63566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052694" y="6356604"/>
              <a:ext cx="41073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7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Keep counting until you have counted 5 fingers altogether.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 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583" y="2208403"/>
            <a:ext cx="3531489" cy="32030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53498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50900"/>
            <a:ext cx="34469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circles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9197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Oval 3"/>
          <p:cNvSpPr/>
          <p:nvPr/>
        </p:nvSpPr>
        <p:spPr>
          <a:xfrm>
            <a:off x="12919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28540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4538472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63465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8030972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6" name="Group 15"/>
          <p:cNvGrpSpPr/>
          <p:nvPr/>
        </p:nvGrpSpPr>
        <p:grpSpPr>
          <a:xfrm>
            <a:off x="7707123" y="-10864"/>
            <a:ext cx="2452877" cy="6369305"/>
            <a:chOff x="7707123" y="0"/>
            <a:chExt cx="2452877" cy="6369305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7707123" y="0"/>
              <a:ext cx="0" cy="63693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707123" y="6369305"/>
              <a:ext cx="245287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791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50900"/>
            <a:ext cx="34469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circles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M-9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Oval 3"/>
          <p:cNvSpPr/>
          <p:nvPr/>
        </p:nvSpPr>
        <p:spPr>
          <a:xfrm>
            <a:off x="12919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28540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4538472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6346571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8030972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6" name="Group 15"/>
          <p:cNvGrpSpPr/>
          <p:nvPr/>
        </p:nvGrpSpPr>
        <p:grpSpPr>
          <a:xfrm>
            <a:off x="4219195" y="-10864"/>
            <a:ext cx="5940805" cy="6356603"/>
            <a:chOff x="4219195" y="0"/>
            <a:chExt cx="5940805" cy="6356603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4219195" y="0"/>
              <a:ext cx="0" cy="63566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219195" y="6356603"/>
              <a:ext cx="594080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8114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38063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triangles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951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pp</a:t>
            </a:r>
            <a:r>
              <a:rPr lang="en-CA" sz="1600" dirty="0">
                <a:solidFill>
                  <a:srgbClr val="666666"/>
                </a:solidFill>
              </a:rPr>
              <a:t>. M-9–10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983573" y="1984950"/>
            <a:ext cx="1253454" cy="1146200"/>
          </a:xfrm>
          <a:custGeom>
            <a:avLst/>
            <a:gdLst/>
            <a:ahLst/>
            <a:cxnLst/>
            <a:rect l="0" t="0" r="0" b="0"/>
            <a:pathLst>
              <a:path w="1253454" h="1146200">
                <a:moveTo>
                  <a:pt x="626830" y="0"/>
                </a:moveTo>
                <a:lnTo>
                  <a:pt x="1253453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3460829" y="1984950"/>
            <a:ext cx="1253454" cy="1146200"/>
          </a:xfrm>
          <a:custGeom>
            <a:avLst/>
            <a:gdLst/>
            <a:ahLst/>
            <a:cxnLst/>
            <a:rect l="0" t="0" r="0" b="0"/>
            <a:pathLst>
              <a:path w="1253454" h="1146200">
                <a:moveTo>
                  <a:pt x="626830" y="0"/>
                </a:moveTo>
                <a:lnTo>
                  <a:pt x="1253453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983573" y="4772370"/>
            <a:ext cx="1253454" cy="1146201"/>
          </a:xfrm>
          <a:custGeom>
            <a:avLst/>
            <a:gdLst/>
            <a:ahLst/>
            <a:cxnLst/>
            <a:rect l="0" t="0" r="0" b="0"/>
            <a:pathLst>
              <a:path w="1253454" h="1146201">
                <a:moveTo>
                  <a:pt x="626830" y="0"/>
                </a:moveTo>
                <a:lnTo>
                  <a:pt x="1253453" y="1146200"/>
                </a:lnTo>
                <a:lnTo>
                  <a:pt x="0" y="1146200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3460829" y="4772370"/>
            <a:ext cx="1253454" cy="1146201"/>
          </a:xfrm>
          <a:custGeom>
            <a:avLst/>
            <a:gdLst/>
            <a:ahLst/>
            <a:cxnLst/>
            <a:rect l="0" t="0" r="0" b="0"/>
            <a:pathLst>
              <a:path w="1253454" h="1146201">
                <a:moveTo>
                  <a:pt x="626830" y="0"/>
                </a:moveTo>
                <a:lnTo>
                  <a:pt x="1253453" y="1146200"/>
                </a:lnTo>
                <a:lnTo>
                  <a:pt x="0" y="1146200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2207376" y="3272172"/>
            <a:ext cx="1253454" cy="1146198"/>
          </a:xfrm>
          <a:custGeom>
            <a:avLst/>
            <a:gdLst/>
            <a:ahLst/>
            <a:cxnLst/>
            <a:rect l="0" t="0" r="0" b="0"/>
            <a:pathLst>
              <a:path w="1253454" h="1146198">
                <a:moveTo>
                  <a:pt x="626830" y="0"/>
                </a:moveTo>
                <a:lnTo>
                  <a:pt x="1253453" y="1146197"/>
                </a:lnTo>
                <a:lnTo>
                  <a:pt x="0" y="1146197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8032830" y="3095879"/>
            <a:ext cx="1253455" cy="1146200"/>
          </a:xfrm>
          <a:custGeom>
            <a:avLst/>
            <a:gdLst/>
            <a:ahLst/>
            <a:cxnLst/>
            <a:rect l="0" t="0" r="0" b="0"/>
            <a:pathLst>
              <a:path w="1253455" h="1146200">
                <a:moveTo>
                  <a:pt x="626829" y="0"/>
                </a:moveTo>
                <a:lnTo>
                  <a:pt x="1253454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Freeform 9"/>
          <p:cNvSpPr/>
          <p:nvPr/>
        </p:nvSpPr>
        <p:spPr>
          <a:xfrm>
            <a:off x="7258130" y="4524859"/>
            <a:ext cx="1253455" cy="1146200"/>
          </a:xfrm>
          <a:custGeom>
            <a:avLst/>
            <a:gdLst/>
            <a:ahLst/>
            <a:cxnLst/>
            <a:rect l="0" t="0" r="0" b="0"/>
            <a:pathLst>
              <a:path w="1253455" h="1146200">
                <a:moveTo>
                  <a:pt x="626829" y="0"/>
                </a:moveTo>
                <a:lnTo>
                  <a:pt x="1253454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reeform 10"/>
          <p:cNvSpPr/>
          <p:nvPr/>
        </p:nvSpPr>
        <p:spPr>
          <a:xfrm>
            <a:off x="5839576" y="3378661"/>
            <a:ext cx="1253455" cy="1146199"/>
          </a:xfrm>
          <a:custGeom>
            <a:avLst/>
            <a:gdLst/>
            <a:ahLst/>
            <a:cxnLst/>
            <a:rect l="0" t="0" r="0" b="0"/>
            <a:pathLst>
              <a:path w="1253455" h="1146199">
                <a:moveTo>
                  <a:pt x="626831" y="0"/>
                </a:moveTo>
                <a:lnTo>
                  <a:pt x="1253454" y="1146198"/>
                </a:lnTo>
                <a:lnTo>
                  <a:pt x="0" y="1146198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reeform 11"/>
          <p:cNvSpPr/>
          <p:nvPr/>
        </p:nvSpPr>
        <p:spPr>
          <a:xfrm>
            <a:off x="7884857" y="1267262"/>
            <a:ext cx="1253454" cy="1146200"/>
          </a:xfrm>
          <a:custGeom>
            <a:avLst/>
            <a:gdLst/>
            <a:ahLst/>
            <a:cxnLst/>
            <a:rect l="0" t="0" r="0" b="0"/>
            <a:pathLst>
              <a:path w="1253454" h="1146200">
                <a:moveTo>
                  <a:pt x="626829" y="0"/>
                </a:moveTo>
                <a:lnTo>
                  <a:pt x="1253453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 12"/>
          <p:cNvSpPr/>
          <p:nvPr/>
        </p:nvSpPr>
        <p:spPr>
          <a:xfrm>
            <a:off x="5839576" y="1086264"/>
            <a:ext cx="1253454" cy="1146199"/>
          </a:xfrm>
          <a:custGeom>
            <a:avLst/>
            <a:gdLst/>
            <a:ahLst/>
            <a:cxnLst/>
            <a:rect l="0" t="0" r="0" b="0"/>
            <a:pathLst>
              <a:path w="1253454" h="1146199">
                <a:moveTo>
                  <a:pt x="626831" y="0"/>
                </a:moveTo>
                <a:lnTo>
                  <a:pt x="1253453" y="1146198"/>
                </a:lnTo>
                <a:lnTo>
                  <a:pt x="0" y="1146198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469900" y="203200"/>
            <a:ext cx="355079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Counting up to 10 by grouping 5s.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130800" y="-10864"/>
            <a:ext cx="5029200" cy="2877187"/>
            <a:chOff x="5130800" y="0"/>
            <a:chExt cx="5029200" cy="2877187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130800" y="0"/>
              <a:ext cx="0" cy="28771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130800" y="2877187"/>
              <a:ext cx="5029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8249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1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What are some easier ways to make sure there are 10 circles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M-10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92378" y="1408049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/>
          <p:cNvSpPr/>
          <p:nvPr/>
        </p:nvSpPr>
        <p:spPr>
          <a:xfrm>
            <a:off x="3261106" y="1408049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1747774" y="3067050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3687318" y="3067050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792734" y="4913249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4594606" y="5154549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2546223" y="4766564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7931023" y="1960118"/>
            <a:ext cx="970789" cy="97078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7426579" y="3757676"/>
            <a:ext cx="970788" cy="97078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6160262" y="2197862"/>
            <a:ext cx="970788" cy="97078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469900" y="203200"/>
            <a:ext cx="406267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Counting up to 10 without a ten-frame.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9900" y="838200"/>
            <a:ext cx="35594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circles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751577" y="-10864"/>
            <a:ext cx="4408423" cy="5084699"/>
            <a:chOff x="5751577" y="0"/>
            <a:chExt cx="4408423" cy="5084699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751577" y="0"/>
              <a:ext cx="0" cy="50846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751578" y="5084699"/>
              <a:ext cx="44084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417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8333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What do we call this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Why is this called a five-frame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M-10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11426"/>
              </p:ext>
            </p:extLst>
          </p:nvPr>
        </p:nvGraphicFramePr>
        <p:xfrm>
          <a:off x="1523999" y="2359279"/>
          <a:ext cx="7112000" cy="142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</a:tblGrid>
              <a:tr h="14224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203200"/>
            <a:ext cx="23476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Introduce ten-frames.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082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9FECEA-7CF4-446E-9B34-DC4121001D53}"/>
</file>

<file path=customXml/itemProps2.xml><?xml version="1.0" encoding="utf-8"?>
<ds:datastoreItem xmlns:ds="http://schemas.openxmlformats.org/officeDocument/2006/customXml" ds:itemID="{34EFE5A3-19A7-4B09-937E-22E2E4680C7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7831B01-F235-4B6A-8BEA-D1AEB3EB14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442</Words>
  <Application>Microsoft Office PowerPoint</Application>
  <PresentationFormat>Custom</PresentationFormat>
  <Paragraphs>55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natalie.francis</cp:lastModifiedBy>
  <cp:revision>14</cp:revision>
  <dcterms:created xsi:type="dcterms:W3CDTF">2019-07-29T17:17:17Z</dcterms:created>
  <dcterms:modified xsi:type="dcterms:W3CDTF">2020-09-29T18:53:21Z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