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E1E06-1223-FCC9-084D-D8318CCF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D71494-CD19-8EED-13A5-0AA8AE160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45FDA-B289-F45D-1883-A9E84667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F445A7-D10C-6806-C8BC-4CF41AB6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D4B13E-1A73-44AE-1ADF-E39F4424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88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C787D-6545-8A99-10BE-0933EC77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76208C-901F-C71E-EE0A-1A40C5BFB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67033D-7081-BBE2-E05A-DAC573BB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08286-63D4-2B5F-228F-0BE4ED53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77B2F1-7F07-A09B-1087-16143C4B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35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CC8CE-2ACF-247D-849A-9CCD1B4B7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126FA0-EBF1-321D-3183-D52BA3BE9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480E3-CCDB-794A-C98D-18AE58BF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14FEE5-94DB-F016-5D3A-E3AB689F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12233-8734-1F25-422F-542D2844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935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3553A-2CC9-613E-51A0-6E66E2E8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D033-1CF6-AB32-75E8-323751C5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95151-60F9-31F9-0645-6934FE6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45BDD4-31D0-69C3-C635-8FBDDBE5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2FD70B-BA25-57D8-55FD-E172ECE0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83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35ED0-570A-376B-DCE5-1FCF4C39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D37E13-DC78-A356-0B7C-85E35EC51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8C0A7-48C4-6F91-2AD3-2D6DB175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C077D7-9862-DC45-896F-7DCB8453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77297B-B9D6-7328-8113-5F013DF9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80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8F217-F9D0-302C-AF67-43F82B53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074E7A-9FCF-29F3-670B-9F9D76F3D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200AAD-4C35-878A-B844-825DC3854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B5F6F8-1A9E-F660-AD7B-79D43E2A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14CA2B-E470-7290-05BE-B3D6D906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68D893-F2BB-FE32-22C4-0AC25064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20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80792-2011-6E79-6738-CA3B3F31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4CED18-47B6-851A-4344-F47EB149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62A462-7008-465C-20FD-AABD02AFD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224395-E477-18DE-7215-897FF4119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85EA07-65C6-A05C-1BAF-3E30C97FC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0F291F-6778-1B73-20B1-6C41DFEF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A0860C-D867-4A16-87FF-79581E11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1C5E95-90AD-4AC8-A329-E2DE6BE3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507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983CE-6DFA-8A10-77D5-1D8BDF6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70B963-A82A-8F8C-49E4-DC0289D3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A28E4E-73C6-66E4-2E80-9671DE63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61123-1707-9337-2711-F5A2DA5D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43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132903-8518-B19E-6536-ADD541E9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7E7FF5-2C10-CCD9-FA74-E1096543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ED4A00-7ED2-2B12-AC82-D7F59341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002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67A5E-33FF-1E8E-79C2-B4C9D32C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206E5-565B-EB3C-6987-C5EF71A97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49811A-F128-13F3-C28A-8AD583FB2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6BF454-578F-9AF3-95CF-682711D8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69A4A-06D3-4802-BB33-BE418358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8F828C-59C0-942A-0B01-7F1E0E0F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562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A66D-5CE1-EBDF-7563-6CC03A02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F4207C-FB27-0311-08DF-DF3D18B19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833EE2-5611-113C-EEF4-D720E8F70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55D3E2-4CAD-471B-1CB8-ACB55409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C633B6-8946-6CF5-AEDA-5B3DC134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A15754-7173-EB48-FA42-EAEF2890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359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2C1059-0524-1E07-7441-DEB89A61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F1CD62-27DE-E38B-E372-400145CC2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1FCA8-C8C0-36C7-E410-D7B8D9801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2069B-BF92-40DC-A077-AF4BC0C00870}" type="datetimeFigureOut">
              <a:rPr lang="fr-CA" smtClean="0"/>
              <a:t>2023-07-22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7D6E2-3E71-F9BA-809B-0AD82757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E7C003-1635-9051-CA81-009753393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7A35-0F6A-4611-95A0-541686FBFA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15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iktor.freiman@umoncton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reative.ca/ws/media-library/248862f3516e4c14b5475277aa2d2421/activites-mathematico-musicale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creative.ca/ws/media-library/248862f3516e4c14b5475277aa2d2421/activites-mathematico-musical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724AF-CBD5-F357-B167-0F45E51F1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stimulate interest in rich mathematics in elementary teachers and their students: some of New Brunswick (French) and international experiences</a:t>
            </a:r>
            <a:endParaRPr lang="fr-CA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587872-2810-0355-3C9D-892D2E7ED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Viktor Freiman, Université de Moncton</a:t>
            </a:r>
          </a:p>
          <a:p>
            <a:r>
              <a:rPr lang="fr-CA" dirty="0">
                <a:hlinkClick r:id="rId2"/>
              </a:rPr>
              <a:t>Viktor.freiman@umoncton.ca</a:t>
            </a:r>
            <a:r>
              <a:rPr lang="fr-CA" dirty="0"/>
              <a:t> </a:t>
            </a:r>
          </a:p>
          <a:p>
            <a:endParaRPr lang="fr-CA" dirty="0"/>
          </a:p>
          <a:p>
            <a:r>
              <a:rPr lang="fr-CA" dirty="0"/>
              <a:t>BIRS Workshop 23w5150 23-28 July, 2023</a:t>
            </a:r>
          </a:p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Putting Together Resources to Support Current and Future Elementary School Teachers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9689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5B1CA-2BB7-894B-B19B-F8766138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New/</a:t>
            </a:r>
            <a:r>
              <a:rPr lang="fr-CA" dirty="0" err="1"/>
              <a:t>ongoing</a:t>
            </a:r>
            <a:r>
              <a:rPr lang="fr-CA" dirty="0"/>
              <a:t> collaborations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5A611-230C-65AA-5A43-7F726734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Intr’Appreneurship</a:t>
            </a:r>
            <a:r>
              <a:rPr lang="fr-CA" dirty="0"/>
              <a:t> Project (District scolaire francophone Sud; SSHRC partnership engagement Grant – 2022) (Flexible </a:t>
            </a:r>
            <a:r>
              <a:rPr lang="fr-CA" dirty="0" err="1"/>
              <a:t>learning</a:t>
            </a:r>
            <a:r>
              <a:rPr lang="fr-CA" dirty="0"/>
              <a:t> </a:t>
            </a:r>
            <a:r>
              <a:rPr lang="fr-CA" dirty="0" err="1"/>
              <a:t>spaces</a:t>
            </a:r>
            <a:r>
              <a:rPr lang="fr-CA" dirty="0"/>
              <a:t>; </a:t>
            </a:r>
            <a:r>
              <a:rPr lang="fr-CA" dirty="0" err="1"/>
              <a:t>interdisciplinary</a:t>
            </a:r>
            <a:r>
              <a:rPr lang="fr-CA" dirty="0"/>
              <a:t> </a:t>
            </a:r>
            <a:r>
              <a:rPr lang="fr-CA" dirty="0" err="1"/>
              <a:t>teaching</a:t>
            </a:r>
            <a:r>
              <a:rPr lang="fr-CA" dirty="0"/>
              <a:t>; </a:t>
            </a:r>
            <a:r>
              <a:rPr lang="fr-CA" dirty="0" err="1"/>
              <a:t>students</a:t>
            </a:r>
            <a:r>
              <a:rPr lang="fr-CA" dirty="0"/>
              <a:t>’ </a:t>
            </a:r>
            <a:r>
              <a:rPr lang="fr-CA" dirty="0" err="1"/>
              <a:t>autonomy</a:t>
            </a:r>
            <a:r>
              <a:rPr lang="fr-CA" dirty="0"/>
              <a:t> and initiative; collaboration; Industry4.0 </a:t>
            </a:r>
            <a:r>
              <a:rPr lang="fr-CA" dirty="0" err="1"/>
              <a:t>mindset</a:t>
            </a:r>
            <a:r>
              <a:rPr lang="fr-CA" dirty="0"/>
              <a:t>; </a:t>
            </a:r>
            <a:r>
              <a:rPr lang="fr-CA" dirty="0" err="1"/>
              <a:t>school</a:t>
            </a:r>
            <a:r>
              <a:rPr lang="fr-CA" dirty="0"/>
              <a:t> transformation </a:t>
            </a:r>
            <a:r>
              <a:rPr lang="fr-CA" dirty="0" err="1"/>
              <a:t>into</a:t>
            </a:r>
            <a:r>
              <a:rPr lang="fr-CA" dirty="0"/>
              <a:t> </a:t>
            </a:r>
            <a:r>
              <a:rPr lang="fr-CA" dirty="0" err="1"/>
              <a:t>community</a:t>
            </a:r>
            <a:r>
              <a:rPr lang="fr-CA" dirty="0"/>
              <a:t>-innovation centers). (Freiman et al, 2022; Chiasson and Freiman, 2022)  </a:t>
            </a:r>
          </a:p>
          <a:p>
            <a:r>
              <a:rPr lang="fr-CA" dirty="0"/>
              <a:t>Data science in high </a:t>
            </a:r>
            <a:r>
              <a:rPr lang="fr-CA" dirty="0" err="1"/>
              <a:t>school</a:t>
            </a:r>
            <a:r>
              <a:rPr lang="fr-CA" dirty="0"/>
              <a:t> </a:t>
            </a:r>
            <a:r>
              <a:rPr lang="fr-CA" dirty="0" err="1"/>
              <a:t>mathematics</a:t>
            </a:r>
            <a:r>
              <a:rPr lang="fr-CA" dirty="0"/>
              <a:t> (collaboration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teachers</a:t>
            </a:r>
            <a:r>
              <a:rPr lang="fr-CA" dirty="0"/>
              <a:t> to </a:t>
            </a:r>
            <a:r>
              <a:rPr lang="fr-CA" dirty="0" err="1"/>
              <a:t>create</a:t>
            </a:r>
            <a:r>
              <a:rPr lang="fr-CA" dirty="0"/>
              <a:t> and </a:t>
            </a:r>
            <a:r>
              <a:rPr lang="fr-CA" dirty="0" err="1"/>
              <a:t>implement</a:t>
            </a:r>
            <a:r>
              <a:rPr lang="fr-CA" dirty="0"/>
              <a:t> </a:t>
            </a:r>
            <a:r>
              <a:rPr lang="fr-CA" dirty="0" err="1"/>
              <a:t>teaching-learning</a:t>
            </a:r>
            <a:r>
              <a:rPr lang="fr-CA" dirty="0"/>
              <a:t> </a:t>
            </a:r>
            <a:r>
              <a:rPr lang="fr-CA" dirty="0" err="1"/>
              <a:t>scienarios</a:t>
            </a:r>
            <a:r>
              <a:rPr lang="fr-CA" dirty="0"/>
              <a:t>; </a:t>
            </a:r>
            <a:r>
              <a:rPr lang="fr-CA" dirty="0" err="1"/>
              <a:t>supported</a:t>
            </a:r>
            <a:r>
              <a:rPr lang="fr-CA" dirty="0"/>
              <a:t> by CALLISTO and AI (</a:t>
            </a:r>
            <a:r>
              <a:rPr lang="fr-CA" dirty="0" err="1"/>
              <a:t>Yaro</a:t>
            </a:r>
            <a:r>
              <a:rPr lang="fr-CA" dirty="0"/>
              <a:t> et al., </a:t>
            </a:r>
            <a:r>
              <a:rPr lang="fr-CA" dirty="0" err="1"/>
              <a:t>since</a:t>
            </a:r>
            <a:r>
              <a:rPr lang="fr-CA" dirty="0"/>
              <a:t> 2023). </a:t>
            </a:r>
          </a:p>
        </p:txBody>
      </p:sp>
    </p:spTree>
    <p:extLst>
      <p:ext uri="{BB962C8B-B14F-4D97-AF65-F5344CB8AC3E}">
        <p14:creationId xmlns:p14="http://schemas.microsoft.com/office/powerpoint/2010/main" val="262502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0C4E6-2DD9-352B-D6F4-217348BC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References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E5B6D-539F-00F8-F932-337EFF01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base"/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Freiman, V., Vézina, N., &amp;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Gandaho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 (2005). New Brunswick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-service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teachers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communicate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schoolchildren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about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problems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CAMI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ZDM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178-189.</a:t>
            </a:r>
            <a:b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fr-CA" sz="18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Freiman, V., &amp; Manuel, D. (2015).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Relating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Perceptions of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Interest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Difficulty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 the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Richness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Problems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Posted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on the CAMI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Website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Quadrante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61-84.</a:t>
            </a:r>
            <a:b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fr-CA" sz="18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Freiman, V., &amp;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Applebaum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(2011). Online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competition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virtual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marathon to challenge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promising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to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develop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persistence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Canadian Journal of Science, 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Mathematics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Technology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55-66.</a:t>
            </a:r>
            <a:b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fr-CA" sz="18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Freiman, V., &amp;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Applebaum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(2014).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Engaging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elementary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reasoning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investigations: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a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bachet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game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engaging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elementary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reasoning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investigations: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a Bachet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game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In R. Leikin (Ed.)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at the 8th International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Conference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Creativity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Giftedness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Denver, CO, July, 27–31, 2014.</a:t>
            </a:r>
            <a:b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fr-CA" sz="18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Freiman, V. (2006).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Problems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discover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to boost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talent in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early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grades: A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challenging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situations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approach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Mathematics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Enthusiast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51-75.</a:t>
            </a:r>
            <a:b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fr-CA" sz="18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Blanchard, S., Freiman, V., &amp;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Lirrete-Pitre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(2010).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Strategies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elementary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schoolchildren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solving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robotics-based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complex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tasks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Innovative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potential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r-CA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technology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Procedia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-Social and </a:t>
            </a:r>
            <a:r>
              <a:rPr lang="fr-CA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Behavioral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Sciences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CA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2851-2857.</a:t>
            </a:r>
            <a:endParaRPr lang="fr-CA" sz="18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fr-CA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Robichaud, X., Freiman, V., &amp; Lagacé, A. Activer les forces créatives de manière interdisciplinaire (mathématique, musique, technologie). </a:t>
            </a:r>
            <a:r>
              <a:rPr lang="fr-CA" sz="1800" b="0" i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https://educreative.ca/ws/media-library/248862f3516e4c14b5475277aa2d2421/activites-mathematico-musicales.pdf</a:t>
            </a:r>
            <a:r>
              <a:rPr lang="fr-CA" sz="1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fr-CA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53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12A76-6A09-1F20-97B8-10133EB9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Overching</a:t>
            </a:r>
            <a:r>
              <a:rPr lang="fr-CA" dirty="0"/>
              <a:t> goal for </a:t>
            </a:r>
            <a:r>
              <a:rPr lang="fr-CA" dirty="0" err="1"/>
              <a:t>creating</a:t>
            </a:r>
            <a:r>
              <a:rPr lang="fr-CA" dirty="0"/>
              <a:t>, sharing, </a:t>
            </a:r>
            <a:r>
              <a:rPr lang="fr-CA" dirty="0" err="1"/>
              <a:t>implementing</a:t>
            </a:r>
            <a:r>
              <a:rPr lang="fr-CA" dirty="0"/>
              <a:t>, and </a:t>
            </a:r>
            <a:r>
              <a:rPr lang="fr-CA" dirty="0" err="1"/>
              <a:t>researching</a:t>
            </a:r>
            <a:r>
              <a:rPr lang="fr-CA" dirty="0"/>
              <a:t> </a:t>
            </a:r>
            <a:r>
              <a:rPr lang="fr-CA" dirty="0" err="1"/>
              <a:t>resources</a:t>
            </a:r>
            <a:r>
              <a:rPr lang="fr-CA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42847-6793-D9DA-44E9-928943223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3600" dirty="0">
                <a:solidFill>
                  <a:srgbClr val="000000"/>
                </a:solidFill>
                <a:latin typeface="inherit"/>
              </a:rPr>
              <a:t>Goal: d</a:t>
            </a:r>
            <a:r>
              <a:rPr lang="en-US" sz="3600" dirty="0">
                <a:solidFill>
                  <a:srgbClr val="000000"/>
                </a:solidFill>
                <a:effectLst/>
                <a:latin typeface="inherit"/>
              </a:rPr>
              <a:t>esigning and studying mathematically rich activities for all students to actualize everyone's creative potential. </a:t>
            </a:r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inherit"/>
              </a:rPr>
              <a:t>Main approach: challenging mathematics for all (Freiman, 2006; Barbeau and Taylor, 2009)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inherit"/>
              </a:rPr>
              <a:t>French language minority context (New Brunswick): la</a:t>
            </a:r>
            <a:r>
              <a:rPr lang="en-US" sz="3600" dirty="0">
                <a:solidFill>
                  <a:srgbClr val="000000"/>
                </a:solidFill>
                <a:latin typeface="inherit"/>
              </a:rPr>
              <a:t>ck of resources for teaching mathematics in French language (</a:t>
            </a:r>
            <a:r>
              <a:rPr lang="en-US" sz="3600" dirty="0" err="1">
                <a:solidFill>
                  <a:srgbClr val="000000"/>
                </a:solidFill>
                <a:latin typeface="inherit"/>
              </a:rPr>
              <a:t>Entremont</a:t>
            </a:r>
            <a:r>
              <a:rPr lang="en-US" sz="3600" dirty="0">
                <a:solidFill>
                  <a:srgbClr val="000000"/>
                </a:solidFill>
                <a:latin typeface="inherit"/>
              </a:rPr>
              <a:t>, 2003)</a:t>
            </a:r>
            <a:br>
              <a:rPr lang="en-US" sz="3600" dirty="0">
                <a:solidFill>
                  <a:srgbClr val="000000"/>
                </a:solidFill>
                <a:effectLst/>
                <a:latin typeface="inherit"/>
              </a:rPr>
            </a:b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89650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0D284-A542-1115-6BDE-34E0DE1A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New K-12 math curriculum </a:t>
            </a:r>
            <a:r>
              <a:rPr lang="fr-CA" dirty="0" err="1"/>
              <a:t>since</a:t>
            </a:r>
            <a:r>
              <a:rPr lang="fr-CA" dirty="0"/>
              <a:t> 2000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910F0-5E47-A39E-711B-89E7485D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Common </a:t>
            </a:r>
            <a:r>
              <a:rPr lang="fr-CA" dirty="0" err="1"/>
              <a:t>framework</a:t>
            </a:r>
            <a:r>
              <a:rPr lang="fr-CA" dirty="0"/>
              <a:t>: </a:t>
            </a:r>
            <a:r>
              <a:rPr lang="fr-CA" dirty="0" err="1"/>
              <a:t>actualizing</a:t>
            </a:r>
            <a:r>
              <a:rPr lang="fr-CA" dirty="0"/>
              <a:t> </a:t>
            </a:r>
            <a:r>
              <a:rPr lang="fr-CA" dirty="0" err="1"/>
              <a:t>everyone’s</a:t>
            </a:r>
            <a:r>
              <a:rPr lang="fr-CA" dirty="0"/>
              <a:t> </a:t>
            </a:r>
            <a:r>
              <a:rPr lang="fr-CA" dirty="0" err="1"/>
              <a:t>learning</a:t>
            </a:r>
            <a:r>
              <a:rPr lang="fr-CA" dirty="0"/>
              <a:t> </a:t>
            </a:r>
            <a:r>
              <a:rPr lang="fr-CA" dirty="0" err="1"/>
              <a:t>potential</a:t>
            </a:r>
            <a:r>
              <a:rPr lang="fr-CA" dirty="0"/>
              <a:t> </a:t>
            </a:r>
          </a:p>
          <a:p>
            <a:r>
              <a:rPr lang="fr-CA" dirty="0" err="1"/>
              <a:t>Mathematical</a:t>
            </a:r>
            <a:r>
              <a:rPr lang="fr-CA" dirty="0"/>
              <a:t> focus (principes didactiques) : gérer et résoudre une situation-problème, raisonner mathématiquement, communiquer mathématiquement, établir des liens</a:t>
            </a:r>
          </a:p>
          <a:p>
            <a:r>
              <a:rPr lang="fr-CA" dirty="0"/>
              <a:t>Inter- and </a:t>
            </a:r>
            <a:r>
              <a:rPr lang="fr-CA" dirty="0" err="1"/>
              <a:t>transdisciplinary</a:t>
            </a:r>
            <a:r>
              <a:rPr lang="fr-CA" dirty="0"/>
              <a:t> </a:t>
            </a:r>
            <a:r>
              <a:rPr lang="fr-CA" dirty="0" err="1"/>
              <a:t>teaching</a:t>
            </a:r>
            <a:r>
              <a:rPr lang="fr-CA" dirty="0"/>
              <a:t> </a:t>
            </a:r>
            <a:r>
              <a:rPr lang="fr-CA" dirty="0" err="1"/>
              <a:t>approaches</a:t>
            </a:r>
            <a:r>
              <a:rPr lang="fr-CA" dirty="0"/>
              <a:t> </a:t>
            </a:r>
          </a:p>
          <a:p>
            <a:r>
              <a:rPr lang="fr-CA" dirty="0"/>
              <a:t>Use of </a:t>
            </a:r>
            <a:r>
              <a:rPr lang="fr-CA" dirty="0" err="1"/>
              <a:t>technology</a:t>
            </a:r>
            <a:r>
              <a:rPr lang="fr-CA" dirty="0"/>
              <a:t> (Internet in all </a:t>
            </a:r>
            <a:r>
              <a:rPr lang="fr-CA" dirty="0" err="1"/>
              <a:t>schools</a:t>
            </a:r>
            <a:r>
              <a:rPr lang="fr-CA" dirty="0"/>
              <a:t> </a:t>
            </a:r>
            <a:r>
              <a:rPr lang="fr-CA" dirty="0" err="1"/>
              <a:t>since</a:t>
            </a:r>
            <a:r>
              <a:rPr lang="fr-CA" dirty="0"/>
              <a:t> </a:t>
            </a:r>
            <a:r>
              <a:rPr lang="fr-CA" dirty="0" err="1"/>
              <a:t>early</a:t>
            </a:r>
            <a:r>
              <a:rPr lang="fr-CA" dirty="0"/>
              <a:t> 2000s; </a:t>
            </a:r>
            <a:r>
              <a:rPr lang="fr-CA" dirty="0" err="1"/>
              <a:t>some</a:t>
            </a:r>
            <a:r>
              <a:rPr lang="fr-CA" dirty="0"/>
              <a:t> pilot initiatives, like 1 to 1 laptops for Grade 7 and 8 </a:t>
            </a:r>
            <a:r>
              <a:rPr lang="fr-CA" dirty="0" err="1"/>
              <a:t>students</a:t>
            </a:r>
            <a:r>
              <a:rPr lang="fr-CA" dirty="0"/>
              <a:t> (Blain et al, 2007). </a:t>
            </a:r>
          </a:p>
          <a:p>
            <a:r>
              <a:rPr lang="fr-CA" dirty="0"/>
              <a:t>Chantier d’apprentissages mathématiques interactifs (CAMI) – renforcer la résolution de problèmes, raisonnement et communication mathématique; collaboration entre les écoles et l’université; expérience pratique pour les futurs enseignants (depuis 2000; Freiman et al, 2005)</a:t>
            </a:r>
          </a:p>
        </p:txBody>
      </p:sp>
    </p:spTree>
    <p:extLst>
      <p:ext uri="{BB962C8B-B14F-4D97-AF65-F5344CB8AC3E}">
        <p14:creationId xmlns:p14="http://schemas.microsoft.com/office/powerpoint/2010/main" val="127236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35BB9C-E3E6-BB49-E295-12C3CCF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fr-CA" sz="5400"/>
              <a:t>CAMI website: 15 years of evolution  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7E819-3F1A-A790-6D8B-8D3DDFA7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fr-CA" sz="1500"/>
              <a:t>CAMI Workshop (since 2000): Problem of the week model; 4 problems posted weekly, schoolchildren submit the solutions; pre-service teachers analyze them and provide a feed-back </a:t>
            </a:r>
          </a:p>
          <a:p>
            <a:r>
              <a:rPr lang="fr-CA" sz="1500"/>
              <a:t>Virtual community CASMI (since 2005): Student’s profile (portfolio); discussion forum; science, chess, and robotics sections (Freiman and Lirette-Pitre, 2009)</a:t>
            </a:r>
          </a:p>
          <a:p>
            <a:r>
              <a:rPr lang="fr-CA" sz="1500"/>
              <a:t>From CASMI to CAMI (community; multidisciplinary) adding language and human sciences sections (since 2010); first rounds of virtual mathematics marathon (Freiman and Manuel, 2010; Freiman and Applebaum, 2010); mathematical enrichment and creativity (Freiman, 2009; Manuel, 2018). </a:t>
            </a:r>
          </a:p>
        </p:txBody>
      </p:sp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5467D6E-BFE4-82F8-0274-E32345F08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97" y="769695"/>
            <a:ext cx="2603605" cy="2069866"/>
          </a:xfrm>
          <a:prstGeom prst="rect">
            <a:avLst/>
          </a:prstGeom>
        </p:spPr>
      </p:pic>
      <p:pic>
        <p:nvPicPr>
          <p:cNvPr id="5" name="Image 4" descr="Une image contenant texte, Appareils électroniques, capture d’écran, ordinateur&#10;&#10;Description générée automatiquement">
            <a:extLst>
              <a:ext uri="{FF2B5EF4-FFF2-40B4-BE49-F238E27FC236}">
                <a16:creationId xmlns:a16="http://schemas.microsoft.com/office/drawing/2014/main" id="{C7EBB10A-66B8-F8EB-972A-F931818D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328" y="938929"/>
            <a:ext cx="2603605" cy="1731397"/>
          </a:xfrm>
          <a:prstGeom prst="rect">
            <a:avLst/>
          </a:prstGeom>
        </p:spPr>
      </p:pic>
      <p:pic>
        <p:nvPicPr>
          <p:cNvPr id="7" name="Image 6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5B7EF702-E6F7-7934-3EB9-2E7D7D58D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059" y="3426258"/>
            <a:ext cx="4662211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C81D0-5870-1FD4-5BF0-7EA9054E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>
            <a:normAutofit/>
          </a:bodyPr>
          <a:lstStyle/>
          <a:p>
            <a:r>
              <a:rPr lang="fr-CA" sz="2800"/>
              <a:t>Collaboration with teachers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69E8C-884B-5534-381C-A4E9BCA7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9152"/>
            <a:ext cx="4056530" cy="3429000"/>
          </a:xfrm>
        </p:spPr>
        <p:txBody>
          <a:bodyPr>
            <a:normAutofit/>
          </a:bodyPr>
          <a:lstStyle/>
          <a:p>
            <a:r>
              <a:rPr lang="fr-CA" sz="900"/>
              <a:t>2004-2006; 1 to 1 laptop initiative: 4 interdisciplinary problem-based scenarios created by UdMoncton research team in collaboration with Grade 7-8 teachers (French, science, math, technology) (Freiman, 2011)</a:t>
            </a:r>
          </a:p>
          <a:p>
            <a:r>
              <a:rPr lang="fr-CA" sz="900"/>
              <a:t>2007-2008; Science and math integration – project-based scenario about fluocompact bulbs (students report about their findings by using school blog, YouTube, and local media (Freiman and Michaud, 2009)</a:t>
            </a:r>
          </a:p>
          <a:p>
            <a:r>
              <a:rPr lang="fr-CA" sz="900"/>
              <a:t>2005-2006; CAMEF scienarios in mathematics (ministry of education and 4 teachers; Grades K-4 – arithmetic and patterns; 5-8 – fractions and decimals).</a:t>
            </a:r>
          </a:p>
          <a:p>
            <a:r>
              <a:rPr lang="fr-CA" sz="900"/>
              <a:t>2008-2009; Robotics-Based learning – RoboMaTIC project (direct funding provided to teachers who want to innovate – learning schenaios (robotics challenges) created and implemented by Grade 5-6 teachers (Blanchard et al, 2010; Savard and Freiman, 2016). </a:t>
            </a:r>
          </a:p>
          <a:p>
            <a:r>
              <a:rPr lang="fr-CA" sz="900"/>
              <a:t>2008-2009; Students supported by teachers and CAMI team created and shared problems for the CAMI website (Freiman and LeBlanc, 2012)</a:t>
            </a:r>
          </a:p>
          <a:p>
            <a:r>
              <a:rPr lang="fr-CA" sz="900"/>
              <a:t>2018-2020; Math-music-technolgy – interdisciplinary projects in three schools (Grades 4 – 8); in-situ creativity (Robichaud and Freiman, 2022). </a:t>
            </a:r>
            <a:r>
              <a:rPr lang="fr-CA" sz="900" dirty="0">
                <a:hlinkClick r:id="rId2"/>
              </a:rPr>
              <a:t>educreative.ca/</a:t>
            </a:r>
            <a:r>
              <a:rPr lang="fr-CA" sz="900">
                <a:hlinkClick r:id="rId2"/>
              </a:rPr>
              <a:t>ws</a:t>
            </a:r>
            <a:r>
              <a:rPr lang="fr-CA" sz="900" dirty="0">
                <a:hlinkClick r:id="rId2"/>
              </a:rPr>
              <a:t>/media-</a:t>
            </a:r>
            <a:r>
              <a:rPr lang="fr-CA" sz="900">
                <a:hlinkClick r:id="rId2"/>
              </a:rPr>
              <a:t>library</a:t>
            </a:r>
            <a:r>
              <a:rPr lang="fr-CA" sz="900" dirty="0">
                <a:hlinkClick r:id="rId2"/>
              </a:rPr>
              <a:t>/248862f3516e4c14b5475277aa2d2421/activites-mathematico-musicales.pdf</a:t>
            </a:r>
            <a:endParaRPr lang="fr-CA" sz="9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6D7CF6-3DBC-5E09-9697-450612C72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05" y="651575"/>
            <a:ext cx="2873668" cy="21696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7062AD-3561-3A02-3A3F-5539A8AF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365" y="789708"/>
            <a:ext cx="2873668" cy="18894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1A69A3-DD84-67DB-D5C3-C984FAA68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570" y="3109523"/>
            <a:ext cx="5181598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9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4364F2-F2C3-FE9C-7987-13319A15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r-CA" sz="2800"/>
              <a:t>SSHRC-</a:t>
            </a:r>
            <a:r>
              <a:rPr lang="fr-CA" sz="2800" err="1"/>
              <a:t>Funded</a:t>
            </a:r>
            <a:r>
              <a:rPr lang="fr-CA" sz="2800"/>
              <a:t> CompeTI.CA partnership network (</a:t>
            </a:r>
            <a:r>
              <a:rPr lang="fr-CA" sz="2800" err="1"/>
              <a:t>since</a:t>
            </a:r>
            <a:r>
              <a:rPr lang="fr-CA" sz="2800"/>
              <a:t> 2014)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51B5C-CC94-9591-C852-A2435E43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fr-CA" sz="1800" err="1"/>
              <a:t>Several</a:t>
            </a:r>
            <a:r>
              <a:rPr lang="fr-CA" sz="1800"/>
              <a:t> case </a:t>
            </a:r>
            <a:r>
              <a:rPr lang="fr-CA" sz="1800" err="1"/>
              <a:t>studies</a:t>
            </a:r>
            <a:r>
              <a:rPr lang="fr-CA" sz="1800"/>
              <a:t> of digital </a:t>
            </a:r>
            <a:r>
              <a:rPr lang="fr-CA" sz="1800" err="1"/>
              <a:t>competencies</a:t>
            </a:r>
            <a:r>
              <a:rPr lang="fr-CA" sz="1800"/>
              <a:t> </a:t>
            </a:r>
            <a:r>
              <a:rPr lang="fr-CA" sz="1800" err="1"/>
              <a:t>development</a:t>
            </a:r>
            <a:r>
              <a:rPr lang="fr-CA" sz="1800"/>
              <a:t> over the life </a:t>
            </a:r>
            <a:r>
              <a:rPr lang="fr-CA" sz="1800" err="1"/>
              <a:t>span</a:t>
            </a:r>
            <a:r>
              <a:rPr lang="fr-CA" sz="1800"/>
              <a:t> (Godin et al, 2020).</a:t>
            </a:r>
          </a:p>
          <a:p>
            <a:r>
              <a:rPr lang="fr-CA" sz="1800" err="1"/>
              <a:t>Computational</a:t>
            </a:r>
            <a:r>
              <a:rPr lang="fr-CA" sz="1800"/>
              <a:t> </a:t>
            </a:r>
            <a:r>
              <a:rPr lang="fr-CA" sz="1800" err="1"/>
              <a:t>thinking</a:t>
            </a:r>
            <a:r>
              <a:rPr lang="fr-CA" sz="1800"/>
              <a:t> (Djambong et al, 2018)</a:t>
            </a:r>
          </a:p>
          <a:p>
            <a:r>
              <a:rPr lang="fr-CA" sz="1800"/>
              <a:t>Use of </a:t>
            </a:r>
            <a:r>
              <a:rPr lang="fr-CA" sz="1800" err="1"/>
              <a:t>virtual</a:t>
            </a:r>
            <a:r>
              <a:rPr lang="fr-CA" sz="1800"/>
              <a:t> </a:t>
            </a:r>
            <a:r>
              <a:rPr lang="fr-CA" sz="1800" err="1"/>
              <a:t>simulators</a:t>
            </a:r>
            <a:r>
              <a:rPr lang="fr-CA" sz="1800"/>
              <a:t> in science (close </a:t>
            </a:r>
            <a:r>
              <a:rPr lang="fr-CA" sz="1800" err="1"/>
              <a:t>connection</a:t>
            </a:r>
            <a:r>
              <a:rPr lang="fr-CA" sz="1800"/>
              <a:t> to </a:t>
            </a:r>
            <a:r>
              <a:rPr lang="fr-CA" sz="1800" err="1"/>
              <a:t>mathematics</a:t>
            </a:r>
            <a:r>
              <a:rPr lang="fr-CA" sz="1800"/>
              <a:t>) (Djambong, 2018; Djambong, 2023 to come).  </a:t>
            </a:r>
          </a:p>
          <a:p>
            <a:r>
              <a:rPr lang="fr-CA" sz="1800"/>
              <a:t>New </a:t>
            </a:r>
            <a:r>
              <a:rPr lang="fr-CA" sz="1800" err="1"/>
              <a:t>learning</a:t>
            </a:r>
            <a:r>
              <a:rPr lang="fr-CA" sz="1800"/>
              <a:t> </a:t>
            </a:r>
            <a:r>
              <a:rPr lang="fr-CA" sz="1800" err="1"/>
              <a:t>spaces</a:t>
            </a:r>
            <a:r>
              <a:rPr lang="fr-CA" sz="1800"/>
              <a:t> &amp; </a:t>
            </a:r>
            <a:r>
              <a:rPr lang="fr-CA" sz="1800" err="1"/>
              <a:t>robotics</a:t>
            </a:r>
            <a:r>
              <a:rPr lang="fr-CA" sz="1800"/>
              <a:t> challenges </a:t>
            </a:r>
            <a:r>
              <a:rPr lang="fr-CA" sz="1800" err="1"/>
              <a:t>created</a:t>
            </a:r>
            <a:r>
              <a:rPr lang="fr-CA" sz="1800"/>
              <a:t> by the </a:t>
            </a:r>
            <a:r>
              <a:rPr lang="fr-CA" sz="1800" err="1"/>
              <a:t>students</a:t>
            </a:r>
            <a:r>
              <a:rPr lang="fr-CA" sz="1800"/>
              <a:t> (Chiasson, 2019; Chiasson and Freiman, 2022)</a:t>
            </a:r>
          </a:p>
          <a:p>
            <a:r>
              <a:rPr lang="fr-CA" sz="1800" err="1"/>
              <a:t>Makerspaces</a:t>
            </a:r>
            <a:r>
              <a:rPr lang="fr-CA" sz="1800"/>
              <a:t> (collaboration </a:t>
            </a:r>
            <a:r>
              <a:rPr lang="fr-CA" sz="1800" err="1"/>
              <a:t>with</a:t>
            </a:r>
            <a:r>
              <a:rPr lang="fr-CA" sz="1800"/>
              <a:t> </a:t>
            </a:r>
            <a:r>
              <a:rPr lang="fr-CA" sz="1800" err="1"/>
              <a:t>Brilliant</a:t>
            </a:r>
            <a:r>
              <a:rPr lang="fr-CA" sz="1800"/>
              <a:t> </a:t>
            </a:r>
            <a:r>
              <a:rPr lang="fr-CA" sz="1800" err="1"/>
              <a:t>Labs</a:t>
            </a:r>
            <a:r>
              <a:rPr lang="fr-CA" sz="1800"/>
              <a:t>) (Freiman, 2020; LeBlanc et al, 2022; Furlong et al, 2018; Furlong and Léger, 2022): </a:t>
            </a:r>
            <a:r>
              <a:rPr lang="fr-CA" sz="1800" err="1"/>
              <a:t>creativity</a:t>
            </a:r>
            <a:r>
              <a:rPr lang="fr-CA" sz="1800"/>
              <a:t> &amp; </a:t>
            </a:r>
            <a:r>
              <a:rPr lang="fr-CA" sz="1800" err="1"/>
              <a:t>other</a:t>
            </a:r>
            <a:r>
              <a:rPr lang="fr-CA" sz="1800"/>
              <a:t> 21st century </a:t>
            </a:r>
            <a:r>
              <a:rPr lang="fr-CA" sz="1800" err="1"/>
              <a:t>skills</a:t>
            </a:r>
            <a:r>
              <a:rPr lang="fr-CA" sz="1800"/>
              <a:t>; STEM (focus on </a:t>
            </a:r>
            <a:r>
              <a:rPr lang="fr-CA" sz="1800" err="1"/>
              <a:t>mathematics</a:t>
            </a:r>
            <a:r>
              <a:rPr lang="fr-CA" sz="1800"/>
              <a:t>) &amp; </a:t>
            </a:r>
            <a:r>
              <a:rPr lang="fr-CA" sz="1800" err="1"/>
              <a:t>tinkering</a:t>
            </a:r>
            <a:r>
              <a:rPr lang="fr-CA" sz="1800"/>
              <a:t> as </a:t>
            </a:r>
            <a:r>
              <a:rPr lang="fr-CA" sz="1800" err="1"/>
              <a:t>approach</a:t>
            </a:r>
            <a:r>
              <a:rPr lang="fr-CA" sz="1800"/>
              <a:t> to </a:t>
            </a:r>
            <a:r>
              <a:rPr lang="fr-CA" sz="1800" err="1"/>
              <a:t>solving</a:t>
            </a:r>
            <a:r>
              <a:rPr lang="fr-CA" sz="1800"/>
              <a:t> </a:t>
            </a:r>
            <a:r>
              <a:rPr lang="fr-CA" sz="1800" err="1"/>
              <a:t>problems</a:t>
            </a:r>
            <a:r>
              <a:rPr lang="fr-CA" sz="180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E58A28-4A74-7555-8DB9-178E80A37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16DDBB-E35E-C416-55D7-72B61C154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9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343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64990-823F-009B-544F-525AA156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 class of </a:t>
            </a:r>
            <a:r>
              <a:rPr lang="fr-CA" dirty="0" err="1"/>
              <a:t>young</a:t>
            </a:r>
            <a:r>
              <a:rPr lang="fr-CA" dirty="0"/>
              <a:t> Grade 3 </a:t>
            </a:r>
            <a:r>
              <a:rPr lang="fr-CA" dirty="0" err="1"/>
              <a:t>makers</a:t>
            </a:r>
            <a:r>
              <a:rPr lang="fr-CA" dirty="0"/>
              <a:t> </a:t>
            </a:r>
            <a:r>
              <a:rPr lang="fr-CA" dirty="0" err="1"/>
              <a:t>build</a:t>
            </a:r>
            <a:r>
              <a:rPr lang="fr-CA" dirty="0"/>
              <a:t> a village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0DA60DA-E1A0-E8C1-7E42-E6DB03B24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1" t="23446" r="10116" b="11796"/>
          <a:stretch/>
        </p:blipFill>
        <p:spPr>
          <a:xfrm>
            <a:off x="3237723" y="1259634"/>
            <a:ext cx="5187820" cy="2817845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5CDE6E-64F5-ED47-F100-D44FB0B9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127" y="4329405"/>
            <a:ext cx="7679746" cy="2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BCF1B-E836-39FE-0ADF-0B855E39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Kindergarten</a:t>
            </a:r>
            <a:r>
              <a:rPr lang="fr-CA" dirty="0"/>
              <a:t> </a:t>
            </a:r>
            <a:r>
              <a:rPr lang="fr-CA" dirty="0" err="1"/>
              <a:t>students</a:t>
            </a:r>
            <a:r>
              <a:rPr lang="fr-CA" dirty="0"/>
              <a:t> </a:t>
            </a:r>
            <a:r>
              <a:rPr lang="fr-CA" dirty="0" err="1"/>
              <a:t>readjust</a:t>
            </a:r>
            <a:r>
              <a:rPr lang="fr-CA" dirty="0"/>
              <a:t> </a:t>
            </a:r>
            <a:r>
              <a:rPr lang="fr-CA" dirty="0" err="1"/>
              <a:t>their</a:t>
            </a:r>
            <a:r>
              <a:rPr lang="fr-CA" dirty="0"/>
              <a:t> bridge to </a:t>
            </a:r>
            <a:r>
              <a:rPr lang="fr-CA" dirty="0" err="1"/>
              <a:t>make</a:t>
            </a:r>
            <a:r>
              <a:rPr lang="fr-CA" dirty="0"/>
              <a:t> a </a:t>
            </a:r>
            <a:r>
              <a:rPr lang="fr-CA" dirty="0" err="1"/>
              <a:t>bigger</a:t>
            </a:r>
            <a:r>
              <a:rPr lang="fr-CA" dirty="0"/>
              <a:t> boat </a:t>
            </a:r>
            <a:r>
              <a:rPr lang="fr-CA" dirty="0" err="1"/>
              <a:t>pass</a:t>
            </a:r>
            <a:r>
              <a:rPr lang="fr-CA" dirty="0"/>
              <a:t> </a:t>
            </a:r>
            <a:r>
              <a:rPr lang="fr-CA" dirty="0" err="1"/>
              <a:t>underneath</a:t>
            </a: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CD20C2-4B9A-DB76-1F30-852853EE4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832" y="2011249"/>
            <a:ext cx="3962400" cy="25431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38DA56-7FE6-87C0-4F5F-DAD674C6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1248"/>
            <a:ext cx="412102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E88DD-40C6-8E8E-380A-F8548BFC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students</a:t>
            </a:r>
            <a:r>
              <a:rPr lang="fr-CA" dirty="0"/>
              <a:t> </a:t>
            </a:r>
            <a:r>
              <a:rPr lang="fr-CA" dirty="0" err="1"/>
              <a:t>say</a:t>
            </a:r>
            <a:r>
              <a:rPr lang="fr-CA" dirty="0"/>
              <a:t>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6A0BE8-5850-45C3-9B18-183A8CC64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25" t="25161" r="11925" b="10938"/>
          <a:stretch/>
        </p:blipFill>
        <p:spPr>
          <a:xfrm>
            <a:off x="1614194" y="1950098"/>
            <a:ext cx="5001209" cy="2780523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8AD304-A308-C4FF-51CE-7F33FAE66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6" t="50000" r="35025" b="28299"/>
          <a:stretch/>
        </p:blipFill>
        <p:spPr>
          <a:xfrm>
            <a:off x="6940420" y="3242388"/>
            <a:ext cx="4413380" cy="148823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06078A2-8CB3-1BF0-4A07-8805CFD11233}"/>
              </a:ext>
            </a:extLst>
          </p:cNvPr>
          <p:cNvSpPr txBox="1"/>
          <p:nvPr/>
        </p:nvSpPr>
        <p:spPr>
          <a:xfrm>
            <a:off x="6718041" y="2143372"/>
            <a:ext cx="5225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“So, it’s 300 chainmail I guess you could say, I designed it so it all prints in one piece” (Grade 8 student)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3476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1145</Words>
  <Application>Microsoft Office PowerPoint</Application>
  <PresentationFormat>Grand écran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Segoe UI</vt:lpstr>
      <vt:lpstr>Thème Office</vt:lpstr>
      <vt:lpstr>How to stimulate interest in rich mathematics in elementary teachers and their students: some of New Brunswick (French) and international experiences</vt:lpstr>
      <vt:lpstr>Overching goal for creating, sharing, implementing, and researching resources </vt:lpstr>
      <vt:lpstr>New K-12 math curriculum since 2000</vt:lpstr>
      <vt:lpstr>CAMI website: 15 years of evolution  </vt:lpstr>
      <vt:lpstr>Collaboration with teachers </vt:lpstr>
      <vt:lpstr>SSHRC-Funded CompeTI.CA partnership network (since 2014)</vt:lpstr>
      <vt:lpstr>A class of young Grade 3 makers build a village</vt:lpstr>
      <vt:lpstr>Kindergarten students readjust their bridge to make a bigger boat pass underneath</vt:lpstr>
      <vt:lpstr>What students say?</vt:lpstr>
      <vt:lpstr>New/ongoing collaborations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stimulate interest in rich mathematics in elementary teachers and their students: some of New Brunswick (French) and international experiences</dc:title>
  <dc:creator>Viktor Freiman</dc:creator>
  <cp:lastModifiedBy>Viktor Freiman</cp:lastModifiedBy>
  <cp:revision>2</cp:revision>
  <dcterms:created xsi:type="dcterms:W3CDTF">2023-07-22T07:15:05Z</dcterms:created>
  <dcterms:modified xsi:type="dcterms:W3CDTF">2023-07-23T20:23:06Z</dcterms:modified>
</cp:coreProperties>
</file>